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89" r:id="rId4"/>
    <p:sldId id="318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457085-C86A-4CCF-A51E-A7D0F58CAD00}" type="datetimeFigureOut">
              <a:rPr lang="en-US"/>
              <a:pPr>
                <a:defRPr/>
              </a:pPr>
              <a:t>5/20/2017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E0FE8C-BED0-47E1-9AD6-8BC20B1DB7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0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D3B56-801A-4437-A170-4C7B99CFD4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0FE8C-BED0-47E1-9AD6-8BC20B1DB7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3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A45B-0EB1-4607-A4B9-158FAA1B26AD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80A2-D4A1-4FD4-B1B4-688DACE84701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EFDD90-1944-445D-8DC2-26E8DB16A1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5AFE-760A-4FE2-9F90-BDAEBAECF490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3E96EB-4CD0-48AF-A0A5-141ACAF7C0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F236E-0440-4F50-91D9-8F0D80164782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E291-44D1-486F-8020-B64309534F08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FBDB-20DE-4F68-918F-D41B0431CFB3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9B1C7C-C687-4226-8E1D-05B3DF00B1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368-41FE-4B8D-A130-941013D7635F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4AF88D-4286-4A45-B8DA-52A4F8A456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21FDF-2EFF-46C9-BF7E-166330556817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084C-E6AE-476F-844D-A2E3B20A15ED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E49B7-8965-4FDF-A2FE-B8064A2C4C3F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FD8762-D696-4E2C-A6C4-E8E108D857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544B0-346E-48B1-BD45-BF01D72217D7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DD6425-BD6B-494D-AD0A-E90DAC6894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25410-2308-438E-9684-6D74571610D0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4" y="6356352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en.wikipedia.org/wiki/File:Cajal-mi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redirect.viglink.com/?format=go&amp;jsonp=vglnk_149529769012812&amp;key=fc09da8d2ec4b1af80281370066f19b1&amp;libId=j2xhmlms01012xfw000DAotr53qx5&amp;loc=http%3A%2F%2Fespanaeterna.blogspot.com.es%2F2010%2F11%2Fsantiago-ramon-y-cajal-un-premio-novel.html&amp;v=1&amp;out=http%3A%2F%2F3.bp.blogspot.com%2F_0DJ0Sp5EDD4%2FTNBZr5qhyII%2FAAAAAAAAAK0%2FA5iBbIID92k%2Fs1600%2Framon-y-cajal.jpg&amp;ref=http%3A%2F%2Fwww.google.es%2Furl%3Furl%3Dhttp%3A%2F%2Fespanaeterna.blogspot.com%2F2010%2F11%2Fsantiago-ramon-y-cajal-un-premio-novel.html%26rct%3Dj%26frm%3D1%26q%3D%26esrc%3Ds%26sa%3DU%26ved%3D0ahUKEwjFkpri8f7TAhVBrxoKHWIqBG8QwW4IKDAJ%26usg%3DAFQjCNHidVGv_nn42a4Y5nIf7horGsUgCw&amp;title=Espa%C3%B1a%20Eterna%3A%20Santiago%20Ram%C3%B3n%20y%20Cajal%2C%20un%20premio%20Nobel%20espa%C3%B1ol.&amp;txt=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97795"/>
            <a:ext cx="28084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</a:t>
            </a:r>
            <a:endParaRPr lang="es-ES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" y="745495"/>
            <a:ext cx="50526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16" name="1 Título"/>
          <p:cNvSpPr>
            <a:spLocks noGrp="1"/>
          </p:cNvSpPr>
          <p:nvPr>
            <p:ph type="ctrTitle"/>
          </p:nvPr>
        </p:nvSpPr>
        <p:spPr>
          <a:xfrm>
            <a:off x="714375" y="1785940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VIII Congreso INVESTIGA I+D+i</a:t>
            </a: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1" y="745495"/>
            <a:ext cx="50526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pic>
        <p:nvPicPr>
          <p:cNvPr id="13318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9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" y="3573463"/>
            <a:ext cx="8929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Grupo investigador de </a:t>
            </a:r>
            <a:r>
              <a:rPr lang="es-ES" b="1" dirty="0" err="1" smtClean="0">
                <a:latin typeface="Verdana" pitchFamily="34" charset="0"/>
                <a:cs typeface="+mn-cs"/>
              </a:rPr>
              <a:t>Biociencias</a:t>
            </a:r>
            <a:endParaRPr lang="es-ES" b="1" dirty="0">
              <a:latin typeface="Verdana" pitchFamily="34" charset="0"/>
              <a:cs typeface="+mn-cs"/>
            </a:endParaRPr>
          </a:p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 </a:t>
            </a:r>
          </a:p>
          <a:p>
            <a:pPr algn="r">
              <a:defRPr/>
            </a:pPr>
            <a:r>
              <a:rPr lang="es-ES" sz="2800" b="1" u="sng" dirty="0" smtClean="0">
                <a:latin typeface="+mj-lt"/>
                <a:cs typeface="+mn-cs"/>
              </a:rPr>
              <a:t>Neurociencia del conocimiento</a:t>
            </a:r>
            <a:endParaRPr lang="es-ES" sz="2800" u="sng" dirty="0">
              <a:latin typeface="+mj-lt"/>
              <a:cs typeface="+mn-cs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1000101" y="4786324"/>
            <a:ext cx="7864492" cy="1982105"/>
            <a:chOff x="1000100" y="4786322"/>
            <a:chExt cx="7864492" cy="1982105"/>
          </a:xfrm>
        </p:grpSpPr>
        <p:pic>
          <p:nvPicPr>
            <p:cNvPr id="13324" name="Picture 13" descr="C:\Users\JOSE ALBERTO\Documents\INVESTIGA 2011\5 LOGOS\logocsic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3800" y="4797425"/>
              <a:ext cx="1878013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 descr="C:\Users\JOSE ALBERTO\Documents\INVESTIGA 2012\5 LOGOS\isciii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0100" y="5596210"/>
              <a:ext cx="792162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1" descr="C:\Users\JOSE ALBERTO\Documents\INVESTIGA 2011\5 LOGOS\logo INI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9782" y="5786454"/>
              <a:ext cx="1909763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C:\Users\JOSE ALBERTO\Documents\INVESTIGA 2011\5 LOGOS\logoCIEMA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6719" y="5786710"/>
              <a:ext cx="1500187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3" descr="C:\Users\JOSE ALBERTO\Documents\INVESTIGA 2013\logos\int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36285" y="5669012"/>
              <a:ext cx="927547" cy="927547"/>
            </a:xfrm>
            <a:prstGeom prst="rect">
              <a:avLst/>
            </a:prstGeom>
            <a:noFill/>
          </p:spPr>
        </p:pic>
        <p:pic>
          <p:nvPicPr>
            <p:cNvPr id="1026" name="Picture 2" descr="C:\Users\Jose Alberto\Documents\INVESTIGA EVOLUCION\LOGOS\Endesa_Logo_Primary_RG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14480" y="4786322"/>
              <a:ext cx="2489649" cy="523874"/>
            </a:xfrm>
            <a:prstGeom prst="rect">
              <a:avLst/>
            </a:prstGeom>
            <a:noFill/>
          </p:spPr>
        </p:pic>
        <p:pic>
          <p:nvPicPr>
            <p:cNvPr id="1027" name="Picture 3" descr="C:\Users\Jose Alberto\Documents\INVESTIGA EVOLUCION\LOGOS\logo-vector-universidad-europea-madri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50046" y="5643578"/>
              <a:ext cx="2214546" cy="11248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Neuronas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9813" y="4193436"/>
            <a:ext cx="282501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uto\Downloads\ram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72816"/>
            <a:ext cx="296950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Resultado de imagen de sinapsis 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2170720" cy="2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Resultado de imagen de plasticidad neur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95" y="1540236"/>
            <a:ext cx="4032448" cy="18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Línea temporal</a:t>
            </a:r>
            <a:endParaRPr lang="es-ES" dirty="0"/>
          </a:p>
        </p:txBody>
      </p:sp>
      <p:pic>
        <p:nvPicPr>
          <p:cNvPr id="8194" name="Picture 2" descr="C:\Users\auto\Downloads\embr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69433"/>
            <a:ext cx="1464690" cy="14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2347367" y="249289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C:\Users\auto\Downloads\niño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843340"/>
            <a:ext cx="1800200" cy="119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>
            <a:off x="5436097" y="2492896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306034" y="5373216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auto\Downloads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808882"/>
            <a:ext cx="2412268" cy="13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 flipV="1">
            <a:off x="4427985" y="5373217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 descr="C:\Users\auto\Downloads\adulk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53" y="441969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uto\Downloads\v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83" y="4519704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0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Memoria</a:t>
            </a:r>
            <a:endParaRPr lang="es-ES" dirty="0"/>
          </a:p>
        </p:txBody>
      </p:sp>
      <p:pic>
        <p:nvPicPr>
          <p:cNvPr id="7170" name="Picture 2" descr="C:\Users\auto\Downloads\localización-del-hipotálamo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844826"/>
            <a:ext cx="6026795" cy="40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3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/>
              <a:t>Trastornos e influencias externas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8000" dirty="0" smtClean="0"/>
              <a:t>¿Qué es el dolor?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3937530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Trastornos e influencias externas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63394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s-ES" u="sng" dirty="0" smtClean="0"/>
              <a:t>Drogas:</a:t>
            </a:r>
          </a:p>
          <a:p>
            <a:pPr marL="0" indent="0">
              <a:buNone/>
            </a:pPr>
            <a:endParaRPr lang="es-ES" u="sng" dirty="0" smtClean="0"/>
          </a:p>
          <a:p>
            <a:r>
              <a:rPr lang="es-ES" dirty="0" smtClean="0"/>
              <a:t>Alcohol</a:t>
            </a:r>
            <a:endParaRPr lang="es-ES" dirty="0"/>
          </a:p>
          <a:p>
            <a:r>
              <a:rPr lang="es-ES" dirty="0" smtClean="0"/>
              <a:t>Tabaco</a:t>
            </a:r>
            <a:endParaRPr lang="es-ES" u="sng" dirty="0" smtClean="0"/>
          </a:p>
          <a:p>
            <a:r>
              <a:rPr lang="es-ES" dirty="0" smtClean="0"/>
              <a:t>Cannabis</a:t>
            </a:r>
          </a:p>
          <a:p>
            <a:pPr marL="0" indent="0">
              <a:buNone/>
            </a:pPr>
            <a:endParaRPr lang="es-ES" u="sng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348880"/>
            <a:ext cx="2121393" cy="28376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522434"/>
            <a:ext cx="2809188" cy="24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3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/>
              <a:t>Trastornos e influencias externas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u="sng" dirty="0" smtClean="0"/>
              <a:t>Contexto cultural:</a:t>
            </a:r>
          </a:p>
          <a:p>
            <a:pPr marL="0" indent="0">
              <a:buNone/>
            </a:pPr>
            <a:endParaRPr lang="es-ES" u="sng" dirty="0" smtClean="0"/>
          </a:p>
          <a:p>
            <a:r>
              <a:rPr lang="es-ES" dirty="0" smtClean="0"/>
              <a:t>Social</a:t>
            </a:r>
          </a:p>
          <a:p>
            <a:r>
              <a:rPr lang="es-ES" dirty="0" smtClean="0"/>
              <a:t>Educación </a:t>
            </a:r>
          </a:p>
          <a:p>
            <a:r>
              <a:rPr lang="es-ES" dirty="0" smtClean="0"/>
              <a:t>Familiar</a:t>
            </a:r>
          </a:p>
          <a:p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916202"/>
            <a:ext cx="2623623" cy="26256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1" y="3088818"/>
            <a:ext cx="2572031" cy="22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23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71906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sz="5300" b="1" dirty="0" smtClean="0"/>
              <a:t/>
            </a:r>
            <a:br>
              <a:rPr lang="es-ES" sz="5300" b="1" dirty="0" smtClean="0"/>
            </a:br>
            <a:r>
              <a:rPr lang="es-ES" sz="5300" b="1" dirty="0" smtClean="0"/>
              <a:t>Trastornos </a:t>
            </a:r>
            <a:r>
              <a:rPr lang="es-ES" sz="5300" b="1" dirty="0" smtClean="0"/>
              <a:t>e influencias externas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201518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s-ES" sz="2800" u="sng" dirty="0" smtClean="0"/>
              <a:t>Sueño</a:t>
            </a:r>
            <a:r>
              <a:rPr lang="es-ES" sz="2800" u="sng" dirty="0" smtClean="0"/>
              <a:t>:</a:t>
            </a:r>
            <a:endParaRPr lang="es-ES" sz="2800" u="sng" dirty="0" smtClean="0"/>
          </a:p>
          <a:p>
            <a:r>
              <a:rPr lang="es-ES" sz="2800" dirty="0" smtClean="0"/>
              <a:t>¿Qué es?</a:t>
            </a:r>
          </a:p>
          <a:p>
            <a:r>
              <a:rPr lang="es-ES" sz="2800" dirty="0" smtClean="0"/>
              <a:t>¿Trastornos? ¿Qué tipos hay?</a:t>
            </a:r>
          </a:p>
          <a:p>
            <a:pPr lvl="1"/>
            <a:r>
              <a:rPr lang="es-ES" sz="2400" dirty="0" smtClean="0"/>
              <a:t>Insomnio</a:t>
            </a:r>
          </a:p>
          <a:p>
            <a:pPr lvl="1"/>
            <a:r>
              <a:rPr lang="es-ES" sz="2400" dirty="0" err="1" smtClean="0"/>
              <a:t>Hipersomnio</a:t>
            </a:r>
            <a:endParaRPr lang="es-ES" sz="2400" dirty="0" smtClean="0"/>
          </a:p>
          <a:p>
            <a:pPr lvl="1"/>
            <a:r>
              <a:rPr lang="es-ES" sz="2400" dirty="0" smtClean="0"/>
              <a:t>Sonambulismo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76" y="4345203"/>
            <a:ext cx="2789016" cy="20884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190852"/>
            <a:ext cx="2205372" cy="22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85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Trastornos e influencias externas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u="sng" dirty="0" smtClean="0"/>
              <a:t>Enfermedades neuropsicológicas:</a:t>
            </a:r>
          </a:p>
          <a:p>
            <a:pPr marL="0" indent="0">
              <a:buNone/>
            </a:pPr>
            <a:endParaRPr lang="es-ES" sz="3200" u="sng" dirty="0" smtClean="0"/>
          </a:p>
          <a:p>
            <a:r>
              <a:rPr lang="es-ES" sz="3200" dirty="0" err="1" smtClean="0"/>
              <a:t>TdAH</a:t>
            </a:r>
            <a:endParaRPr lang="es-ES" sz="3200" dirty="0" smtClean="0"/>
          </a:p>
          <a:p>
            <a:r>
              <a:rPr lang="es-ES" sz="3200" dirty="0" smtClean="0"/>
              <a:t>Autismo y Asperger</a:t>
            </a:r>
          </a:p>
          <a:p>
            <a:r>
              <a:rPr lang="es-ES" sz="3200" dirty="0" smtClean="0"/>
              <a:t>TLP</a:t>
            </a:r>
          </a:p>
          <a:p>
            <a:pPr marL="0" indent="0">
              <a:buNone/>
            </a:pP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398307"/>
            <a:ext cx="3371297" cy="22071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852936"/>
            <a:ext cx="2117294" cy="34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52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0085" y="260648"/>
            <a:ext cx="8229600" cy="135902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Trastornos </a:t>
            </a:r>
            <a:r>
              <a:rPr lang="es-ES" dirty="0" smtClean="0"/>
              <a:t>e influencias externas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0085" y="17169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3200" u="sng" dirty="0" smtClean="0"/>
              <a:t>Enfermedades neurodegenerativas</a:t>
            </a:r>
            <a:r>
              <a:rPr lang="es-ES" sz="3200" u="sng" dirty="0" smtClean="0"/>
              <a:t>:</a:t>
            </a:r>
          </a:p>
          <a:p>
            <a:pPr marL="0" indent="0">
              <a:buNone/>
            </a:pPr>
            <a:endParaRPr lang="es-ES" sz="3200" u="sng" dirty="0" smtClean="0"/>
          </a:p>
          <a:p>
            <a:r>
              <a:rPr lang="es-ES" sz="3200" dirty="0" smtClean="0"/>
              <a:t>Alzheimer</a:t>
            </a:r>
          </a:p>
          <a:p>
            <a:r>
              <a:rPr lang="es-ES" sz="3200" dirty="0" smtClean="0"/>
              <a:t>Párkinson</a:t>
            </a:r>
          </a:p>
          <a:p>
            <a:r>
              <a:rPr lang="es-ES" sz="3200" dirty="0" smtClean="0"/>
              <a:t>Insomnio familiar fatal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6836" y="4797152"/>
            <a:ext cx="1897092" cy="16866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7608"/>
          <a:stretch/>
        </p:blipFill>
        <p:spPr>
          <a:xfrm>
            <a:off x="6300192" y="2668687"/>
            <a:ext cx="2389493" cy="35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85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2775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s-ES" sz="3200" u="sng" dirty="0" smtClean="0"/>
          </a:p>
          <a:p>
            <a:pPr marL="0" indent="0">
              <a:buNone/>
            </a:pPr>
            <a:r>
              <a:rPr lang="es-ES" sz="3200" u="sng" dirty="0" smtClean="0"/>
              <a:t>Enfermedades </a:t>
            </a:r>
            <a:r>
              <a:rPr lang="es-ES" sz="3200" u="sng" dirty="0" smtClean="0"/>
              <a:t>neurológicas:</a:t>
            </a:r>
          </a:p>
          <a:p>
            <a:r>
              <a:rPr lang="es-ES" sz="3200" dirty="0" smtClean="0"/>
              <a:t>Migraña</a:t>
            </a:r>
            <a:endParaRPr lang="es-ES" sz="3200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4" y="3797269"/>
            <a:ext cx="3453161" cy="24994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647" y="3356992"/>
            <a:ext cx="3913813" cy="2939708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0085" y="260648"/>
            <a:ext cx="8229600" cy="135902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Trastornos </a:t>
            </a:r>
            <a:r>
              <a:rPr lang="es-ES" dirty="0" smtClean="0"/>
              <a:t>e influencias externas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2120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4529350" y="1638109"/>
            <a:ext cx="4854890" cy="43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Alcalde López, Tomás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Alonso Esteban, Ana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err="1" smtClean="0">
                <a:latin typeface="+mn-lt"/>
                <a:cs typeface="+mn-cs"/>
              </a:rPr>
              <a:t>Anguera</a:t>
            </a:r>
            <a:r>
              <a:rPr lang="es-ES" sz="1900" dirty="0" smtClean="0">
                <a:latin typeface="+mn-lt"/>
                <a:cs typeface="+mn-cs"/>
              </a:rPr>
              <a:t> Tejedor, </a:t>
            </a:r>
            <a:r>
              <a:rPr lang="es-ES" sz="1900" dirty="0" err="1" smtClean="0">
                <a:latin typeface="+mn-lt"/>
                <a:cs typeface="+mn-cs"/>
              </a:rPr>
              <a:t>Mateu</a:t>
            </a:r>
            <a:endParaRPr lang="es-ES" sz="19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Bravo Herrero, Olga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Cano Cruz, Ana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err="1" smtClean="0">
                <a:latin typeface="+mn-lt"/>
                <a:cs typeface="+mn-cs"/>
              </a:rPr>
              <a:t>Chen</a:t>
            </a:r>
            <a:r>
              <a:rPr lang="es-ES" sz="1900" dirty="0" smtClean="0">
                <a:latin typeface="+mn-lt"/>
                <a:cs typeface="+mn-cs"/>
              </a:rPr>
              <a:t> Ye, </a:t>
            </a:r>
            <a:r>
              <a:rPr lang="es-ES" sz="1900" dirty="0" err="1" smtClean="0">
                <a:latin typeface="+mn-lt"/>
                <a:cs typeface="+mn-cs"/>
              </a:rPr>
              <a:t>Ruyi</a:t>
            </a:r>
            <a:r>
              <a:rPr lang="es-ES" sz="1900" dirty="0" smtClean="0">
                <a:latin typeface="+mn-lt"/>
                <a:cs typeface="+mn-cs"/>
              </a:rPr>
              <a:t> (Luisa)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Del Rosal Martínez, Helena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Díaz Delgado, Julia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Fernández </a:t>
            </a:r>
            <a:r>
              <a:rPr lang="es-ES" sz="1900" dirty="0" err="1" smtClean="0">
                <a:latin typeface="+mn-lt"/>
                <a:cs typeface="+mn-cs"/>
              </a:rPr>
              <a:t>Coll</a:t>
            </a:r>
            <a:r>
              <a:rPr lang="es-ES" sz="1900" dirty="0" smtClean="0">
                <a:latin typeface="+mn-lt"/>
                <a:cs typeface="+mn-cs"/>
              </a:rPr>
              <a:t>, Alba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smtClean="0">
                <a:latin typeface="+mn-lt"/>
                <a:cs typeface="+mn-cs"/>
              </a:rPr>
              <a:t>Fernández-Arévalo </a:t>
            </a:r>
            <a:r>
              <a:rPr lang="es-ES" sz="1900" dirty="0" err="1" smtClean="0">
                <a:latin typeface="+mn-lt"/>
                <a:cs typeface="+mn-cs"/>
              </a:rPr>
              <a:t>Llop</a:t>
            </a:r>
            <a:r>
              <a:rPr lang="es-ES" sz="1900" dirty="0" smtClean="0">
                <a:latin typeface="+mn-lt"/>
                <a:cs typeface="+mn-cs"/>
              </a:rPr>
              <a:t>, Clàudia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570255" y="260648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/>
              <a:t>Grupo Investigador</a:t>
            </a:r>
            <a:endParaRPr lang="en-US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49927" y="1620411"/>
            <a:ext cx="4659464" cy="391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García Mulero, </a:t>
            </a:r>
            <a:r>
              <a:rPr lang="es-ES" sz="1900" dirty="0" err="1">
                <a:latin typeface="+mn-lt"/>
                <a:cs typeface="+mn-cs"/>
              </a:rPr>
              <a:t>Maria</a:t>
            </a:r>
            <a:endParaRPr lang="es-ES" sz="19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Gómez </a:t>
            </a:r>
            <a:r>
              <a:rPr lang="es-ES" sz="1900" dirty="0" err="1">
                <a:latin typeface="+mn-lt"/>
                <a:cs typeface="+mn-cs"/>
              </a:rPr>
              <a:t>Llopis</a:t>
            </a:r>
            <a:r>
              <a:rPr lang="es-ES" sz="1900" dirty="0">
                <a:latin typeface="+mn-lt"/>
                <a:cs typeface="+mn-cs"/>
              </a:rPr>
              <a:t>, Paula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Gracia Méndez, Margarita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Lavín Molina, Alba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López </a:t>
            </a:r>
            <a:r>
              <a:rPr lang="es-ES" sz="1900" dirty="0" err="1">
                <a:latin typeface="+mn-lt"/>
                <a:cs typeface="+mn-cs"/>
              </a:rPr>
              <a:t>Lasaga</a:t>
            </a:r>
            <a:r>
              <a:rPr lang="es-ES" sz="1900" dirty="0">
                <a:latin typeface="+mn-lt"/>
                <a:cs typeface="+mn-cs"/>
              </a:rPr>
              <a:t>, Cecilia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Marcos Encinas, Rocío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Martínez Vicente, Pablo Antonio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 err="1">
                <a:latin typeface="+mn-lt"/>
                <a:cs typeface="+mn-cs"/>
              </a:rPr>
              <a:t>Monseguí</a:t>
            </a:r>
            <a:r>
              <a:rPr lang="es-ES" sz="1900" dirty="0">
                <a:latin typeface="+mn-lt"/>
                <a:cs typeface="+mn-cs"/>
              </a:rPr>
              <a:t> </a:t>
            </a:r>
            <a:r>
              <a:rPr lang="es-ES" sz="1900" dirty="0" err="1">
                <a:latin typeface="+mn-lt"/>
                <a:cs typeface="+mn-cs"/>
              </a:rPr>
              <a:t>Monterde</a:t>
            </a:r>
            <a:r>
              <a:rPr lang="es-ES" sz="1900" dirty="0">
                <a:latin typeface="+mn-lt"/>
                <a:cs typeface="+mn-cs"/>
              </a:rPr>
              <a:t>, María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>
                <a:latin typeface="+mn-lt"/>
                <a:cs typeface="+mn-cs"/>
              </a:rPr>
              <a:t>Rey Fernández, </a:t>
            </a:r>
            <a:r>
              <a:rPr lang="es-ES" sz="1900" dirty="0" smtClean="0">
                <a:latin typeface="+mn-lt"/>
                <a:cs typeface="+mn-cs"/>
              </a:rPr>
              <a:t>Fermín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1900" dirty="0"/>
              <a:t>Franco i Moral, Ferrán</a:t>
            </a:r>
            <a:endParaRPr lang="en-US" sz="19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5572380"/>
            <a:ext cx="950505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+mn-lt"/>
                <a:cs typeface="+mn-cs"/>
              </a:rPr>
              <a:t>Moderador: Rodrigo Peña Salvador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+mn-lt"/>
                <a:cs typeface="+mn-cs"/>
              </a:rPr>
              <a:t>Secretario: Marco Antonio López Sánchez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0085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3200" u="sng" dirty="0"/>
              <a:t>Enfermedades</a:t>
            </a:r>
            <a:r>
              <a:rPr lang="es-ES" u="sng" dirty="0" smtClean="0"/>
              <a:t> </a:t>
            </a:r>
            <a:r>
              <a:rPr lang="es-ES" sz="3200" u="sng" dirty="0" smtClean="0"/>
              <a:t>cerebrovasculares:</a:t>
            </a:r>
          </a:p>
          <a:p>
            <a:r>
              <a:rPr lang="es-ES" sz="3200" dirty="0" smtClean="0"/>
              <a:t>Ictus  </a:t>
            </a:r>
            <a:endParaRPr lang="es-ES" sz="3200" dirty="0" smtClean="0"/>
          </a:p>
          <a:p>
            <a:pPr marL="0" indent="0">
              <a:buNone/>
            </a:pPr>
            <a:endParaRPr lang="es-ES" sz="3200" dirty="0" smtClean="0"/>
          </a:p>
          <a:p>
            <a:pPr marL="0" indent="0">
              <a:buNone/>
            </a:pPr>
            <a:r>
              <a:rPr lang="es-ES" sz="3200" dirty="0" smtClean="0"/>
              <a:t>      </a:t>
            </a:r>
            <a:endParaRPr lang="es-ES" sz="3200" u="sng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06" y="2780928"/>
            <a:ext cx="3086704" cy="31772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94" y="3284984"/>
            <a:ext cx="4417454" cy="3155324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460085" y="260648"/>
            <a:ext cx="8229600" cy="1359024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Trastornos e influencias externas</a:t>
            </a:r>
            <a:br>
              <a:rPr lang="es-ES" sz="3600" dirty="0" smtClean="0"/>
            </a:b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573448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erimentoooo investiga buen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2" y="811529"/>
            <a:ext cx="8547316" cy="48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Aplicaciones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NEUROSALUD</a:t>
            </a:r>
          </a:p>
          <a:p>
            <a:pPr lvl="1"/>
            <a:r>
              <a:rPr lang="es-ES" dirty="0" smtClean="0"/>
              <a:t>Terapia espejo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 smtClean="0"/>
          </a:p>
          <a:p>
            <a:pPr lvl="1"/>
            <a:endParaRPr lang="es-ES" dirty="0" smtClean="0"/>
          </a:p>
          <a:p>
            <a:pPr lvl="1"/>
            <a:r>
              <a:rPr lang="es-ES" dirty="0" err="1" smtClean="0"/>
              <a:t>Músicoterapia</a:t>
            </a:r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400" r="-799" b="33201"/>
          <a:stretch/>
        </p:blipFill>
        <p:spPr>
          <a:xfrm>
            <a:off x="2843808" y="4869160"/>
            <a:ext cx="3456384" cy="17921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780928"/>
            <a:ext cx="2474529" cy="13681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741927"/>
            <a:ext cx="2516320" cy="14071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903" y="2276872"/>
            <a:ext cx="219475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NEUROEDUCACIÓN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2636912"/>
            <a:ext cx="7812360" cy="312494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Aplicaciones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62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712" y="1700808"/>
            <a:ext cx="9299376" cy="4525963"/>
          </a:xfrm>
        </p:spPr>
        <p:txBody>
          <a:bodyPr/>
          <a:lstStyle/>
          <a:p>
            <a:r>
              <a:rPr lang="es-ES" dirty="0" smtClean="0"/>
              <a:t>NEUROMARKETING y NEUROEDUCACIÓN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06" y="2636912"/>
            <a:ext cx="4662587" cy="3734888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Aplicaciones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46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Perspectivas del </a:t>
            </a:r>
            <a:r>
              <a:rPr lang="es-ES" dirty="0" smtClean="0"/>
              <a:t>futuro</a:t>
            </a: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228381"/>
            <a:ext cx="539891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466" y="188640"/>
            <a:ext cx="8229600" cy="1354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Conclusiones de los experimentos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Sueño</a:t>
            </a:r>
          </a:p>
          <a:p>
            <a:r>
              <a:rPr lang="es-ES" dirty="0" smtClean="0"/>
              <a:t>Diferencias en la línea temporal del cerebro</a:t>
            </a:r>
          </a:p>
          <a:p>
            <a:r>
              <a:rPr lang="es-ES" dirty="0" smtClean="0"/>
              <a:t>La memoria</a:t>
            </a:r>
          </a:p>
          <a:p>
            <a:r>
              <a:rPr lang="es-ES" dirty="0" smtClean="0"/>
              <a:t>Estímulos (La música)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581128"/>
            <a:ext cx="2427113" cy="20084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13" y="3319124"/>
            <a:ext cx="2729387" cy="32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Instituciones nacionales e internacionales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60848"/>
            <a:ext cx="2371550" cy="23776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12" y="2350432"/>
            <a:ext cx="3200677" cy="17984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97152"/>
            <a:ext cx="2871465" cy="17740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5229200"/>
            <a:ext cx="5401524" cy="12254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551" y="2295564"/>
            <a:ext cx="190821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sz="4000" dirty="0" smtClean="0"/>
              <a:t>Importancia de la neurociencia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s-ES" dirty="0" smtClean="0"/>
              <a:t>Tratado de enfermedades del cerebro</a:t>
            </a:r>
          </a:p>
          <a:p>
            <a:r>
              <a:rPr lang="es-ES" dirty="0" smtClean="0"/>
              <a:t>Descubrir cómo funcionamos</a:t>
            </a:r>
          </a:p>
          <a:p>
            <a:r>
              <a:rPr lang="es-ES" dirty="0" smtClean="0"/>
              <a:t>Nuevos métodos de aprendizaje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73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347863" y="1604040"/>
            <a:ext cx="5472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000" dirty="0" smtClean="0"/>
              <a:t>``Las </a:t>
            </a:r>
            <a:r>
              <a:rPr lang="es-ES" sz="4000" b="1" dirty="0"/>
              <a:t>ideas</a:t>
            </a:r>
            <a:r>
              <a:rPr lang="es-ES" sz="4000" dirty="0"/>
              <a:t> no duran mucho. Hay que hacer algo con </a:t>
            </a:r>
            <a:r>
              <a:rPr lang="es-ES" sz="4000" dirty="0" smtClean="0"/>
              <a:t>ellas´´</a:t>
            </a:r>
          </a:p>
          <a:p>
            <a:pPr algn="just"/>
            <a:r>
              <a:rPr lang="es-ES" sz="4000" dirty="0"/>
              <a:t> </a:t>
            </a:r>
            <a:endParaRPr lang="es-ES" sz="4000" dirty="0" smtClean="0"/>
          </a:p>
          <a:p>
            <a:pPr algn="just"/>
            <a:r>
              <a:rPr lang="es-ES" sz="4000" dirty="0" smtClean="0"/>
              <a:t>-Santiago Ramón y </a:t>
            </a:r>
            <a:r>
              <a:rPr lang="es-ES" sz="4000" dirty="0" err="1" smtClean="0"/>
              <a:t>cajal</a:t>
            </a:r>
            <a:endParaRPr lang="es-ES" sz="4000" dirty="0"/>
          </a:p>
        </p:txBody>
      </p:sp>
      <p:pic>
        <p:nvPicPr>
          <p:cNvPr id="9218" name="Picture 2" descr="https://upload.wikimedia.org/wikipedia/commons/thumb/c/c6/Cajal-mi.jpg/220px-Cajal-m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1" y="1600561"/>
            <a:ext cx="2600596" cy="36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855" y="1700810"/>
            <a:ext cx="8903840" cy="4525963"/>
          </a:xfrm>
        </p:spPr>
        <p:txBody>
          <a:bodyPr/>
          <a:lstStyle/>
          <a:p>
            <a:r>
              <a:rPr lang="es-ES" dirty="0" smtClean="0"/>
              <a:t>1.- Introducción; definiciones</a:t>
            </a:r>
          </a:p>
          <a:p>
            <a:r>
              <a:rPr lang="es-ES" dirty="0" smtClean="0"/>
              <a:t>2.- Sistema nervioso, partes, formación y neuronas</a:t>
            </a:r>
          </a:p>
          <a:p>
            <a:r>
              <a:rPr lang="es-ES" dirty="0" smtClean="0"/>
              <a:t>3.- Trastornos </a:t>
            </a:r>
            <a:r>
              <a:rPr lang="es-ES" dirty="0" smtClean="0"/>
              <a:t>e influencias externas </a:t>
            </a:r>
          </a:p>
          <a:p>
            <a:r>
              <a:rPr lang="es-ES" dirty="0" smtClean="0"/>
              <a:t>4</a:t>
            </a:r>
            <a:r>
              <a:rPr lang="es-ES" dirty="0" smtClean="0"/>
              <a:t>.- Aplicaciones </a:t>
            </a:r>
          </a:p>
          <a:p>
            <a:r>
              <a:rPr lang="es-ES" dirty="0" smtClean="0"/>
              <a:t>5.- Conclusión, perspectivas del futuro</a:t>
            </a: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4683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Índice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01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3794" y="1268760"/>
            <a:ext cx="4578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 smtClean="0">
                <a:solidFill>
                  <a:prstClr val="white"/>
                </a:solidFill>
              </a:rPr>
              <a:t>``Todo hombre, si se lo propone, puede ser escultor de su propio cerebro´´</a:t>
            </a:r>
            <a:endParaRPr lang="es-ES" sz="3600" dirty="0" smtClean="0">
              <a:solidFill>
                <a:prstClr val="white"/>
              </a:solidFill>
            </a:endParaRPr>
          </a:p>
          <a:p>
            <a:pPr algn="just"/>
            <a:r>
              <a:rPr lang="es-ES" sz="3600" dirty="0">
                <a:solidFill>
                  <a:prstClr val="white"/>
                </a:solidFill>
              </a:rPr>
              <a:t> </a:t>
            </a:r>
            <a:endParaRPr lang="es-ES" sz="3600" dirty="0" smtClean="0">
              <a:solidFill>
                <a:prstClr val="white"/>
              </a:solidFill>
            </a:endParaRPr>
          </a:p>
          <a:p>
            <a:pPr algn="just"/>
            <a:r>
              <a:rPr lang="es-ES" sz="3600" dirty="0" smtClean="0">
                <a:solidFill>
                  <a:prstClr val="white"/>
                </a:solidFill>
              </a:rPr>
              <a:t>-Santiago Ramón y </a:t>
            </a:r>
            <a:r>
              <a:rPr lang="es-ES" sz="3600" dirty="0" err="1" smtClean="0">
                <a:solidFill>
                  <a:prstClr val="white"/>
                </a:solidFill>
              </a:rPr>
              <a:t>cajal</a:t>
            </a:r>
            <a:endParaRPr lang="es-ES" sz="3600" dirty="0">
              <a:solidFill>
                <a:prstClr val="white"/>
              </a:solidFill>
            </a:endParaRPr>
          </a:p>
        </p:txBody>
      </p:sp>
      <p:pic>
        <p:nvPicPr>
          <p:cNvPr id="10242" name="Picture 2" descr="http://3.bp.blogspot.com/_0DJ0Sp5EDD4/TNBZr5qhyII/AAAAAAAAAK0/A5iBbIID92k/s400/ramon-y-caj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79285"/>
            <a:ext cx="3528391" cy="29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¿Creéis que..?</a:t>
            </a:r>
            <a:endParaRPr lang="es-ES" dirty="0"/>
          </a:p>
        </p:txBody>
      </p:sp>
      <p:pic>
        <p:nvPicPr>
          <p:cNvPr id="1026" name="Picture 2" descr="C:\Users\auto\Downloads\cerebro 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5083422" cy="359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uto\Downloads\lu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" y="4149080"/>
            <a:ext cx="2679155" cy="20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uto\Downloads\tera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60" y="1611110"/>
            <a:ext cx="252839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1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Neurociencia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s-ES" dirty="0" smtClean="0"/>
              <a:t>Neuropsicología</a:t>
            </a:r>
          </a:p>
          <a:p>
            <a:endParaRPr lang="es-ES" dirty="0" smtClean="0"/>
          </a:p>
          <a:p>
            <a:r>
              <a:rPr lang="es-ES" dirty="0" smtClean="0"/>
              <a:t>Neurofarmacología</a:t>
            </a:r>
          </a:p>
          <a:p>
            <a:endParaRPr lang="es-ES" dirty="0" smtClean="0"/>
          </a:p>
          <a:p>
            <a:r>
              <a:rPr lang="es-ES" dirty="0" smtClean="0"/>
              <a:t>Neurofisiología</a:t>
            </a:r>
          </a:p>
          <a:p>
            <a:endParaRPr lang="es-ES" dirty="0" smtClean="0"/>
          </a:p>
          <a:p>
            <a:r>
              <a:rPr lang="es-ES" dirty="0" smtClean="0"/>
              <a:t>Neuroanatomía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 descr="C:\Users\auto\Downloads\farmac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13" y="3068959"/>
            <a:ext cx="3580849" cy="22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Conocimiento</a:t>
            </a:r>
            <a:endParaRPr lang="es-ES" dirty="0"/>
          </a:p>
        </p:txBody>
      </p:sp>
      <p:pic>
        <p:nvPicPr>
          <p:cNvPr id="3074" name="Picture 2" descr="C:\Users\auto\Downloads\Conocimient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3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Sistema nervioso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1848" y="1556794"/>
            <a:ext cx="8772152" cy="4525963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Central                           Periférico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Encéfalo y médula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espinal                         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1811079" y="1268760"/>
            <a:ext cx="194421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5630059" y="1349152"/>
            <a:ext cx="1728192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1835696" y="4005986"/>
            <a:ext cx="0" cy="100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auto\Downloads\sistema-nervioso-2-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5"/>
          <a:stretch/>
        </p:blipFill>
        <p:spPr bwMode="auto">
          <a:xfrm>
            <a:off x="3491881" y="1727587"/>
            <a:ext cx="2338635" cy="32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3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Cerebro</a:t>
            </a:r>
            <a:endParaRPr lang="es-ES" dirty="0"/>
          </a:p>
        </p:txBody>
      </p:sp>
      <p:pic>
        <p:nvPicPr>
          <p:cNvPr id="5123" name="Picture 3" descr="C:\Users\auto\Downloads\lobu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8"/>
            <a:ext cx="3744416" cy="29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uto\Downloads\hemisferi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23" y="3054559"/>
            <a:ext cx="3715959" cy="29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rgbClr val="437834"/>
      </a:dk1>
      <a:lt1>
        <a:sysClr val="window" lastClr="FFFFFF"/>
      </a:lt1>
      <a:dk2>
        <a:srgbClr val="437834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2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3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4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5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6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7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8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9.xml><?xml version="1.0" encoding="utf-8"?>
<a:themeOverride xmlns:a="http://schemas.openxmlformats.org/drawingml/2006/main">
  <a:clrScheme name="Personalizado 2">
    <a:dk1>
      <a:srgbClr val="437834"/>
    </a:dk1>
    <a:lt1>
      <a:sysClr val="window" lastClr="FFFFFF"/>
    </a:lt1>
    <a:dk2>
      <a:srgbClr val="437834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347</Words>
  <Application>Microsoft Office PowerPoint</Application>
  <PresentationFormat>Presentación en pantalla (4:3)</PresentationFormat>
  <Paragraphs>135</Paragraphs>
  <Slides>29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VIII Congreso INVESTIGA I+D+i</vt:lpstr>
      <vt:lpstr>Grupo Investigador</vt:lpstr>
      <vt:lpstr>Presentación de PowerPoint</vt:lpstr>
      <vt:lpstr>Presentación de PowerPoint</vt:lpstr>
      <vt:lpstr>¿Creéis que..?</vt:lpstr>
      <vt:lpstr>Neurociencia</vt:lpstr>
      <vt:lpstr>Conocimiento</vt:lpstr>
      <vt:lpstr>Sistema nervioso</vt:lpstr>
      <vt:lpstr>Cerebro</vt:lpstr>
      <vt:lpstr>Neuronas</vt:lpstr>
      <vt:lpstr>Línea temporal</vt:lpstr>
      <vt:lpstr>Memoria</vt:lpstr>
      <vt:lpstr>Trastornos e influencias externas</vt:lpstr>
      <vt:lpstr>Trastornos e influencias externas</vt:lpstr>
      <vt:lpstr>Trastornos e influencias externas</vt:lpstr>
      <vt:lpstr> Trastornos e influencias externas </vt:lpstr>
      <vt:lpstr>Trastornos e influencias externas</vt:lpstr>
      <vt:lpstr> Trastornos e influencias externas </vt:lpstr>
      <vt:lpstr> Trastornos e influencias externas </vt:lpstr>
      <vt:lpstr>Presentación de PowerPoint</vt:lpstr>
      <vt:lpstr>Presentación de PowerPoint</vt:lpstr>
      <vt:lpstr>Aplicaciones</vt:lpstr>
      <vt:lpstr>Presentación de PowerPoint</vt:lpstr>
      <vt:lpstr>Presentación de PowerPoint</vt:lpstr>
      <vt:lpstr>Perspectivas del futuro</vt:lpstr>
      <vt:lpstr>Conclusiones de los experimentos</vt:lpstr>
      <vt:lpstr>Instituciones nacionales e internacionales</vt:lpstr>
      <vt:lpstr>Importancia de la neurociencia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UE</cp:lastModifiedBy>
  <cp:revision>98</cp:revision>
  <dcterms:created xsi:type="dcterms:W3CDTF">2010-04-26T10:24:20Z</dcterms:created>
  <dcterms:modified xsi:type="dcterms:W3CDTF">2017-05-20T16:37:57Z</dcterms:modified>
</cp:coreProperties>
</file>