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8" r:id="rId2"/>
    <p:sldId id="259" r:id="rId3"/>
    <p:sldId id="260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61" r:id="rId28"/>
    <p:sldId id="262" r:id="rId29"/>
    <p:sldId id="263" r:id="rId30"/>
    <p:sldId id="264" r:id="rId31"/>
    <p:sldId id="265" r:id="rId3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2" autoAdjust="0"/>
    <p:restoredTop sz="94660"/>
  </p:normalViewPr>
  <p:slideViewPr>
    <p:cSldViewPr>
      <p:cViewPr varScale="1">
        <p:scale>
          <a:sx n="103" d="100"/>
          <a:sy n="103" d="100"/>
        </p:scale>
        <p:origin x="31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599E3F-6B64-4E4A-A7FE-92D2907CFF82}" type="datetimeFigureOut">
              <a:rPr lang="en-US"/>
              <a:pPr>
                <a:defRPr/>
              </a:pPr>
              <a:t>5/20/2017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E2B177-7104-49D2-BF35-0D1054A268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3BAC1C-300C-4BAE-9B58-8A211B8A35B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823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E2B177-7104-49D2-BF35-0D1054A268D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3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C72C7-5E4A-4C63-809B-652A7E56D3A3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DB48-424B-480C-95F2-D6A49426A906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730B8AD-2FA5-472F-B108-AE6A963A6A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FE735-C164-48BE-A154-F2CF49C20429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B9E9E30-2087-4B96-B4DB-E9808F1198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681B-1E4B-4132-AF2E-A5DC3CDA76B6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83468-7914-4D5A-AFF0-9D35993EFE4E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777E-AE50-4815-BBD2-86B98AE4AC99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CD43123-93CB-42A2-9CEA-DC374FDCAF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87A85-18A2-40B3-96A1-8494314CBC7E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7A20473-DF26-4381-BB3D-A0A76E6546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B450A-D81A-455D-9687-241DA186F20C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FA142-DD45-4BDC-B497-B1D99AA7A073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  <a:endParaRPr lang="es-ES" b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198B0-F4FF-4EE2-9C84-AF12FB2D2E89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2C96C62-6C1B-4DDF-B9C3-74DDBB345C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5DF33-6749-4A5C-A3B7-6C1EAA687B1C}" type="datetime1">
              <a:rPr lang="es-ES"/>
              <a:pPr>
                <a:defRPr/>
              </a:pPr>
              <a:t>20/05/2017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60B5AAD-93AF-45C9-AA31-6F90AC7262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16 de mayo de 2010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786063" y="6356350"/>
            <a:ext cx="5929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</a:t>
            </a:r>
            <a:endParaRPr lang="es-ES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sp>
        <p:nvSpPr>
          <p:cNvPr id="13316" name="1 Título"/>
          <p:cNvSpPr>
            <a:spLocks noGrp="1"/>
          </p:cNvSpPr>
          <p:nvPr>
            <p:ph type="ctrTitle"/>
          </p:nvPr>
        </p:nvSpPr>
        <p:spPr>
          <a:xfrm>
            <a:off x="714375" y="1785938"/>
            <a:ext cx="7772400" cy="1470025"/>
          </a:xfrm>
        </p:spPr>
        <p:txBody>
          <a:bodyPr/>
          <a:lstStyle/>
          <a:p>
            <a:pPr eaLnBrk="1" hangingPunct="1"/>
            <a:r>
              <a:rPr lang="es-ES" dirty="0" smtClean="0"/>
              <a:t>VIII Congreso INVESTIGA </a:t>
            </a:r>
            <a:r>
              <a:rPr lang="es-ES" dirty="0" err="1" smtClean="0"/>
              <a:t>I+D+i</a:t>
            </a:r>
            <a:endParaRPr lang="es-ES" dirty="0" smtClean="0"/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pic>
        <p:nvPicPr>
          <p:cNvPr id="13318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88" y="506413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179388" y="3286124"/>
            <a:ext cx="87503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Grupo investigador de Nanotecnología y Nuevos Materiales</a:t>
            </a:r>
          </a:p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 </a:t>
            </a:r>
          </a:p>
          <a:p>
            <a:pPr algn="r">
              <a:defRPr/>
            </a:pPr>
            <a:r>
              <a:rPr lang="es-ES" sz="2800" b="1" u="sng" dirty="0" smtClean="0">
                <a:latin typeface="+mj-lt"/>
                <a:cs typeface="+mn-cs"/>
              </a:rPr>
              <a:t>Nanotecnología ante los retos del desarrollo sostenible</a:t>
            </a:r>
            <a:endParaRPr lang="es-ES" sz="2800" u="sng" dirty="0">
              <a:latin typeface="+mj-lt"/>
              <a:cs typeface="+mn-cs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1000100" y="4804481"/>
            <a:ext cx="7864492" cy="1982105"/>
            <a:chOff x="1000100" y="4786322"/>
            <a:chExt cx="7864492" cy="1982105"/>
          </a:xfrm>
        </p:grpSpPr>
        <p:pic>
          <p:nvPicPr>
            <p:cNvPr id="19" name="Picture 13" descr="C:\Users\JOSE ALBERTO\Documents\INVESTIGA 2011\5 LOGOS\logocsic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3800" y="4797425"/>
              <a:ext cx="1878013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" descr="C:\Users\JOSE ALBERTO\Documents\INVESTIGA 2012\5 LOGOS\isciii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0100" y="5596210"/>
              <a:ext cx="792162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1" descr="C:\Users\JOSE ALBERTO\Documents\INVESTIGA 2011\5 LOGOS\logo INI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9782" y="5786454"/>
              <a:ext cx="1909763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2" descr="C:\Users\JOSE ALBERTO\Documents\INVESTIGA 2011\5 LOGOS\logoCIEMAT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06719" y="5786710"/>
              <a:ext cx="1500187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3" descr="C:\Users\JOSE ALBERTO\Documents\INVESTIGA 2013\logos\int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36285" y="5669012"/>
              <a:ext cx="927547" cy="927547"/>
            </a:xfrm>
            <a:prstGeom prst="rect">
              <a:avLst/>
            </a:prstGeom>
            <a:noFill/>
          </p:spPr>
        </p:pic>
        <p:pic>
          <p:nvPicPr>
            <p:cNvPr id="24" name="Picture 2" descr="C:\Users\Jose Alberto\Documents\INVESTIGA EVOLUCION\LOGOS\Endesa_Logo_Primary_RG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14480" y="4786322"/>
              <a:ext cx="2489649" cy="523874"/>
            </a:xfrm>
            <a:prstGeom prst="rect">
              <a:avLst/>
            </a:prstGeom>
            <a:noFill/>
          </p:spPr>
        </p:pic>
        <p:pic>
          <p:nvPicPr>
            <p:cNvPr id="25" name="Picture 3" descr="C:\Users\Jose Alberto\Documents\INVESTIGA EVOLUCION\LOGOS\logo-vector-universidad-europea-madrid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50046" y="5643578"/>
              <a:ext cx="2214546" cy="112484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1" y="3564211"/>
            <a:ext cx="4176464" cy="296113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Título 6"/>
          <p:cNvSpPr txBox="1">
            <a:spLocks/>
          </p:cNvSpPr>
          <p:nvPr/>
        </p:nvSpPr>
        <p:spPr>
          <a:xfrm>
            <a:off x="323528" y="260648"/>
            <a:ext cx="8352928" cy="1152128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Verdana" pitchFamily="34" charset="0"/>
              </a:defRPr>
            </a:lvl2pPr>
            <a:lvl3pPr algn="ctr" eaLnBrk="0" hangingPunct="0">
              <a:defRPr sz="4400">
                <a:latin typeface="Verdana" pitchFamily="34" charset="0"/>
              </a:defRPr>
            </a:lvl3pPr>
            <a:lvl4pPr algn="ctr" eaLnBrk="0" hangingPunct="0">
              <a:defRPr sz="4400">
                <a:latin typeface="Verdana" pitchFamily="34" charset="0"/>
              </a:defRPr>
            </a:lvl4pPr>
            <a:lvl5pPr algn="ctr" eaLnBrk="0" hangingPunct="0">
              <a:defRPr sz="4400"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9pPr>
          </a:lstStyle>
          <a:p>
            <a:r>
              <a:rPr lang="es-ES" dirty="0"/>
              <a:t>DESARROLLO SOSTENIBLE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39552" y="1556792"/>
            <a:ext cx="8136904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“Desarrollo que satisface las necesidades de la generación presente, sin comprometer la capacidad de las generaciones futuras de satisfacer sus propias necesidades”.</a:t>
            </a:r>
            <a:r>
              <a:rPr lang="es-E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es-ES" sz="2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s-E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es-E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(ONU)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Marcador de contenido 5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570" y1="9339" x2="12570" y2="9339"/>
                        <a14:foregroundMark x1="30300" y1="8949" x2="30300" y2="8949"/>
                        <a14:foregroundMark x1="46435" y1="8949" x2="46435" y2="8949"/>
                        <a14:foregroundMark x1="57692" y1="11479" x2="57692" y2="11479"/>
                        <a14:foregroundMark x1="71857" y1="12257" x2="71857" y2="12257"/>
                        <a14:foregroundMark x1="86398" y1="3696" x2="96811" y2="23541"/>
                        <a14:foregroundMark x1="78330" y1="21790" x2="70826" y2="5447"/>
                        <a14:foregroundMark x1="62008" y1="23930" x2="53096" y2="4669"/>
                        <a14:foregroundMark x1="45403" y1="23930" x2="36116" y2="4475"/>
                        <a14:foregroundMark x1="27298" y1="24903" x2="19231" y2="4086"/>
                        <a14:foregroundMark x1="12758" y1="22179" x2="1970" y2="5837"/>
                        <a14:foregroundMark x1="37054" y1="25681" x2="45216" y2="4475"/>
                        <a14:foregroundMark x1="53096" y1="24319" x2="62664" y2="4475"/>
                        <a14:foregroundMark x1="87054" y1="25681" x2="95122" y2="3307"/>
                        <a14:foregroundMark x1="86023" y1="37354" x2="96998" y2="60506"/>
                        <a14:foregroundMark x1="79925" y1="59339" x2="69137" y2="40272"/>
                        <a14:foregroundMark x1="62852" y1="60700" x2="52251" y2="39105"/>
                        <a14:foregroundMark x1="45403" y1="57977" x2="35647" y2="40661"/>
                        <a14:foregroundMark x1="29644" y1="58560" x2="19043" y2="40272"/>
                        <a14:foregroundMark x1="11726" y1="96304" x2="1782" y2="75292"/>
                        <a14:foregroundMark x1="22326" y1="97276" x2="24859" y2="76459"/>
                        <a14:foregroundMark x1="18386" y1="74514" x2="29362" y2="93385"/>
                        <a14:foregroundMark x1="38931" y1="96304" x2="45028" y2="74319"/>
                        <a14:foregroundMark x1="54409" y1="96498" x2="60976" y2="74319"/>
                        <a14:foregroundMark x1="72045" y1="94747" x2="79268" y2="75292"/>
                        <a14:foregroundMark x1="69512" y1="75292" x2="79268" y2="94163"/>
                        <a14:foregroundMark x1="62946" y1="93774" x2="52908" y2="75681"/>
                        <a14:foregroundMark x1="71482" y1="63035" x2="79925" y2="39494"/>
                        <a14:backgroundMark x1="8818" y1="68482" x2="87054" y2="66732"/>
                        <a14:backgroundMark x1="86210" y1="31323" x2="17167" y2="32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1981162"/>
            <a:ext cx="8677619" cy="4184142"/>
          </a:xfrm>
          <a:prstGeom prst="rect">
            <a:avLst/>
          </a:prstGeom>
        </p:spPr>
      </p:pic>
      <p:sp>
        <p:nvSpPr>
          <p:cNvPr id="56" name="1 Título"/>
          <p:cNvSpPr>
            <a:spLocks noGrp="1"/>
          </p:cNvSpPr>
          <p:nvPr>
            <p:ph type="title"/>
          </p:nvPr>
        </p:nvSpPr>
        <p:spPr>
          <a:xfrm>
            <a:off x="467544" y="427038"/>
            <a:ext cx="8248650" cy="1173162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Desarrollo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39552" y="908720"/>
            <a:ext cx="8424936" cy="4837223"/>
            <a:chOff x="866734" y="564801"/>
            <a:chExt cx="10751670" cy="548529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6" t="1009" r="69107" b="71931"/>
            <a:stretch/>
          </p:blipFill>
          <p:spPr>
            <a:xfrm>
              <a:off x="2743616" y="573150"/>
              <a:ext cx="1830981" cy="179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8" t="1278" r="51965" b="71930"/>
            <a:stretch/>
          </p:blipFill>
          <p:spPr>
            <a:xfrm>
              <a:off x="4674608" y="573053"/>
              <a:ext cx="1772192" cy="17205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1" t="1010" r="34952" b="72198"/>
            <a:stretch/>
          </p:blipFill>
          <p:spPr>
            <a:xfrm>
              <a:off x="6627358" y="1015898"/>
              <a:ext cx="1319348" cy="13062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74" t="741" r="17679" b="72466"/>
            <a:stretch/>
          </p:blipFill>
          <p:spPr>
            <a:xfrm>
              <a:off x="8212645" y="998339"/>
              <a:ext cx="1332411" cy="1306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47" t="742" r="405" b="72466"/>
            <a:stretch/>
          </p:blipFill>
          <p:spPr>
            <a:xfrm>
              <a:off x="9920233" y="564801"/>
              <a:ext cx="1698171" cy="1664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36375" r="86380" b="36297"/>
            <a:stretch/>
          </p:blipFill>
          <p:spPr>
            <a:xfrm>
              <a:off x="866734" y="2487211"/>
              <a:ext cx="1754645" cy="17546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6" t="36107" r="69237" b="37101"/>
            <a:stretch/>
          </p:blipFill>
          <p:spPr>
            <a:xfrm>
              <a:off x="2981788" y="2679376"/>
              <a:ext cx="1332411" cy="1306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9" t="36643" r="52224" b="36564"/>
            <a:stretch/>
          </p:blipFill>
          <p:spPr>
            <a:xfrm>
              <a:off x="4674608" y="2487211"/>
              <a:ext cx="1772192" cy="17546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1" t="36375" r="34692" b="36297"/>
            <a:stretch/>
          </p:blipFill>
          <p:spPr>
            <a:xfrm>
              <a:off x="6614295" y="2653251"/>
              <a:ext cx="1345474" cy="13324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4" t="36643" r="17549" b="36564"/>
            <a:stretch/>
          </p:blipFill>
          <p:spPr>
            <a:xfrm>
              <a:off x="8225708" y="2679377"/>
              <a:ext cx="1332411" cy="13062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7" t="36107" r="536" b="36029"/>
            <a:stretch/>
          </p:blipFill>
          <p:spPr>
            <a:xfrm>
              <a:off x="9920233" y="2674876"/>
              <a:ext cx="1332412" cy="13585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73" r="86120"/>
            <a:stretch/>
          </p:blipFill>
          <p:spPr>
            <a:xfrm>
              <a:off x="887183" y="4476264"/>
              <a:ext cx="1396068" cy="13908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6" t="72118" r="69237" b="930"/>
            <a:stretch/>
          </p:blipFill>
          <p:spPr>
            <a:xfrm>
              <a:off x="2743616" y="4334287"/>
              <a:ext cx="1739743" cy="1715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9" t="71741" r="52094" b="1467"/>
            <a:stretch/>
          </p:blipFill>
          <p:spPr>
            <a:xfrm>
              <a:off x="4680405" y="4312330"/>
              <a:ext cx="1770293" cy="17187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1" t="71741" r="34692" b="931"/>
            <a:stretch/>
          </p:blipFill>
          <p:spPr>
            <a:xfrm>
              <a:off x="6523968" y="4334288"/>
              <a:ext cx="1345475" cy="13324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74" t="71741" r="17809" b="931"/>
            <a:stretch/>
          </p:blipFill>
          <p:spPr>
            <a:xfrm>
              <a:off x="8032748" y="4312330"/>
              <a:ext cx="1319348" cy="13324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420"/>
                      </a14:imgEffect>
                      <a14:imgEffect>
                        <a14:saturation sat="6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" t="1213" r="86380" b="74998"/>
            <a:stretch/>
          </p:blipFill>
          <p:spPr>
            <a:xfrm>
              <a:off x="889659" y="793034"/>
              <a:ext cx="1345474" cy="11599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3402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2016224" cy="20162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22" y="1109398"/>
            <a:ext cx="2031570" cy="20315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702" y="1109398"/>
            <a:ext cx="2016844" cy="20168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1124124"/>
            <a:ext cx="2016844" cy="20168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9" name="Picture 2" descr="S_SDG_Icons-01-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56" y="3701686"/>
            <a:ext cx="2031570" cy="203157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_SDG_Icons-01-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542" y="3689978"/>
            <a:ext cx="2043278" cy="20432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_SDG_Icons-01-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90" y="3701686"/>
            <a:ext cx="2031570" cy="203157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6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4032448" cy="2952328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MEDICINA</a:t>
            </a:r>
          </a:p>
          <a:p>
            <a:pPr algn="l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ENERGÍA</a:t>
            </a:r>
          </a:p>
          <a:p>
            <a:pPr algn="l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AGRICULTURA</a:t>
            </a:r>
          </a:p>
          <a:p>
            <a:pPr algn="l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 ELECTRÓNICA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528" y="332656"/>
            <a:ext cx="8352928" cy="1008112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s-ES" sz="4400" dirty="0">
                <a:latin typeface="+mj-lt"/>
                <a:ea typeface="+mj-ea"/>
                <a:cs typeface="+mj-cs"/>
              </a:rPr>
              <a:t>APLICACIONES </a:t>
            </a:r>
          </a:p>
        </p:txBody>
      </p:sp>
    </p:spTree>
    <p:extLst>
      <p:ext uri="{BB962C8B-B14F-4D97-AF65-F5344CB8AC3E}">
        <p14:creationId xmlns:p14="http://schemas.microsoft.com/office/powerpoint/2010/main" val="13776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MEDICINA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2439" y="1628800"/>
            <a:ext cx="8229600" cy="4525963"/>
          </a:xfrm>
        </p:spPr>
        <p:txBody>
          <a:bodyPr>
            <a:normAutofit/>
          </a:bodyPr>
          <a:lstStyle/>
          <a:p>
            <a:r>
              <a:rPr lang="es-ES" sz="2200" dirty="0" err="1" smtClean="0"/>
              <a:t>Nanocápsulas</a:t>
            </a:r>
            <a:r>
              <a:rPr lang="es-ES" sz="2200" dirty="0" smtClean="0"/>
              <a:t> de oro para el </a:t>
            </a:r>
            <a:r>
              <a:rPr lang="es-ES" sz="2200" dirty="0">
                <a:latin typeface="+mj-lt"/>
                <a:ea typeface="+mj-ea"/>
                <a:cs typeface="+mj-cs"/>
              </a:rPr>
              <a:t>tratamiento</a:t>
            </a:r>
            <a:r>
              <a:rPr lang="es-ES" sz="2200" dirty="0" smtClean="0"/>
              <a:t> del cáncer.</a:t>
            </a:r>
          </a:p>
          <a:p>
            <a:pPr marL="0" indent="0">
              <a:buNone/>
            </a:pPr>
            <a:r>
              <a:rPr lang="es-ES" sz="2200" dirty="0" smtClean="0"/>
              <a:t> </a:t>
            </a:r>
          </a:p>
          <a:p>
            <a:pPr lvl="1"/>
            <a:r>
              <a:rPr lang="es-ES" sz="2200" dirty="0" smtClean="0"/>
              <a:t>Ayudarán al tratamiento de enfermedades de forma más eficaz.</a:t>
            </a:r>
          </a:p>
        </p:txBody>
      </p:sp>
      <p:pic>
        <p:nvPicPr>
          <p:cNvPr id="5" name="4 Imagen" descr="tum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3845" y="3356992"/>
            <a:ext cx="4403006" cy="245310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3612283"/>
            <a:ext cx="3810000" cy="28575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7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amel solar con agu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068960"/>
            <a:ext cx="4724400" cy="2438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ENERGÍA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25963"/>
          </a:xfrm>
        </p:spPr>
        <p:txBody>
          <a:bodyPr/>
          <a:lstStyle/>
          <a:p>
            <a:r>
              <a:rPr lang="es-ES" sz="2200" dirty="0" smtClean="0"/>
              <a:t>Paneles fotovoltaicos de </a:t>
            </a:r>
            <a:r>
              <a:rPr lang="es-ES" sz="2200" dirty="0" err="1" smtClean="0"/>
              <a:t>grafeno</a:t>
            </a:r>
            <a:r>
              <a:rPr lang="es-ES" sz="2200" dirty="0" smtClean="0"/>
              <a:t>.</a:t>
            </a:r>
          </a:p>
          <a:p>
            <a:pPr lvl="1"/>
            <a:r>
              <a:rPr lang="es-ES" sz="2200" dirty="0" smtClean="0"/>
              <a:t>Aumentarán el rendimiento y productividad en la obtención de energía solar.</a:t>
            </a:r>
            <a:endParaRPr lang="es-ES" sz="2200" dirty="0"/>
          </a:p>
        </p:txBody>
      </p:sp>
      <p:pic>
        <p:nvPicPr>
          <p:cNvPr id="4" name="3 Imagen" descr="celula-solar-flexibl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149080"/>
            <a:ext cx="4200543" cy="235230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585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AGRICULTURA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8229600" cy="4525963"/>
          </a:xfrm>
        </p:spPr>
        <p:txBody>
          <a:bodyPr/>
          <a:lstStyle/>
          <a:p>
            <a:r>
              <a:rPr lang="es-ES" sz="2200" dirty="0" smtClean="0"/>
              <a:t>Transporte de fármacos para las plantas mediante </a:t>
            </a:r>
            <a:r>
              <a:rPr lang="es-ES" sz="2200" dirty="0" err="1" smtClean="0"/>
              <a:t>nanorobots</a:t>
            </a:r>
            <a:r>
              <a:rPr lang="es-ES" sz="2200" dirty="0" smtClean="0"/>
              <a:t>.</a:t>
            </a:r>
          </a:p>
          <a:p>
            <a:pPr lvl="1"/>
            <a:endParaRPr lang="es-ES" dirty="0"/>
          </a:p>
        </p:txBody>
      </p:sp>
      <p:pic>
        <p:nvPicPr>
          <p:cNvPr id="5" name="4 Imagen" descr="nanorobot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63" b="89308" l="3145" r="959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69047">
            <a:off x="1272188" y="2689713"/>
            <a:ext cx="6599624" cy="329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ELECTRÓNICA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s-ES" sz="2200" dirty="0" smtClean="0"/>
              <a:t>Cables conductores de electricidad a partir de </a:t>
            </a:r>
            <a:r>
              <a:rPr lang="es-ES" sz="2200" dirty="0" err="1" smtClean="0"/>
              <a:t>nanohilos</a:t>
            </a:r>
            <a:r>
              <a:rPr lang="es-ES" sz="2200" dirty="0" smtClean="0"/>
              <a:t>. </a:t>
            </a:r>
          </a:p>
          <a:p>
            <a:pPr lvl="1"/>
            <a:r>
              <a:rPr lang="es-ES" sz="2200" dirty="0" smtClean="0"/>
              <a:t>Permitirán transportar la corriente eléctrica a mayor velocidad.</a:t>
            </a:r>
            <a:endParaRPr lang="es-ES" sz="2200" dirty="0"/>
          </a:p>
        </p:txBody>
      </p:sp>
      <p:pic>
        <p:nvPicPr>
          <p:cNvPr id="4" name="3 Imagen" descr="bacteria productora de nanoh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212976"/>
            <a:ext cx="6896100" cy="30575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640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sz="2200" dirty="0" smtClean="0"/>
              <a:t>TOP-DOWN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200" dirty="0" smtClean="0"/>
              <a:t>BOTTOM-UP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200" dirty="0" smtClean="0"/>
              <a:t>MÉTODO DE ARCO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200" dirty="0" smtClean="0"/>
              <a:t>VAPORIZACIÓN LÁSER</a:t>
            </a:r>
            <a:endParaRPr lang="es-ES" sz="2200" dirty="0"/>
          </a:p>
        </p:txBody>
      </p:sp>
      <p:sp>
        <p:nvSpPr>
          <p:cNvPr id="4" name="3 Rectángulo"/>
          <p:cNvSpPr/>
          <p:nvPr/>
        </p:nvSpPr>
        <p:spPr>
          <a:xfrm>
            <a:off x="323528" y="260648"/>
            <a:ext cx="8496944" cy="1152128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s-ES" sz="4400" dirty="0">
                <a:latin typeface="+mj-lt"/>
                <a:ea typeface="+mj-ea"/>
                <a:cs typeface="+mj-cs"/>
              </a:rPr>
              <a:t>MÉTODOS DE SÍNTESIS:</a:t>
            </a:r>
          </a:p>
        </p:txBody>
      </p:sp>
    </p:spTree>
    <p:extLst>
      <p:ext uri="{BB962C8B-B14F-4D97-AF65-F5344CB8AC3E}">
        <p14:creationId xmlns:p14="http://schemas.microsoft.com/office/powerpoint/2010/main" val="31061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6 CuadroTexto"/>
          <p:cNvSpPr txBox="1">
            <a:spLocks noChangeArrowheads="1"/>
          </p:cNvSpPr>
          <p:nvPr/>
        </p:nvSpPr>
        <p:spPr bwMode="auto">
          <a:xfrm>
            <a:off x="8858250" y="64881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1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609600" y="2492896"/>
            <a:ext cx="8426896" cy="361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Alonso </a:t>
            </a:r>
            <a:r>
              <a:rPr lang="es-ES" sz="2000" dirty="0" err="1"/>
              <a:t>Fernandez</a:t>
            </a:r>
            <a:r>
              <a:rPr lang="es-ES" sz="2000" dirty="0"/>
              <a:t> De Landa, Maite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Arcila </a:t>
            </a:r>
            <a:r>
              <a:rPr lang="es-ES" sz="2000" dirty="0" err="1"/>
              <a:t>Burkett</a:t>
            </a:r>
            <a:r>
              <a:rPr lang="es-ES" sz="2000" dirty="0"/>
              <a:t>, Sara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Barreiro San Martín, Javier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Bracons</a:t>
            </a:r>
            <a:r>
              <a:rPr lang="es-ES" sz="2000" dirty="0"/>
              <a:t> i Romero, Paula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Calle Vega, Marina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Cañizares Robleda, Andrea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De Arcos Pérez, Alicia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Espias</a:t>
            </a:r>
            <a:r>
              <a:rPr lang="es-ES" sz="2000" dirty="0"/>
              <a:t> Polo, Ruth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Figueras Menéndez, Fernando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García de </a:t>
            </a:r>
            <a:r>
              <a:rPr lang="es-ES" sz="2000" dirty="0" err="1"/>
              <a:t>andrés</a:t>
            </a:r>
            <a:r>
              <a:rPr lang="es-ES" sz="2000" dirty="0"/>
              <a:t>, Alicia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González López, Jorge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Hervás</a:t>
            </a:r>
            <a:r>
              <a:rPr lang="es-ES" sz="2000" dirty="0"/>
              <a:t> Miguel, Guillermo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Mur</a:t>
            </a:r>
            <a:r>
              <a:rPr lang="es-ES" sz="2000" dirty="0"/>
              <a:t> Manzano, Jorge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Navajas Crespo, Lucia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Ochoa Grille, </a:t>
            </a:r>
            <a:r>
              <a:rPr lang="es-ES" sz="2000" dirty="0" err="1"/>
              <a:t>Iria</a:t>
            </a:r>
            <a:r>
              <a:rPr lang="es-E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Sopena</a:t>
            </a:r>
            <a:r>
              <a:rPr lang="es-ES" sz="2000" dirty="0"/>
              <a:t> López, Sara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Torre </a:t>
            </a:r>
            <a:r>
              <a:rPr lang="es-ES" sz="2000" dirty="0" err="1"/>
              <a:t>Alamo</a:t>
            </a:r>
            <a:r>
              <a:rPr lang="es-ES" sz="2000" dirty="0"/>
              <a:t>, Miguel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Varas Sánchez, 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/>
              <a:t>Virgili</a:t>
            </a:r>
            <a:r>
              <a:rPr lang="es-ES" sz="2000" dirty="0"/>
              <a:t> </a:t>
            </a:r>
            <a:r>
              <a:rPr lang="es-ES" sz="2000" dirty="0" err="1"/>
              <a:t>Muiños</a:t>
            </a:r>
            <a:r>
              <a:rPr lang="es-ES" sz="2000" dirty="0"/>
              <a:t>, Lucas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Zabala Sánchez, Mario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609600" y="188640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/>
              <a:t>Grupo Investigador</a:t>
            </a:r>
            <a:endParaRPr lang="en-US" dirty="0" smtClean="0"/>
          </a:p>
        </p:txBody>
      </p:sp>
      <p:sp>
        <p:nvSpPr>
          <p:cNvPr id="2" name="CuadroTexto 1"/>
          <p:cNvSpPr txBox="1"/>
          <p:nvPr/>
        </p:nvSpPr>
        <p:spPr>
          <a:xfrm>
            <a:off x="2267744" y="1541070"/>
            <a:ext cx="492795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Moderador: Josep </a:t>
            </a:r>
            <a:r>
              <a:rPr lang="es-ES" sz="2000" b="1" dirty="0" err="1"/>
              <a:t>Maria</a:t>
            </a:r>
            <a:r>
              <a:rPr lang="es-ES" sz="2000" b="1" dirty="0"/>
              <a:t> Salvia Hornos</a:t>
            </a:r>
          </a:p>
          <a:p>
            <a:r>
              <a:rPr lang="es-ES" sz="2000" b="1" dirty="0"/>
              <a:t>Secretario: Adrián Expósito Martínez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 smtClean="0"/>
              <a:t>Top-Down / </a:t>
            </a:r>
            <a:r>
              <a:rPr lang="es-ES" dirty="0" err="1" smtClean="0"/>
              <a:t>Bottom</a:t>
            </a:r>
            <a:r>
              <a:rPr lang="es-ES" dirty="0" smtClean="0"/>
              <a:t>-up</a:t>
            </a:r>
            <a:endParaRPr lang="es-ES" dirty="0"/>
          </a:p>
        </p:txBody>
      </p:sp>
      <p:pic>
        <p:nvPicPr>
          <p:cNvPr id="4" name="3 Marcador de contenido" descr="Resultat d'imatges de nanotechnology top down bottom up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560840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 Método de arco</a:t>
            </a:r>
          </a:p>
        </p:txBody>
      </p:sp>
      <p:sp>
        <p:nvSpPr>
          <p:cNvPr id="4" name="3 Cubo"/>
          <p:cNvSpPr/>
          <p:nvPr/>
        </p:nvSpPr>
        <p:spPr>
          <a:xfrm>
            <a:off x="971600" y="1844824"/>
            <a:ext cx="4104456" cy="3600400"/>
          </a:xfrm>
          <a:prstGeom prst="cub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5" name="4 Cilindro"/>
          <p:cNvSpPr/>
          <p:nvPr/>
        </p:nvSpPr>
        <p:spPr>
          <a:xfrm rot="16200000">
            <a:off x="2447764" y="3104964"/>
            <a:ext cx="216024" cy="288032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6" name="5 Cilindro"/>
          <p:cNvSpPr/>
          <p:nvPr/>
        </p:nvSpPr>
        <p:spPr>
          <a:xfrm rot="16200000">
            <a:off x="2519772" y="3465004"/>
            <a:ext cx="216024" cy="288032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7" name="6 Nube"/>
          <p:cNvSpPr/>
          <p:nvPr/>
        </p:nvSpPr>
        <p:spPr>
          <a:xfrm>
            <a:off x="1259632" y="2924944"/>
            <a:ext cx="1656184" cy="7200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75656" y="31316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HELIO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9 Rayo"/>
          <p:cNvSpPr/>
          <p:nvPr/>
        </p:nvSpPr>
        <p:spPr>
          <a:xfrm rot="17399253" flipH="1">
            <a:off x="910527" y="1355819"/>
            <a:ext cx="801314" cy="2192439"/>
          </a:xfrm>
          <a:prstGeom prst="lightningBolt">
            <a:avLst/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ilindro"/>
          <p:cNvSpPr/>
          <p:nvPr/>
        </p:nvSpPr>
        <p:spPr>
          <a:xfrm flipV="1">
            <a:off x="3203848" y="3717032"/>
            <a:ext cx="144016" cy="4571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2" name="11 Cilindro"/>
          <p:cNvSpPr/>
          <p:nvPr/>
        </p:nvSpPr>
        <p:spPr>
          <a:xfrm flipV="1">
            <a:off x="3563888" y="3645024"/>
            <a:ext cx="144016" cy="4571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3" name="12 Cilindro"/>
          <p:cNvSpPr/>
          <p:nvPr/>
        </p:nvSpPr>
        <p:spPr>
          <a:xfrm flipV="1">
            <a:off x="3707904" y="3284984"/>
            <a:ext cx="144016" cy="4571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4" name="13 Cilindro"/>
          <p:cNvSpPr/>
          <p:nvPr/>
        </p:nvSpPr>
        <p:spPr>
          <a:xfrm flipV="1">
            <a:off x="3707904" y="3933056"/>
            <a:ext cx="144016" cy="4571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5" name="14 Cilindro"/>
          <p:cNvSpPr/>
          <p:nvPr/>
        </p:nvSpPr>
        <p:spPr>
          <a:xfrm flipV="1">
            <a:off x="3419872" y="3356992"/>
            <a:ext cx="144016" cy="4571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6" name="15 Imagen"/>
          <p:cNvPicPr/>
          <p:nvPr/>
        </p:nvPicPr>
        <p:blipFill>
          <a:blip r:embed="rId2" cstate="print"/>
          <a:srcRect l="38155" t="18288" r="35007" b="18288"/>
          <a:stretch>
            <a:fillRect/>
          </a:stretch>
        </p:blipFill>
        <p:spPr bwMode="auto">
          <a:xfrm>
            <a:off x="6012160" y="1700808"/>
            <a:ext cx="1967153" cy="35178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7" name="16 CuadroTexto"/>
          <p:cNvSpPr txBox="1"/>
          <p:nvPr/>
        </p:nvSpPr>
        <p:spPr>
          <a:xfrm>
            <a:off x="6095636" y="550182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Reactor visto desde fuera.</a:t>
            </a:r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475656" y="57011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Interior del reactor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74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Vaporización láser</a:t>
            </a:r>
          </a:p>
        </p:txBody>
      </p:sp>
      <p:sp>
        <p:nvSpPr>
          <p:cNvPr id="4" name="3 Cilindro"/>
          <p:cNvSpPr/>
          <p:nvPr/>
        </p:nvSpPr>
        <p:spPr>
          <a:xfrm rot="16200000" flipH="1">
            <a:off x="1403648" y="1700808"/>
            <a:ext cx="2520280" cy="4104456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5" name="4 Cilindro"/>
          <p:cNvSpPr/>
          <p:nvPr/>
        </p:nvSpPr>
        <p:spPr>
          <a:xfrm rot="5400000">
            <a:off x="2663788" y="3176972"/>
            <a:ext cx="360040" cy="288032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3419872" y="2924944"/>
            <a:ext cx="1224136" cy="15121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Nube"/>
          <p:cNvSpPr/>
          <p:nvPr/>
        </p:nvSpPr>
        <p:spPr>
          <a:xfrm>
            <a:off x="1691680" y="2996952"/>
            <a:ext cx="648072" cy="36004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9" name="8 Nube"/>
          <p:cNvSpPr/>
          <p:nvPr/>
        </p:nvSpPr>
        <p:spPr>
          <a:xfrm>
            <a:off x="1691680" y="3717032"/>
            <a:ext cx="648072" cy="36004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0" name="9 Nube"/>
          <p:cNvSpPr/>
          <p:nvPr/>
        </p:nvSpPr>
        <p:spPr>
          <a:xfrm>
            <a:off x="2699792" y="2852936"/>
            <a:ext cx="648072" cy="36004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1" name="10 Nube"/>
          <p:cNvSpPr/>
          <p:nvPr/>
        </p:nvSpPr>
        <p:spPr>
          <a:xfrm>
            <a:off x="2555776" y="3429000"/>
            <a:ext cx="648072" cy="36004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854382" y="2996952"/>
            <a:ext cx="26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843808" y="28529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99792" y="3429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835696" y="371703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6" name="15 Imagen" descr="metodo las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780926"/>
            <a:ext cx="3618382" cy="202629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8" name="17 CuadroTexto"/>
          <p:cNvSpPr txBox="1"/>
          <p:nvPr/>
        </p:nvSpPr>
        <p:spPr>
          <a:xfrm>
            <a:off x="971600" y="53012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Interior del reactor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148064" y="51571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Exterior del reactor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52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67333"/>
            <a:ext cx="8229600" cy="4525963"/>
          </a:xfrm>
        </p:spPr>
        <p:txBody>
          <a:bodyPr/>
          <a:lstStyle/>
          <a:p>
            <a:r>
              <a:rPr lang="es-ES" sz="2200" dirty="0" smtClean="0"/>
              <a:t>Purificación de aire.</a:t>
            </a:r>
          </a:p>
          <a:p>
            <a:r>
              <a:rPr lang="es-ES" sz="2200" dirty="0" smtClean="0"/>
              <a:t>Purificación de aguas.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88640"/>
            <a:ext cx="8784976" cy="1080120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s-ES" sz="4400" dirty="0">
                <a:latin typeface="+mj-lt"/>
                <a:ea typeface="+mj-ea"/>
                <a:cs typeface="+mj-cs"/>
              </a:rPr>
              <a:t>NANOREMEDIACIÓN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500" y1="66237" x2="90313" y2="47097"/>
                        <a14:foregroundMark x1="52812" y1="89032" x2="50156" y2="89247"/>
                        <a14:foregroundMark x1="27656" y1="87312" x2="27656" y2="87312"/>
                        <a14:foregroundMark x1="86563" y1="90323" x2="87344" y2="88387"/>
                        <a14:foregroundMark x1="90156" y1="77634" x2="88125" y2="76559"/>
                        <a14:foregroundMark x1="40938" y1="17204" x2="41563" y2="17204"/>
                        <a14:foregroundMark x1="20938" y1="20430" x2="22969" y2="20430"/>
                        <a14:foregroundMark x1="16406" y1="8172" x2="17344" y2="10538"/>
                        <a14:foregroundMark x1="22188" y1="20430" x2="21563" y2="22366"/>
                        <a14:foregroundMark x1="43438" y1="17419" x2="40781" y2="19570"/>
                        <a14:foregroundMark x1="92344" y1="18065" x2="93750" y2="21290"/>
                        <a14:foregroundMark x1="91406" y1="8172" x2="92813" y2="9677"/>
                        <a14:foregroundMark x1="63906" y1="4731" x2="67500" y2="4731"/>
                        <a14:foregroundMark x1="54688" y1="4516" x2="56094" y2="6452"/>
                        <a14:foregroundMark x1="72813" y1="29462" x2="73906" y2="30108"/>
                        <a14:foregroundMark x1="47188" y1="38065" x2="48750" y2="38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82" y="3212976"/>
            <a:ext cx="4377405" cy="31804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4415"/>
            <a:ext cx="3577580" cy="357758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91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PURIFICACIÓN DE AIRE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711349"/>
            <a:ext cx="8229600" cy="4525963"/>
          </a:xfrm>
        </p:spPr>
        <p:txBody>
          <a:bodyPr/>
          <a:lstStyle/>
          <a:p>
            <a:r>
              <a:rPr lang="es-ES" sz="2200" dirty="0" smtClean="0"/>
              <a:t>Pinturas </a:t>
            </a:r>
            <a:r>
              <a:rPr lang="es-ES" sz="2200" dirty="0" err="1" smtClean="0"/>
              <a:t>fotocatalíticas</a:t>
            </a:r>
            <a:r>
              <a:rPr lang="es-ES" sz="2200" dirty="0" smtClean="0"/>
              <a:t>.</a:t>
            </a:r>
          </a:p>
          <a:p>
            <a:r>
              <a:rPr lang="es-ES" sz="2200" dirty="0" smtClean="0"/>
              <a:t>Sistemas de calefacción y ventilación </a:t>
            </a:r>
            <a:r>
              <a:rPr lang="es-ES" sz="2200" dirty="0" err="1" smtClean="0"/>
              <a:t>fotocatalíticos</a:t>
            </a:r>
            <a:r>
              <a:rPr lang="es-ES" sz="2200" dirty="0" smtClean="0"/>
              <a:t>.</a:t>
            </a:r>
          </a:p>
          <a:p>
            <a:r>
              <a:rPr lang="es-ES" sz="2200" dirty="0" smtClean="0"/>
              <a:t>Fotosíntesis artificial.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4" name="3 Imagen" descr="hoja modific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573016"/>
            <a:ext cx="4536504" cy="255361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5" name="4 Imagen" descr="pintura fotocatal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212976"/>
            <a:ext cx="2279904" cy="23195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73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PURIFICACIÓN DE AGUAS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200" dirty="0" err="1" smtClean="0"/>
              <a:t>Nanofiltración</a:t>
            </a:r>
            <a:r>
              <a:rPr lang="es-ES" sz="2200" dirty="0" smtClean="0"/>
              <a:t>: Usos del </a:t>
            </a:r>
            <a:r>
              <a:rPr lang="es-ES" sz="2200" dirty="0" err="1" smtClean="0"/>
              <a:t>grafeno</a:t>
            </a:r>
            <a:r>
              <a:rPr lang="es-ES" sz="2200" dirty="0" smtClean="0"/>
              <a:t>.</a:t>
            </a:r>
          </a:p>
          <a:p>
            <a:pPr lvl="1"/>
            <a:r>
              <a:rPr lang="es-ES" sz="2200" dirty="0" smtClean="0"/>
              <a:t>Limpieza de sustancias radiactivas. </a:t>
            </a:r>
          </a:p>
          <a:p>
            <a:pPr lvl="1"/>
            <a:r>
              <a:rPr lang="es-ES" sz="2200" dirty="0" smtClean="0"/>
              <a:t>Desalinización.</a:t>
            </a:r>
          </a:p>
        </p:txBody>
      </p:sp>
      <p:pic>
        <p:nvPicPr>
          <p:cNvPr id="4" name="3 Imagen" descr="desanilización del agu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402" y="3212976"/>
            <a:ext cx="8049196" cy="3205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75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PURIFICACIÓN DE AGUAS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200" dirty="0" smtClean="0"/>
              <a:t>Infiltración reductora.</a:t>
            </a:r>
          </a:p>
          <a:p>
            <a:pPr lvl="1"/>
            <a:r>
              <a:rPr lang="es-ES" sz="2200" dirty="0" err="1" smtClean="0"/>
              <a:t>Nanopartículas</a:t>
            </a:r>
            <a:r>
              <a:rPr lang="es-ES" sz="2200" dirty="0" smtClean="0"/>
              <a:t> de óxido de hierro.</a:t>
            </a:r>
          </a:p>
        </p:txBody>
      </p:sp>
      <p:pic>
        <p:nvPicPr>
          <p:cNvPr id="4" name="3 Imagen" descr="nanoinfiltració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852936"/>
            <a:ext cx="5688632" cy="345463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49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86700" cy="994172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CURIOSIDADES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57"/>
          <a:stretch/>
        </p:blipFill>
        <p:spPr>
          <a:xfrm>
            <a:off x="7207924" y="3608099"/>
            <a:ext cx="1607295" cy="17198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57"/>
          <a:stretch/>
        </p:blipFill>
        <p:spPr>
          <a:xfrm>
            <a:off x="5600629" y="3608099"/>
            <a:ext cx="1607295" cy="17198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6" name="Picture 2" descr="Resultado de imagen de argus I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0" b="13643"/>
          <a:stretch/>
        </p:blipFill>
        <p:spPr bwMode="auto">
          <a:xfrm>
            <a:off x="5592476" y="1700808"/>
            <a:ext cx="3222743" cy="176752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lifesaver bott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r="34640"/>
          <a:stretch/>
        </p:blipFill>
        <p:spPr bwMode="auto">
          <a:xfrm>
            <a:off x="637458" y="2095534"/>
            <a:ext cx="1048969" cy="32611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soccket ba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30011" r="15918" b="1908"/>
          <a:stretch/>
        </p:blipFill>
        <p:spPr bwMode="auto">
          <a:xfrm>
            <a:off x="2559595" y="2114032"/>
            <a:ext cx="2511208" cy="253910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325726" y="5243140"/>
            <a:ext cx="280432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700" dirty="0"/>
              <a:t>ARGUS II</a:t>
            </a:r>
            <a:endParaRPr lang="en-US" sz="2700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-247899" y="5375017"/>
            <a:ext cx="2807494" cy="6139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b="1" dirty="0"/>
              <a:t>LIFE</a:t>
            </a:r>
            <a:r>
              <a:rPr lang="es-ES" sz="2700" dirty="0"/>
              <a:t>SAVER </a:t>
            </a:r>
            <a:endParaRPr lang="en-US" sz="27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407325" y="4706320"/>
            <a:ext cx="2807494" cy="6139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SOCCKET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7518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732" y="192285"/>
            <a:ext cx="7886700" cy="994172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CONSECUENCIAS</a:t>
            </a:r>
            <a:endParaRPr lang="en-US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1520" y="1484784"/>
            <a:ext cx="5216957" cy="2319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r>
              <a:rPr lang="es-ES" sz="2100" dirty="0" smtClean="0"/>
              <a:t>- PLAGA GRIS</a:t>
            </a:r>
            <a:r>
              <a:rPr lang="es-ES" sz="2100" dirty="0"/>
              <a:t> </a:t>
            </a:r>
            <a:endParaRPr lang="es-ES" sz="2100" dirty="0" smtClean="0"/>
          </a:p>
          <a:p>
            <a:pPr>
              <a:lnSpc>
                <a:spcPct val="220000"/>
              </a:lnSpc>
            </a:pPr>
            <a:r>
              <a:rPr lang="es-ES" sz="2100" dirty="0" smtClean="0"/>
              <a:t>- NANOTOXICIDAD</a:t>
            </a:r>
            <a:endParaRPr lang="es-ES" sz="2100" dirty="0"/>
          </a:p>
          <a:p>
            <a:pPr>
              <a:lnSpc>
                <a:spcPct val="220000"/>
              </a:lnSpc>
            </a:pPr>
            <a:r>
              <a:rPr lang="es-ES" sz="2100" dirty="0" smtClean="0"/>
              <a:t>- LEYES</a:t>
            </a:r>
            <a:r>
              <a:rPr lang="es-ES" sz="2100" dirty="0"/>
              <a:t>		</a:t>
            </a:r>
          </a:p>
          <a:p>
            <a:pPr>
              <a:lnSpc>
                <a:spcPct val="220000"/>
              </a:lnSpc>
            </a:pPr>
            <a:r>
              <a:rPr lang="es-ES" sz="2100" dirty="0" smtClean="0"/>
              <a:t>- MERCADO </a:t>
            </a:r>
            <a:r>
              <a:rPr lang="es-ES" sz="2100" dirty="0"/>
              <a:t>NEGRO</a:t>
            </a: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6" y="4269759"/>
            <a:ext cx="2775448" cy="21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leye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90" y="980728"/>
            <a:ext cx="2823086" cy="28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black mar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6" y="4077072"/>
            <a:ext cx="2566877" cy="256687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92" y="2616860"/>
            <a:ext cx="2472820" cy="237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69" y1="14286" x2="18438" y2="89714"/>
                        <a14:foregroundMark x1="37031" y1="80571" x2="25000" y2="32857"/>
                        <a14:foregroundMark x1="30781" y1="85714" x2="10313" y2="46000"/>
                        <a14:foregroundMark x1="9844" y1="60000" x2="18438" y2="13143"/>
                        <a14:foregroundMark x1="20625" y1="10000" x2="38281" y2="11143"/>
                        <a14:foregroundMark x1="39375" y1="11714" x2="44844" y2="18571"/>
                        <a14:foregroundMark x1="45781" y1="20000" x2="80938" y2="69429"/>
                        <a14:foregroundMark x1="37188" y1="82286" x2="74844" y2="38000"/>
                        <a14:foregroundMark x1="24844" y1="65143" x2="21250" y2="40571"/>
                        <a14:foregroundMark x1="20938" y1="64571" x2="18594" y2="39143"/>
                        <a14:foregroundMark x1="41406" y1="62857" x2="22813" y2="24286"/>
                        <a14:foregroundMark x1="36719" y1="51714" x2="39063" y2="21429"/>
                        <a14:foregroundMark x1="29375" y1="33429" x2="24844" y2="21429"/>
                        <a14:foregroundMark x1="10313" y1="60857" x2="18594" y2="81714"/>
                        <a14:foregroundMark x1="44531" y1="39429" x2="42969" y2="35143"/>
                        <a14:foregroundMark x1="50156" y1="28000" x2="67031" y2="13143"/>
                        <a14:foregroundMark x1="61875" y1="42857" x2="69688" y2="25714"/>
                        <a14:foregroundMark x1="79844" y1="28286" x2="67188" y2="60857"/>
                        <a14:foregroundMark x1="58438" y1="29429" x2="52188" y2="48286"/>
                        <a14:foregroundMark x1="73438" y1="63143" x2="67031" y2="69714"/>
                        <a14:foregroundMark x1="54219" y1="76857" x2="68281" y2="82857"/>
                        <a14:foregroundMark x1="74844" y1="80571" x2="79219" y2="89714"/>
                        <a14:foregroundMark x1="74531" y1="75429" x2="86250" y2="50286"/>
                        <a14:foregroundMark x1="86250" y1="49714" x2="76719" y2="13714"/>
                        <a14:foregroundMark x1="76406" y1="14000" x2="60469" y2="15714"/>
                        <a14:foregroundMark x1="74844" y1="28286" x2="64219" y2="40857"/>
                        <a14:foregroundMark x1="44688" y1="56000" x2="41094" y2="61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389">
            <a:off x="484161" y="1649997"/>
            <a:ext cx="8261313" cy="45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6700" cy="994172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48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374848" y="17532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4400" dirty="0" smtClean="0">
                <a:latin typeface="+mj-lt"/>
                <a:ea typeface="+mj-ea"/>
                <a:cs typeface="+mj-cs"/>
              </a:rPr>
              <a:t>Índice</a:t>
            </a:r>
            <a:endParaRPr lang="es-E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27236" y="1412776"/>
            <a:ext cx="8177212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Introducción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¿Qué es nanotecnología?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Evolución de macro a micro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err="1" smtClean="0">
                <a:latin typeface="Calibri" pitchFamily="34" charset="0"/>
                <a:cs typeface="Calibri" pitchFamily="34" charset="0"/>
              </a:rPr>
              <a:t>Nanomateriales</a:t>
            </a:r>
            <a:endParaRPr lang="es-ES" sz="24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sz="2400" dirty="0" smtClean="0">
                <a:latin typeface="Calibri" pitchFamily="34" charset="0"/>
                <a:cs typeface="Calibri" pitchFamily="34" charset="0"/>
              </a:rPr>
              <a:t> Desarrollo sostenible</a:t>
            </a:r>
            <a:endParaRPr lang="es-ES" sz="24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sz="2400" dirty="0" smtClean="0">
                <a:latin typeface="Calibri" pitchFamily="34" charset="0"/>
                <a:cs typeface="Calibri" pitchFamily="34" charset="0"/>
              </a:rPr>
              <a:t> Aplicaciones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Métodos de síntesis</a:t>
            </a:r>
          </a:p>
          <a:p>
            <a:pPr algn="just">
              <a:buFontTx/>
              <a:buChar char="•"/>
              <a:defRPr/>
            </a:pPr>
            <a:r>
              <a:rPr lang="es-E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err="1" smtClean="0">
                <a:latin typeface="Calibri" pitchFamily="34" charset="0"/>
                <a:cs typeface="Calibri" pitchFamily="34" charset="0"/>
              </a:rPr>
              <a:t>Nanoremediación</a:t>
            </a:r>
            <a:endParaRPr lang="es-ES" sz="24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sz="2400" dirty="0" smtClean="0">
                <a:latin typeface="Calibri" pitchFamily="34" charset="0"/>
                <a:cs typeface="Calibri" pitchFamily="34" charset="0"/>
              </a:rPr>
              <a:t> Curiosidades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Consecuencias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Ética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Retos</a:t>
            </a:r>
          </a:p>
          <a:p>
            <a:pPr algn="just">
              <a:buFontTx/>
              <a:buChar char="•"/>
              <a:defRPr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Futuro</a:t>
            </a: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s-ES" sz="20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2" y="4149080"/>
            <a:ext cx="4381922" cy="22763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740" y="188640"/>
            <a:ext cx="7886700" cy="994172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RETOS</a:t>
            </a:r>
            <a:endParaRPr lang="en-US" dirty="0"/>
          </a:p>
        </p:txBody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r="220"/>
          <a:stretch/>
        </p:blipFill>
        <p:spPr bwMode="auto">
          <a:xfrm>
            <a:off x="4283968" y="1484782"/>
            <a:ext cx="4074418" cy="295233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23528" y="1743979"/>
            <a:ext cx="5216957" cy="255053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s-ES" sz="2100" dirty="0"/>
              <a:t>FIBRA ÓPTICA</a:t>
            </a:r>
          </a:p>
          <a:p>
            <a:endParaRPr lang="es-ES" sz="2100" dirty="0"/>
          </a:p>
          <a:p>
            <a:pPr marL="342900" indent="-342900">
              <a:buFontTx/>
              <a:buChar char="-"/>
            </a:pPr>
            <a:r>
              <a:rPr lang="es-ES" sz="2100" dirty="0"/>
              <a:t>NANOROBOTS</a:t>
            </a:r>
          </a:p>
          <a:p>
            <a:endParaRPr lang="es-ES" sz="2100" dirty="0"/>
          </a:p>
          <a:p>
            <a:pPr marL="342900" indent="-342900">
              <a:buFontTx/>
              <a:buChar char="-"/>
            </a:pPr>
            <a:r>
              <a:rPr lang="es-ES" sz="2100" dirty="0"/>
              <a:t>CÁNCER</a:t>
            </a:r>
          </a:p>
          <a:p>
            <a:pPr marL="342900" indent="-342900">
              <a:buFontTx/>
              <a:buChar char="-"/>
            </a:pPr>
            <a:endParaRPr lang="es-ES" sz="2100" dirty="0"/>
          </a:p>
          <a:p>
            <a:pPr marL="342900" indent="-342900">
              <a:buFontTx/>
              <a:buChar char="-"/>
            </a:pPr>
            <a:r>
              <a:rPr lang="es-ES" sz="2100" dirty="0"/>
              <a:t>TUBERCULOSIS</a:t>
            </a:r>
          </a:p>
          <a:p>
            <a:endParaRPr lang="es-ES" sz="2100" dirty="0"/>
          </a:p>
        </p:txBody>
      </p:sp>
    </p:spTree>
    <p:extLst>
      <p:ext uri="{BB962C8B-B14F-4D97-AF65-F5344CB8AC3E}">
        <p14:creationId xmlns:p14="http://schemas.microsoft.com/office/powerpoint/2010/main" val="5119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34394"/>
            <a:ext cx="7886700" cy="994172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FU[TU]RO</a:t>
            </a:r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23528" y="1124744"/>
            <a:ext cx="5216957" cy="255053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s-ES" sz="2100" dirty="0"/>
              <a:t>MEJORAR EL MEDIO AMBIENTE</a:t>
            </a:r>
          </a:p>
          <a:p>
            <a:endParaRPr lang="es-ES" sz="2100" dirty="0"/>
          </a:p>
          <a:p>
            <a:pPr marL="342900" indent="-342900">
              <a:buFontTx/>
              <a:buChar char="-"/>
            </a:pPr>
            <a:r>
              <a:rPr lang="es-ES" sz="2100" dirty="0"/>
              <a:t>ENERGÍA LIMPIA</a:t>
            </a:r>
          </a:p>
          <a:p>
            <a:endParaRPr lang="es-ES" sz="2100" dirty="0"/>
          </a:p>
          <a:p>
            <a:pPr marL="342900" indent="-342900">
              <a:buFontTx/>
              <a:buChar char="-"/>
            </a:pPr>
            <a:r>
              <a:rPr lang="es-ES" sz="2100" dirty="0"/>
              <a:t>NANOSENSORES MÉDICOS</a:t>
            </a: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9" b="89744" l="22243" r="78439">
                        <a14:backgroundMark x1="69765" y1="50752" x2="69765" y2="50752"/>
                        <a14:backgroundMark x1="71004" y1="45181" x2="71004" y2="45181"/>
                        <a14:backgroundMark x1="71685" y1="38196" x2="71685" y2="38196"/>
                        <a14:backgroundMark x1="51177" y1="15473" x2="51177" y2="15473"/>
                        <a14:backgroundMark x1="33705" y1="47392" x2="33705" y2="47392"/>
                        <a14:backgroundMark x1="30235" y1="43767" x2="30235" y2="43767"/>
                        <a14:backgroundMark x1="32156" y1="56587" x2="32156" y2="56587"/>
                        <a14:backgroundMark x1="36059" y1="56587" x2="36059" y2="56587"/>
                        <a14:backgroundMark x1="69950" y1="54111" x2="69950" y2="54111"/>
                        <a14:backgroundMark x1="66605" y1="52608" x2="66605" y2="52608"/>
                        <a14:backgroundMark x1="65861" y1="55703" x2="65861" y2="55703"/>
                        <a14:backgroundMark x1="62825" y1="13263" x2="62825" y2="13263"/>
                        <a14:backgroundMark x1="49009" y1="65164" x2="49009" y2="65164"/>
                        <a14:backgroundMark x1="62206" y1="16799" x2="62206" y2="16799"/>
                        <a14:backgroundMark x1="63135" y1="20424" x2="63135" y2="20424"/>
                        <a14:backgroundMark x1="73730" y1="32095" x2="73730" y2="32095"/>
                        <a14:backgroundMark x1="33209" y1="35455" x2="33209" y2="34129"/>
                        <a14:backgroundMark x1="31846" y1="32803" x2="32156" y2="31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8" r="19422"/>
          <a:stretch/>
        </p:blipFill>
        <p:spPr bwMode="auto">
          <a:xfrm>
            <a:off x="4716016" y="1970000"/>
            <a:ext cx="4125020" cy="47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100000" l="2292" r="97153">
                        <a14:foregroundMark x1="49306" y1="75648" x2="44167" y2="72407"/>
                        <a14:backgroundMark x1="51458" y1="45370" x2="63125" y2="40278"/>
                        <a14:backgroundMark x1="90069" y1="42870" x2="64167" y2="18704"/>
                        <a14:backgroundMark x1="52292" y1="56204" x2="48750" y2="52593"/>
                        <a14:backgroundMark x1="46597" y1="66574" x2="44722" y2="5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3675283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60" y="3212977"/>
            <a:ext cx="2142896" cy="29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117" y="3227187"/>
            <a:ext cx="2295340" cy="29553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835" y="3226702"/>
            <a:ext cx="2021091" cy="296116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392628" y="6190896"/>
            <a:ext cx="117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Feynman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861192" y="6195243"/>
            <a:ext cx="99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Drexler</a:t>
            </a:r>
            <a:endParaRPr lang="es-ES" kern="1200" dirty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436096" y="6165987"/>
            <a:ext cx="115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Taniguchi</a:t>
            </a:r>
            <a:endParaRPr lang="es-ES" kern="1200" dirty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 bwMode="auto">
          <a:xfrm>
            <a:off x="6084168" y="2020968"/>
            <a:ext cx="3059832" cy="57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s-ES" sz="2000" i="1" dirty="0"/>
              <a:t>Feynman,</a:t>
            </a:r>
            <a:r>
              <a:rPr lang="es-ES" sz="2000" dirty="0"/>
              <a:t>  (1918-1988)</a:t>
            </a:r>
            <a:endParaRPr lang="es-ES" sz="2000" i="1" dirty="0">
              <a:latin typeface="+mn-lt"/>
              <a:cs typeface="+mn-cs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 bwMode="auto">
          <a:xfrm>
            <a:off x="285750" y="904151"/>
            <a:ext cx="8858250" cy="170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i="1" dirty="0"/>
              <a:t>“There’s Plenty of Room at the Bottom”</a:t>
            </a:r>
          </a:p>
        </p:txBody>
      </p:sp>
    </p:spTree>
    <p:extLst>
      <p:ext uri="{BB962C8B-B14F-4D97-AF65-F5344CB8AC3E}">
        <p14:creationId xmlns:p14="http://schemas.microsoft.com/office/powerpoint/2010/main" val="2483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395536" y="167606"/>
            <a:ext cx="8248650" cy="1026217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¿</a:t>
            </a:r>
            <a:r>
              <a:rPr lang="es-ES" dirty="0" smtClean="0"/>
              <a:t>Qué </a:t>
            </a:r>
            <a:r>
              <a:rPr lang="es-ES" dirty="0"/>
              <a:t>es la nanotecnología?</a:t>
            </a:r>
            <a:endParaRPr lang="en-US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8296">
            <a:off x="2999210" y="1960123"/>
            <a:ext cx="6048375" cy="168592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/>
          <a:srcRect t="63773"/>
          <a:stretch/>
        </p:blipFill>
        <p:spPr>
          <a:xfrm>
            <a:off x="2312789" y="5877272"/>
            <a:ext cx="6810375" cy="80399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16" y="4465468"/>
            <a:ext cx="5800725" cy="123825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077">
            <a:off x="1008539" y="3438988"/>
            <a:ext cx="8223399" cy="118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132339" y="1698907"/>
            <a:ext cx="7059850" cy="45384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96944" cy="114300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Evolución de MACRO a nano 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8" b="16247"/>
          <a:stretch/>
        </p:blipFill>
        <p:spPr>
          <a:xfrm>
            <a:off x="1169999" y="4646228"/>
            <a:ext cx="7042224" cy="1076247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>
            <a:off x="1245072" y="4509120"/>
            <a:ext cx="698477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2195736" y="5722475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Nano                       Micro                      Macro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b="7953"/>
          <a:stretch/>
        </p:blipFill>
        <p:spPr>
          <a:xfrm flipH="1">
            <a:off x="1645716" y="2027225"/>
            <a:ext cx="6183487" cy="22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5"/>
          <p:cNvSpPr>
            <a:spLocks noGrp="1"/>
          </p:cNvSpPr>
          <p:nvPr>
            <p:ph type="title"/>
          </p:nvPr>
        </p:nvSpPr>
        <p:spPr>
          <a:xfrm>
            <a:off x="185947" y="188640"/>
            <a:ext cx="8778541" cy="1012340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NANOMATERIALES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280079" y="1484386"/>
            <a:ext cx="44320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/>
          </a:p>
          <a:p>
            <a:r>
              <a:rPr lang="es-ES" sz="2800" b="1" dirty="0"/>
              <a:t>¿Por qué nano?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Superficie relativa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Reactivo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Más poder de penetración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Rapidez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Almacenamiento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Entender lo biológico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Efectos cuánticos</a:t>
            </a:r>
          </a:p>
        </p:txBody>
      </p:sp>
      <p:grpSp>
        <p:nvGrpSpPr>
          <p:cNvPr id="42" name="Grupo 41"/>
          <p:cNvGrpSpPr/>
          <p:nvPr/>
        </p:nvGrpSpPr>
        <p:grpSpPr>
          <a:xfrm>
            <a:off x="7027005" y="2626474"/>
            <a:ext cx="1640330" cy="2091343"/>
            <a:chOff x="8896660" y="2867080"/>
            <a:chExt cx="1776337" cy="2283501"/>
          </a:xfrm>
        </p:grpSpPr>
        <p:sp>
          <p:nvSpPr>
            <p:cNvPr id="43" name="Rectángulo 42"/>
            <p:cNvSpPr/>
            <p:nvPr/>
          </p:nvSpPr>
          <p:spPr>
            <a:xfrm>
              <a:off x="10463135" y="3694037"/>
              <a:ext cx="209862" cy="62958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10463135" y="4520994"/>
              <a:ext cx="209862" cy="62958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10463135" y="2867080"/>
              <a:ext cx="209862" cy="62958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Cubo 45"/>
            <p:cNvSpPr/>
            <p:nvPr/>
          </p:nvSpPr>
          <p:spPr>
            <a:xfrm flipH="1">
              <a:off x="8896660" y="3345727"/>
              <a:ext cx="464696" cy="584616"/>
            </a:xfrm>
            <a:prstGeom prst="cub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Flecha derecha 14"/>
            <p:cNvSpPr/>
            <p:nvPr/>
          </p:nvSpPr>
          <p:spPr>
            <a:xfrm>
              <a:off x="9649917" y="3496667"/>
              <a:ext cx="524656" cy="184456"/>
            </a:xfrm>
            <a:prstGeom prst="right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Cubo 47"/>
            <p:cNvSpPr/>
            <p:nvPr/>
          </p:nvSpPr>
          <p:spPr>
            <a:xfrm>
              <a:off x="9149001" y="4430305"/>
              <a:ext cx="89943" cy="45719"/>
            </a:xfrm>
            <a:prstGeom prst="cub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Cubo 48"/>
            <p:cNvSpPr/>
            <p:nvPr/>
          </p:nvSpPr>
          <p:spPr>
            <a:xfrm>
              <a:off x="8906658" y="4476024"/>
              <a:ext cx="89943" cy="45719"/>
            </a:xfrm>
            <a:prstGeom prst="cub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Cubo 49"/>
            <p:cNvSpPr/>
            <p:nvPr/>
          </p:nvSpPr>
          <p:spPr>
            <a:xfrm>
              <a:off x="8941634" y="4586747"/>
              <a:ext cx="89943" cy="45719"/>
            </a:xfrm>
            <a:prstGeom prst="cub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Cubo 50"/>
            <p:cNvSpPr/>
            <p:nvPr/>
          </p:nvSpPr>
          <p:spPr>
            <a:xfrm>
              <a:off x="9141504" y="4534946"/>
              <a:ext cx="89943" cy="45719"/>
            </a:xfrm>
            <a:prstGeom prst="cub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Cubo 51"/>
            <p:cNvSpPr/>
            <p:nvPr/>
          </p:nvSpPr>
          <p:spPr>
            <a:xfrm>
              <a:off x="9402581" y="4512086"/>
              <a:ext cx="89943" cy="45719"/>
            </a:xfrm>
            <a:prstGeom prst="cub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Flecha derecha 20"/>
            <p:cNvSpPr/>
            <p:nvPr/>
          </p:nvSpPr>
          <p:spPr>
            <a:xfrm>
              <a:off x="9703633" y="4383796"/>
              <a:ext cx="524656" cy="184456"/>
            </a:xfrm>
            <a:prstGeom prst="right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54" name="Conector recto de flecha 53"/>
          <p:cNvCxnSpPr/>
          <p:nvPr/>
        </p:nvCxnSpPr>
        <p:spPr>
          <a:xfrm>
            <a:off x="4237197" y="5151422"/>
            <a:ext cx="2173525" cy="1289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/>
          <p:nvPr/>
        </p:nvCxnSpPr>
        <p:spPr>
          <a:xfrm flipV="1">
            <a:off x="3414104" y="3534228"/>
            <a:ext cx="2996915" cy="99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upo 55"/>
          <p:cNvGrpSpPr/>
          <p:nvPr/>
        </p:nvGrpSpPr>
        <p:grpSpPr>
          <a:xfrm>
            <a:off x="6747847" y="4772228"/>
            <a:ext cx="1416547" cy="1016192"/>
            <a:chOff x="7615003" y="4906537"/>
            <a:chExt cx="1533999" cy="1109562"/>
          </a:xfrm>
        </p:grpSpPr>
        <p:sp>
          <p:nvSpPr>
            <p:cNvPr id="57" name="Elipse 56"/>
            <p:cNvSpPr/>
            <p:nvPr/>
          </p:nvSpPr>
          <p:spPr>
            <a:xfrm>
              <a:off x="7615003" y="4906537"/>
              <a:ext cx="1533999" cy="110956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Elipse 57"/>
            <p:cNvSpPr/>
            <p:nvPr/>
          </p:nvSpPr>
          <p:spPr>
            <a:xfrm>
              <a:off x="7804878" y="5004118"/>
              <a:ext cx="1101780" cy="9144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9" name="Grupo 58"/>
            <p:cNvGrpSpPr/>
            <p:nvPr/>
          </p:nvGrpSpPr>
          <p:grpSpPr>
            <a:xfrm>
              <a:off x="8065337" y="5169621"/>
              <a:ext cx="254832" cy="285403"/>
              <a:chOff x="8094689" y="1319134"/>
              <a:chExt cx="254832" cy="285403"/>
            </a:xfrm>
          </p:grpSpPr>
          <p:sp>
            <p:nvSpPr>
              <p:cNvPr id="72" name="Elipse 71"/>
              <p:cNvSpPr/>
              <p:nvPr/>
            </p:nvSpPr>
            <p:spPr>
              <a:xfrm>
                <a:off x="8094689" y="1319134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8094689" y="140237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8094689" y="149960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0" name="Grupo 59"/>
            <p:cNvGrpSpPr/>
            <p:nvPr/>
          </p:nvGrpSpPr>
          <p:grpSpPr>
            <a:xfrm>
              <a:off x="8140907" y="5364493"/>
              <a:ext cx="254832" cy="285403"/>
              <a:chOff x="8094689" y="1319134"/>
              <a:chExt cx="254832" cy="285403"/>
            </a:xfrm>
          </p:grpSpPr>
          <p:sp>
            <p:nvSpPr>
              <p:cNvPr id="69" name="Elipse 68"/>
              <p:cNvSpPr/>
              <p:nvPr/>
            </p:nvSpPr>
            <p:spPr>
              <a:xfrm>
                <a:off x="8094689" y="1319134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8094689" y="140237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8094689" y="149960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1" name="Grupo 60"/>
            <p:cNvGrpSpPr/>
            <p:nvPr/>
          </p:nvGrpSpPr>
          <p:grpSpPr>
            <a:xfrm>
              <a:off x="8383251" y="5593342"/>
              <a:ext cx="254832" cy="285403"/>
              <a:chOff x="8094689" y="1319134"/>
              <a:chExt cx="254832" cy="285403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8094689" y="1319134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8094689" y="140237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" name="Elipse 67"/>
              <p:cNvSpPr/>
              <p:nvPr/>
            </p:nvSpPr>
            <p:spPr>
              <a:xfrm>
                <a:off x="8094689" y="149960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2" name="Grupo 61"/>
            <p:cNvGrpSpPr/>
            <p:nvPr/>
          </p:nvGrpSpPr>
          <p:grpSpPr>
            <a:xfrm>
              <a:off x="8441338" y="5144518"/>
              <a:ext cx="254832" cy="285403"/>
              <a:chOff x="8094689" y="1319134"/>
              <a:chExt cx="254832" cy="285403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8094689" y="1319134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8094689" y="140237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8094689" y="1499605"/>
                <a:ext cx="254832" cy="104932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50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611560" y="202580"/>
            <a:ext cx="7886700" cy="994172"/>
          </a:xfr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/>
              <a:t>ORGÁNICOS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33025" y="1556792"/>
            <a:ext cx="8503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b="1" dirty="0"/>
          </a:p>
          <a:p>
            <a:r>
              <a:rPr lang="es-ES" sz="2100" dirty="0"/>
              <a:t>Son aquellos elaborados de materia orgánica que proviene de residuos de seres anteriormente vivos.</a:t>
            </a:r>
          </a:p>
          <a:p>
            <a:endParaRPr lang="es-ES" sz="2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30" y="4093420"/>
            <a:ext cx="2164455" cy="16233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92" y="4087180"/>
            <a:ext cx="2091974" cy="162958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02772"/>
              </p:ext>
            </p:extLst>
          </p:nvPr>
        </p:nvGraphicFramePr>
        <p:xfrm>
          <a:off x="971600" y="3429000"/>
          <a:ext cx="7230714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238">
                  <a:extLst>
                    <a:ext uri="{9D8B030D-6E8A-4147-A177-3AD203B41FA5}">
                      <a16:colId xmlns:a16="http://schemas.microsoft.com/office/drawing/2014/main" xmlns="" val="1648394878"/>
                    </a:ext>
                  </a:extLst>
                </a:gridCol>
                <a:gridCol w="2410238">
                  <a:extLst>
                    <a:ext uri="{9D8B030D-6E8A-4147-A177-3AD203B41FA5}">
                      <a16:colId xmlns:a16="http://schemas.microsoft.com/office/drawing/2014/main" xmlns="" val="4012992208"/>
                    </a:ext>
                  </a:extLst>
                </a:gridCol>
                <a:gridCol w="2410238">
                  <a:extLst>
                    <a:ext uri="{9D8B030D-6E8A-4147-A177-3AD203B41FA5}">
                      <a16:colId xmlns:a16="http://schemas.microsoft.com/office/drawing/2014/main" xmlns="" val="943996926"/>
                    </a:ext>
                  </a:extLst>
                </a:gridCol>
              </a:tblGrid>
              <a:tr h="360104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tx1"/>
                          </a:solidFill>
                        </a:rPr>
                        <a:t>GRAFENO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tx1"/>
                          </a:solidFill>
                        </a:rPr>
                        <a:t>FULLERENO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tx1"/>
                          </a:solidFill>
                        </a:rPr>
                        <a:t>NANOTUBOS DE CARBONO</a:t>
                      </a: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09382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351" y="4087180"/>
            <a:ext cx="1632175" cy="16321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432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395536" y="260648"/>
            <a:ext cx="8352928" cy="1063278"/>
          </a:xfrm>
          <a:prstGeom prst="rect">
            <a:avLst/>
          </a:prstGeom>
          <a:solidFill>
            <a:schemeClr val="tx1">
              <a:lumMod val="75000"/>
              <a:alpha val="46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ctr" eaLnBrk="0" hangingPunct="0">
              <a:defRPr sz="4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Verdana" pitchFamily="34" charset="0"/>
              </a:defRPr>
            </a:lvl2pPr>
            <a:lvl3pPr algn="ctr" eaLnBrk="0" hangingPunct="0">
              <a:defRPr sz="4400">
                <a:latin typeface="Verdana" pitchFamily="34" charset="0"/>
              </a:defRPr>
            </a:lvl3pPr>
            <a:lvl4pPr algn="ctr" eaLnBrk="0" hangingPunct="0">
              <a:defRPr sz="4400">
                <a:latin typeface="Verdana" pitchFamily="34" charset="0"/>
              </a:defRPr>
            </a:lvl4pPr>
            <a:lvl5pPr algn="ctr" eaLnBrk="0" hangingPunct="0">
              <a:defRPr sz="4400"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Verdana" pitchFamily="34" charset="0"/>
              </a:defRPr>
            </a:lvl9pPr>
          </a:lstStyle>
          <a:p>
            <a:r>
              <a:rPr lang="es-ES" dirty="0"/>
              <a:t>INORGÁNICOS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33388" y="1323925"/>
            <a:ext cx="7838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Aquellos creados por algún tipo de proceso artificial.</a:t>
            </a:r>
          </a:p>
          <a:p>
            <a:endParaRPr lang="es-ES" sz="2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074925"/>
              </p:ext>
            </p:extLst>
          </p:nvPr>
        </p:nvGraphicFramePr>
        <p:xfrm>
          <a:off x="323528" y="2373640"/>
          <a:ext cx="863761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xmlns="" val="57974245"/>
                    </a:ext>
                  </a:extLst>
                </a:gridCol>
                <a:gridCol w="4317132">
                  <a:extLst>
                    <a:ext uri="{9D8B030D-6E8A-4147-A177-3AD203B41FA5}">
                      <a16:colId xmlns:a16="http://schemas.microsoft.com/office/drawing/2014/main" xmlns="" val="414351567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>
                          <a:solidFill>
                            <a:schemeClr val="tx1"/>
                          </a:solidFill>
                        </a:rPr>
                        <a:t>Nanopartículas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 de hierro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>
                          <a:solidFill>
                            <a:schemeClr val="tx1"/>
                          </a:solidFill>
                        </a:rPr>
                        <a:t>Nanocápsulas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 de oro</a:t>
                      </a:r>
                    </a:p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4312917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84984"/>
            <a:ext cx="3802591" cy="252467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" name="Picture 2" descr="https://detenganlavacuna.files.wordpress.com/2010/11/nanopiramides-de-oro-son-los-puntos-color-naranja.jpg?w=5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69084"/>
            <a:ext cx="2619739" cy="263958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Investiga I+D+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écnico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</TotalTime>
  <Words>483</Words>
  <Application>Microsoft Office PowerPoint</Application>
  <PresentationFormat>Presentación en pantalla (4:3)</PresentationFormat>
  <Paragraphs>152</Paragraphs>
  <Slides>31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Verdana</vt:lpstr>
      <vt:lpstr>Tema de Office</vt:lpstr>
      <vt:lpstr>VIII Congreso INVESTIGA I+D+i</vt:lpstr>
      <vt:lpstr>Grupo Investigador</vt:lpstr>
      <vt:lpstr>Presentación de PowerPoint</vt:lpstr>
      <vt:lpstr>Presentación de PowerPoint</vt:lpstr>
      <vt:lpstr>¿Qué es la nanotecnología?</vt:lpstr>
      <vt:lpstr>Evolución de MACRO a nano </vt:lpstr>
      <vt:lpstr>NANOMATERIALES</vt:lpstr>
      <vt:lpstr>ORGÁNICOS</vt:lpstr>
      <vt:lpstr>Presentación de PowerPoint</vt:lpstr>
      <vt:lpstr>Presentación de PowerPoint</vt:lpstr>
      <vt:lpstr>Desarrollo sostenible</vt:lpstr>
      <vt:lpstr>Presentación de PowerPoint</vt:lpstr>
      <vt:lpstr>Presentación de PowerPoint</vt:lpstr>
      <vt:lpstr>Presentación de PowerPoint</vt:lpstr>
      <vt:lpstr>MEDICINA</vt:lpstr>
      <vt:lpstr>ENERGÍA</vt:lpstr>
      <vt:lpstr>AGRICULTURA</vt:lpstr>
      <vt:lpstr>ELECTRÓNICA</vt:lpstr>
      <vt:lpstr>Presentación de PowerPoint</vt:lpstr>
      <vt:lpstr>Top-Down / Bottom-up</vt:lpstr>
      <vt:lpstr> Método de arco</vt:lpstr>
      <vt:lpstr>Vaporización láser</vt:lpstr>
      <vt:lpstr>Presentación de PowerPoint</vt:lpstr>
      <vt:lpstr>PURIFICACIÓN DE AIRE</vt:lpstr>
      <vt:lpstr>PURIFICACIÓN DE AGUAS</vt:lpstr>
      <vt:lpstr>PURIFICACIÓN DE AGUAS</vt:lpstr>
      <vt:lpstr>CURIOSIDADES</vt:lpstr>
      <vt:lpstr>CONSECUENCIAS</vt:lpstr>
      <vt:lpstr>ÉTICA</vt:lpstr>
      <vt:lpstr>RETOS</vt:lpstr>
      <vt:lpstr>FU[TU]RO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fin de semana de la Investigación</dc:title>
  <dc:creator>JOSE ALBERTO</dc:creator>
  <cp:lastModifiedBy>Auto</cp:lastModifiedBy>
  <cp:revision>46</cp:revision>
  <dcterms:created xsi:type="dcterms:W3CDTF">2010-04-26T10:24:20Z</dcterms:created>
  <dcterms:modified xsi:type="dcterms:W3CDTF">2017-05-20T15:59:35Z</dcterms:modified>
</cp:coreProperties>
</file>