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sldIdLst>
    <p:sldId id="256" r:id="rId2"/>
    <p:sldId id="258" r:id="rId3"/>
    <p:sldId id="259" r:id="rId4"/>
    <p:sldId id="287" r:id="rId5"/>
    <p:sldId id="280" r:id="rId6"/>
    <p:sldId id="281" r:id="rId7"/>
    <p:sldId id="282" r:id="rId8"/>
    <p:sldId id="264" r:id="rId9"/>
    <p:sldId id="265" r:id="rId10"/>
    <p:sldId id="266" r:id="rId11"/>
    <p:sldId id="283" r:id="rId12"/>
    <p:sldId id="260" r:id="rId13"/>
    <p:sldId id="261" r:id="rId14"/>
    <p:sldId id="263" r:id="rId15"/>
    <p:sldId id="262" r:id="rId16"/>
    <p:sldId id="267" r:id="rId17"/>
    <p:sldId id="268" r:id="rId18"/>
    <p:sldId id="269" r:id="rId19"/>
    <p:sldId id="271" r:id="rId20"/>
    <p:sldId id="270" r:id="rId21"/>
    <p:sldId id="272" r:id="rId22"/>
    <p:sldId id="273" r:id="rId23"/>
    <p:sldId id="274" r:id="rId24"/>
    <p:sldId id="275" r:id="rId25"/>
    <p:sldId id="277" r:id="rId26"/>
    <p:sldId id="276" r:id="rId27"/>
    <p:sldId id="278" r:id="rId28"/>
    <p:sldId id="284" r:id="rId29"/>
    <p:sldId id="285" r:id="rId30"/>
    <p:sldId id="286" r:id="rId31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C557"/>
    <a:srgbClr val="48A539"/>
    <a:srgbClr val="EBF7E9"/>
    <a:srgbClr val="CFECCA"/>
    <a:srgbClr val="9AD890"/>
    <a:srgbClr val="3FA4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486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4F394C4-AAB2-4A5F-8DFD-41CBD90A2013}" type="datetimeFigureOut">
              <a:rPr lang="en-US"/>
              <a:pPr>
                <a:defRPr/>
              </a:pPr>
              <a:t>5/20/2017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n-US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7673516-1D65-4349-A5F0-715A581E88F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5256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97518A-7983-477A-9C0A-4FFAE0F920D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73516-1D65-4349-A5F0-715A581E88F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341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F0045-0289-4132-947C-12C6A27DDD34}" type="datetime1">
              <a:rPr lang="es-ES"/>
              <a:pPr>
                <a:defRPr/>
              </a:pPr>
              <a:t>20/05/2017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s-ES"/>
              <a:t>EL USO Y LA GENERACIÓN DE HIDRÓGENO</a:t>
            </a:r>
          </a:p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FC10F-5D10-43A2-9E4B-AC402D41CB88}" type="datetime1">
              <a:rPr lang="es-ES"/>
              <a:pPr>
                <a:defRPr/>
              </a:pPr>
              <a:t>20/05/2017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A0EB94E-F902-4914-B08D-915A308BD7C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4A9D9-46DC-4FDD-8051-9DD1F744AF78}" type="datetime1">
              <a:rPr lang="es-ES"/>
              <a:pPr>
                <a:defRPr/>
              </a:pPr>
              <a:t>20/05/2017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F8AEF17-C939-4317-B9CE-B6BDE66AF6C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9C48B-3CFB-491A-AC50-D4E974D07064}" type="datetime1">
              <a:rPr lang="es-ES"/>
              <a:pPr>
                <a:defRPr/>
              </a:pPr>
              <a:t>20/05/2017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s-ES"/>
              <a:t>EL USO Y LA GENERACIÓN DE HIDRÓGENO</a:t>
            </a:r>
          </a:p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52B21-486B-4DDF-97DD-ED060D4BB6A2}" type="datetime1">
              <a:rPr lang="es-ES"/>
              <a:pPr>
                <a:defRPr/>
              </a:pPr>
              <a:t>20/05/2017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s-ES"/>
              <a:t>EL USO Y LA GENERACIÓN DE HIDRÓGENO</a:t>
            </a:r>
          </a:p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843A3-6E28-4504-B06D-92B0C74CCC2C}" type="datetime1">
              <a:rPr lang="es-ES"/>
              <a:pPr>
                <a:defRPr/>
              </a:pPr>
              <a:t>20/05/2017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89E049F-3C8B-46ED-8A05-D5C74F0428B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2B39E-B673-482E-8A34-A4E3C4998514}" type="datetime1">
              <a:rPr lang="es-ES"/>
              <a:pPr>
                <a:defRPr/>
              </a:pPr>
              <a:t>20/05/2017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4FF35E6-1516-4FB3-8894-54B865A5194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7AE2F-2527-4057-88BC-5DB9488B4A69}" type="datetime1">
              <a:rPr lang="es-ES"/>
              <a:pPr>
                <a:defRPr/>
              </a:pPr>
              <a:t>20/05/2017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s-ES"/>
              <a:t>EL USO Y LA GENERACIÓN DE HIDRÓGENO</a:t>
            </a:r>
          </a:p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2B3FD-D119-4CFA-BFEE-2ED200DF5384}" type="datetime1">
              <a:rPr lang="es-ES"/>
              <a:pPr>
                <a:defRPr/>
              </a:pPr>
              <a:t>20/05/2017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EL USO Y LA GENERACIÓN DE HIDRÓGENO</a:t>
            </a:r>
            <a:endParaRPr lang="es-ES" b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7E15E-B5E7-4547-BA33-E8AC2A9C4D58}" type="datetime1">
              <a:rPr lang="es-ES"/>
              <a:pPr>
                <a:defRPr/>
              </a:pPr>
              <a:t>20/05/2017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60E318C-D223-4664-940B-241C83D0943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E91F6-15ED-4A42-AC69-D00AE85A82C3}" type="datetime1">
              <a:rPr lang="es-ES"/>
              <a:pPr>
                <a:defRPr/>
              </a:pPr>
              <a:t>20/05/2017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F2748AE-0E94-425F-B7E9-F9CAE8C6CE8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FA4AF"/>
            </a:gs>
            <a:gs pos="100000">
              <a:schemeClr val="accent6">
                <a:lumMod val="5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s-ES"/>
              <a:t>16 de mayo de 2010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786063" y="6356350"/>
            <a:ext cx="59293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s-ES"/>
              <a:t>EL USO Y LA GENERACIÓN DE HIDRÓGENO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Título"/>
          <p:cNvSpPr>
            <a:spLocks noGrp="1"/>
          </p:cNvSpPr>
          <p:nvPr>
            <p:ph type="ctrTitle"/>
          </p:nvPr>
        </p:nvSpPr>
        <p:spPr>
          <a:xfrm>
            <a:off x="714375" y="1785938"/>
            <a:ext cx="7772400" cy="1470025"/>
          </a:xfrm>
        </p:spPr>
        <p:txBody>
          <a:bodyPr/>
          <a:lstStyle/>
          <a:p>
            <a:pPr eaLnBrk="1" hangingPunct="1"/>
            <a:r>
              <a:rPr lang="es-ES" dirty="0" smtClean="0"/>
              <a:t>VIII Congreso INVESTIGA I+D+i</a:t>
            </a:r>
          </a:p>
        </p:txBody>
      </p:sp>
      <p:sp>
        <p:nvSpPr>
          <p:cNvPr id="1331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s-ES" sz="1100" b="1">
                <a:latin typeface="Verdana" pitchFamily="34" charset="0"/>
                <a:cs typeface="Times New Roman" pitchFamily="18" charset="0"/>
              </a:rPr>
              <a:t>  </a:t>
            </a:r>
            <a:endParaRPr lang="es-ES"/>
          </a:p>
        </p:txBody>
      </p:sp>
      <p:sp>
        <p:nvSpPr>
          <p:cNvPr id="13316" name="Rectangle 8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s-ES" sz="1100" b="1">
                <a:latin typeface="Verdana" pitchFamily="34" charset="0"/>
                <a:cs typeface="Times New Roman" pitchFamily="18" charset="0"/>
              </a:rPr>
              <a:t>      </a:t>
            </a:r>
            <a:r>
              <a:rPr lang="en-US" sz="900"/>
              <a:t> </a:t>
            </a:r>
            <a:endParaRPr lang="en-US"/>
          </a:p>
        </p:txBody>
      </p:sp>
      <p:pic>
        <p:nvPicPr>
          <p:cNvPr id="13317" name="Picture 13" descr="C:\Users\JOSE ALBERTO\Desktop\Banda - Investig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988" y="506413"/>
            <a:ext cx="77438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CuadroTexto"/>
          <p:cNvSpPr txBox="1">
            <a:spLocks noChangeArrowheads="1"/>
          </p:cNvSpPr>
          <p:nvPr/>
        </p:nvSpPr>
        <p:spPr bwMode="auto">
          <a:xfrm>
            <a:off x="0" y="3357563"/>
            <a:ext cx="892968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s-ES" b="1" dirty="0">
                <a:latin typeface="Verdana" pitchFamily="34" charset="0"/>
                <a:cs typeface="+mn-cs"/>
              </a:rPr>
              <a:t>Grupo investigador de </a:t>
            </a:r>
            <a:r>
              <a:rPr lang="es-ES" b="1" dirty="0" smtClean="0">
                <a:latin typeface="Verdana" pitchFamily="34" charset="0"/>
                <a:cs typeface="+mn-cs"/>
              </a:rPr>
              <a:t>Energía y medioambiente</a:t>
            </a:r>
            <a:endParaRPr lang="es-ES" b="1" dirty="0">
              <a:latin typeface="Verdana" pitchFamily="34" charset="0"/>
              <a:cs typeface="+mn-cs"/>
            </a:endParaRPr>
          </a:p>
          <a:p>
            <a:pPr algn="r">
              <a:defRPr/>
            </a:pPr>
            <a:r>
              <a:rPr lang="es-ES" b="1" dirty="0">
                <a:latin typeface="Verdana" pitchFamily="34" charset="0"/>
                <a:cs typeface="+mn-cs"/>
              </a:rPr>
              <a:t> </a:t>
            </a:r>
          </a:p>
          <a:p>
            <a:pPr algn="r">
              <a:defRPr/>
            </a:pPr>
            <a:r>
              <a:rPr lang="es-ES" sz="2800" b="1" u="sng" dirty="0" smtClean="0">
                <a:latin typeface="+mj-lt"/>
                <a:cs typeface="+mn-cs"/>
              </a:rPr>
              <a:t>CO</a:t>
            </a:r>
            <a:r>
              <a:rPr lang="es-ES" sz="2800" b="1" u="sng" baseline="-25000" dirty="0" smtClean="0">
                <a:latin typeface="+mj-lt"/>
                <a:cs typeface="+mn-cs"/>
              </a:rPr>
              <a:t>2</a:t>
            </a:r>
            <a:r>
              <a:rPr lang="es-ES" sz="2800" b="1" u="sng" dirty="0" smtClean="0">
                <a:latin typeface="+mj-lt"/>
                <a:cs typeface="+mn-cs"/>
              </a:rPr>
              <a:t> y Cambio Climático</a:t>
            </a:r>
            <a:endParaRPr lang="es-ES" sz="2800" u="sng" dirty="0">
              <a:latin typeface="+mj-lt"/>
              <a:cs typeface="+mn-cs"/>
            </a:endParaRPr>
          </a:p>
        </p:txBody>
      </p:sp>
      <p:grpSp>
        <p:nvGrpSpPr>
          <p:cNvPr id="25" name="24 Grupo"/>
          <p:cNvGrpSpPr/>
          <p:nvPr/>
        </p:nvGrpSpPr>
        <p:grpSpPr>
          <a:xfrm>
            <a:off x="1000100" y="4786322"/>
            <a:ext cx="7864492" cy="1982105"/>
            <a:chOff x="1000100" y="4786322"/>
            <a:chExt cx="7864492" cy="1982105"/>
          </a:xfrm>
        </p:grpSpPr>
        <p:pic>
          <p:nvPicPr>
            <p:cNvPr id="26" name="Picture 13" descr="C:\Users\JOSE ALBERTO\Documents\INVESTIGA 2011\5 LOGOS\logocsic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03800" y="4797425"/>
              <a:ext cx="1878013" cy="576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10" descr="C:\Users\JOSE ALBERTO\Documents\INVESTIGA 2012\5 LOGOS\isciii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00100" y="5596210"/>
              <a:ext cx="792162" cy="1073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11" descr="C:\Users\JOSE ALBERTO\Documents\INVESTIGA 2011\5 LOGOS\logo INIA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649782" y="5786454"/>
              <a:ext cx="1909763" cy="649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12" descr="C:\Users\JOSE ALBERTO\Documents\INVESTIGA 2011\5 LOGOS\logoCIEMAT.gi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006719" y="5786710"/>
              <a:ext cx="1500187" cy="692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13" descr="C:\Users\JOSE ALBERTO\Documents\INVESTIGA 2013\logos\inta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936285" y="5669012"/>
              <a:ext cx="927547" cy="927547"/>
            </a:xfrm>
            <a:prstGeom prst="rect">
              <a:avLst/>
            </a:prstGeom>
            <a:noFill/>
          </p:spPr>
        </p:pic>
        <p:pic>
          <p:nvPicPr>
            <p:cNvPr id="31" name="Picture 2" descr="C:\Users\Jose Alberto\Documents\INVESTIGA EVOLUCION\LOGOS\Endesa_Logo_Primary_RGB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714480" y="4786322"/>
              <a:ext cx="2489649" cy="523874"/>
            </a:xfrm>
            <a:prstGeom prst="rect">
              <a:avLst/>
            </a:prstGeom>
            <a:noFill/>
          </p:spPr>
        </p:pic>
        <p:pic>
          <p:nvPicPr>
            <p:cNvPr id="32" name="Picture 3" descr="C:\Users\Jose Alberto\Documents\INVESTIGA EVOLUCION\LOGOS\logo-vector-universidad-europea-madrid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650046" y="5643578"/>
              <a:ext cx="2214546" cy="112484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3204" y="116632"/>
            <a:ext cx="8229600" cy="1143000"/>
          </a:xfrm>
        </p:spPr>
        <p:txBody>
          <a:bodyPr/>
          <a:lstStyle/>
          <a:p>
            <a:r>
              <a:rPr lang="es-ES" dirty="0" smtClean="0"/>
              <a:t>Desforestación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2915816" y="3119799"/>
            <a:ext cx="2266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+mn-lt"/>
                <a:cs typeface="+mn-cs"/>
              </a:rPr>
              <a:t>Suelo árido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2915816" y="4698557"/>
            <a:ext cx="31683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latin typeface="+mn-lt"/>
                <a:cs typeface="+mn-cs"/>
              </a:rPr>
              <a:t>Pérdida de biodiversidad</a:t>
            </a:r>
          </a:p>
        </p:txBody>
      </p:sp>
      <p:sp>
        <p:nvSpPr>
          <p:cNvPr id="7" name="6 Flecha derecha"/>
          <p:cNvSpPr/>
          <p:nvPr/>
        </p:nvSpPr>
        <p:spPr>
          <a:xfrm>
            <a:off x="5392906" y="3232713"/>
            <a:ext cx="723600" cy="297393"/>
          </a:xfrm>
          <a:prstGeom prst="rightArrow">
            <a:avLst/>
          </a:prstGeom>
          <a:solidFill>
            <a:srgbClr val="48A53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Flecha derecha"/>
          <p:cNvSpPr/>
          <p:nvPr/>
        </p:nvSpPr>
        <p:spPr>
          <a:xfrm>
            <a:off x="5446169" y="5017873"/>
            <a:ext cx="838000" cy="265893"/>
          </a:xfrm>
          <a:prstGeom prst="rightArrow">
            <a:avLst/>
          </a:prstGeom>
          <a:solidFill>
            <a:srgbClr val="48A53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Picture 2" descr="Resultado de imagen de deforestacio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04864"/>
            <a:ext cx="2411988" cy="3400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9" descr="Imagen relacionad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039" y="4318493"/>
            <a:ext cx="2699792" cy="2134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" descr="Resultado de imagen de sobreexplotacion de los recursos naturales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430" y="2454490"/>
            <a:ext cx="2928025" cy="1556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20" descr="Resultado de imagen de subida co2 a la atmosfera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2" r="9997"/>
          <a:stretch/>
        </p:blipFill>
        <p:spPr bwMode="auto">
          <a:xfrm>
            <a:off x="3245278" y="1168932"/>
            <a:ext cx="2509428" cy="1617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90339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es-ES" dirty="0" smtClean="0"/>
              <a:t>Superpoblación y explotación de recursos</a:t>
            </a:r>
            <a:endParaRPr lang="es-ES" dirty="0"/>
          </a:p>
        </p:txBody>
      </p:sp>
      <p:pic>
        <p:nvPicPr>
          <p:cNvPr id="4" name="Picture 11" descr="Imagen relacionada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348880"/>
            <a:ext cx="3981028" cy="36278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69357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3. CONSECUENCIAS</a:t>
            </a:r>
            <a:endParaRPr lang="es-ES" dirty="0"/>
          </a:p>
        </p:txBody>
      </p:sp>
      <p:pic>
        <p:nvPicPr>
          <p:cNvPr id="16386" name="Picture 2" descr="E: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12776"/>
            <a:ext cx="5032002" cy="50320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047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Desequilibrio de ecosistemas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03648" y="2098738"/>
            <a:ext cx="2530624" cy="1180728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/>
              <a:t>Deshielo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5220072" y="2104963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s-ES" sz="3200" dirty="0" smtClean="0">
                <a:latin typeface="+mn-lt"/>
                <a:cs typeface="+mn-cs"/>
              </a:rPr>
              <a:t>Desertización</a:t>
            </a:r>
            <a:endParaRPr lang="es-ES" sz="3200" dirty="0">
              <a:latin typeface="+mn-lt"/>
              <a:cs typeface="+mn-cs"/>
            </a:endParaRPr>
          </a:p>
        </p:txBody>
      </p:sp>
      <p:pic>
        <p:nvPicPr>
          <p:cNvPr id="12290" name="Picture 2" descr="E:\Julia\descarg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326" y="3142570"/>
            <a:ext cx="3548114" cy="23826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E:\Julia\Oso_Polar_deshiel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28" y="3072165"/>
            <a:ext cx="4486197" cy="25234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317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Salud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1768101"/>
            <a:ext cx="4258816" cy="1756791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s-ES" dirty="0" smtClean="0"/>
              <a:t>Dengue Aedes</a:t>
            </a:r>
          </a:p>
          <a:p>
            <a:pPr>
              <a:buFont typeface="Wingdings" pitchFamily="2" charset="2"/>
              <a:buChar char="ü"/>
            </a:pPr>
            <a:r>
              <a:rPr lang="es-ES" dirty="0" smtClean="0"/>
              <a:t>Cólera</a:t>
            </a:r>
          </a:p>
          <a:p>
            <a:pPr>
              <a:buFont typeface="Wingdings" pitchFamily="2" charset="2"/>
              <a:buChar char="ü"/>
            </a:pPr>
            <a:r>
              <a:rPr lang="es-ES" dirty="0" smtClean="0"/>
              <a:t>Malaria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5272650" y="2479902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latin typeface="+mn-lt"/>
                <a:cs typeface="+mn-cs"/>
              </a:rPr>
              <a:t>Desnutrición</a:t>
            </a:r>
          </a:p>
        </p:txBody>
      </p:sp>
      <p:pic>
        <p:nvPicPr>
          <p:cNvPr id="5" name="4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683568" y="3933056"/>
            <a:ext cx="2952328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5 Imagen"/>
          <p:cNvPicPr/>
          <p:nvPr/>
        </p:nvPicPr>
        <p:blipFill>
          <a:blip r:embed="rId3"/>
          <a:stretch>
            <a:fillRect/>
          </a:stretch>
        </p:blipFill>
        <p:spPr>
          <a:xfrm>
            <a:off x="5076056" y="3524891"/>
            <a:ext cx="3050481" cy="2280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40065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9043" y="260648"/>
            <a:ext cx="8229600" cy="1143000"/>
          </a:xfrm>
        </p:spPr>
        <p:txBody>
          <a:bodyPr/>
          <a:lstStyle/>
          <a:p>
            <a:r>
              <a:rPr lang="es-ES" dirty="0" smtClean="0"/>
              <a:t>Fenómenos Extremos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0356" y="1536277"/>
            <a:ext cx="2874694" cy="1036711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/>
              <a:t>Olas de calor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986638" y="3327938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latin typeface="+mn-lt"/>
                <a:cs typeface="+mn-cs"/>
              </a:rPr>
              <a:t>Sequias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395515" y="5229198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latin typeface="+mn-lt"/>
                <a:cs typeface="+mn-cs"/>
              </a:rPr>
              <a:t>Estrés Térmico</a:t>
            </a:r>
          </a:p>
        </p:txBody>
      </p:sp>
      <p:sp>
        <p:nvSpPr>
          <p:cNvPr id="6" name="5 Flecha abajo"/>
          <p:cNvSpPr/>
          <p:nvPr/>
        </p:nvSpPr>
        <p:spPr>
          <a:xfrm>
            <a:off x="1727703" y="2348969"/>
            <a:ext cx="360000" cy="792000"/>
          </a:xfrm>
          <a:prstGeom prst="downArrow">
            <a:avLst/>
          </a:prstGeom>
          <a:solidFill>
            <a:srgbClr val="67C557"/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Flecha abajo"/>
          <p:cNvSpPr/>
          <p:nvPr/>
        </p:nvSpPr>
        <p:spPr>
          <a:xfrm>
            <a:off x="1727703" y="4133067"/>
            <a:ext cx="360000" cy="792000"/>
          </a:xfrm>
          <a:prstGeom prst="downArrow">
            <a:avLst/>
          </a:prstGeom>
          <a:solidFill>
            <a:srgbClr val="67C557"/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7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5031386" y="1818038"/>
            <a:ext cx="2876055" cy="1509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8 Imagen"/>
          <p:cNvPicPr/>
          <p:nvPr/>
        </p:nvPicPr>
        <p:blipFill>
          <a:blip r:embed="rId3"/>
          <a:stretch>
            <a:fillRect/>
          </a:stretch>
        </p:blipFill>
        <p:spPr>
          <a:xfrm>
            <a:off x="4492678" y="3856333"/>
            <a:ext cx="3953472" cy="2548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84998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4. Soluciones</a:t>
            </a:r>
            <a:endParaRPr lang="es-ES" dirty="0"/>
          </a:p>
        </p:txBody>
      </p:sp>
      <p:pic>
        <p:nvPicPr>
          <p:cNvPr id="14338" name="Picture 2" descr="E:\FOTOS PASAR\portad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72816"/>
            <a:ext cx="6134223" cy="40820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922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5839" y="260648"/>
            <a:ext cx="8229600" cy="1143000"/>
          </a:xfrm>
        </p:spPr>
        <p:txBody>
          <a:bodyPr/>
          <a:lstStyle/>
          <a:p>
            <a:r>
              <a:rPr lang="es-ES" dirty="0" smtClean="0"/>
              <a:t>A) Protocolos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633119"/>
            <a:ext cx="8003232" cy="1972816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/>
              <a:t>Conferencia de Berlín </a:t>
            </a:r>
            <a:r>
              <a:rPr lang="es-ES" dirty="0" smtClean="0">
                <a:sym typeface="Wingdings" pitchFamily="2" charset="2"/>
              </a:rPr>
              <a:t> 1995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2514488" y="3284984"/>
            <a:ext cx="61926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latin typeface="+mn-lt"/>
                <a:cs typeface="+mn-cs"/>
                <a:sym typeface="Wingdings" pitchFamily="2" charset="2"/>
              </a:rPr>
              <a:t>Protocolo de </a:t>
            </a:r>
            <a:r>
              <a:rPr lang="es-ES" sz="3200" dirty="0" err="1">
                <a:latin typeface="+mn-lt"/>
                <a:cs typeface="+mn-cs"/>
                <a:sym typeface="Wingdings" pitchFamily="2" charset="2"/>
              </a:rPr>
              <a:t>Kyoto</a:t>
            </a:r>
            <a:r>
              <a:rPr lang="es-ES" sz="3200" dirty="0">
                <a:latin typeface="+mn-lt"/>
                <a:cs typeface="+mn-cs"/>
                <a:sym typeface="Wingdings" pitchFamily="2" charset="2"/>
              </a:rPr>
              <a:t>  1997</a:t>
            </a:r>
          </a:p>
          <a:p>
            <a:endParaRPr lang="es-ES" sz="3200" dirty="0">
              <a:latin typeface="+mn-lt"/>
              <a:cs typeface="+mn-cs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51520" y="5085184"/>
            <a:ext cx="59766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latin typeface="+mn-lt"/>
                <a:cs typeface="+mn-cs"/>
                <a:sym typeface="Wingdings" pitchFamily="2" charset="2"/>
              </a:rPr>
              <a:t>Acuerdo de París  </a:t>
            </a:r>
            <a:r>
              <a:rPr lang="es-ES" sz="3200" dirty="0" smtClean="0">
                <a:latin typeface="+mn-lt"/>
                <a:cs typeface="+mn-cs"/>
                <a:sym typeface="Wingdings" pitchFamily="2" charset="2"/>
              </a:rPr>
              <a:t>2015</a:t>
            </a:r>
            <a:endParaRPr lang="es-ES" sz="3200" dirty="0">
              <a:latin typeface="+mn-lt"/>
              <a:cs typeface="+mn-cs"/>
            </a:endParaRPr>
          </a:p>
          <a:p>
            <a:endParaRPr lang="es-ES" sz="3200" dirty="0">
              <a:latin typeface="+mn-lt"/>
              <a:cs typeface="+mn-cs"/>
            </a:endParaRPr>
          </a:p>
        </p:txBody>
      </p:sp>
      <p:pic>
        <p:nvPicPr>
          <p:cNvPr id="1026" name="Picture 2" descr="E:\FOTOS PASAR\descarg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18" y="2492896"/>
            <a:ext cx="2000250" cy="228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FOTOS PASAR\DWD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449" y="4684778"/>
            <a:ext cx="2305727" cy="1589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FOTOS PASAR\descarg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945119"/>
            <a:ext cx="2457450" cy="1866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276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Situación en España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3250704" cy="820688"/>
          </a:xfrm>
        </p:spPr>
        <p:txBody>
          <a:bodyPr/>
          <a:lstStyle/>
          <a:p>
            <a:r>
              <a:rPr lang="es-ES" dirty="0" smtClean="0"/>
              <a:t>Proyectos:</a:t>
            </a:r>
            <a:endParaRPr lang="es-ES" dirty="0"/>
          </a:p>
        </p:txBody>
      </p:sp>
      <p:pic>
        <p:nvPicPr>
          <p:cNvPr id="2051" name="Picture 3" descr="E:\FOTOS PASAR\descarga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409" y="2492896"/>
            <a:ext cx="3330551" cy="32972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FOTOS PASAR\images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156335"/>
            <a:ext cx="3096344" cy="3901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230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B) Ciudad ideal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075240" cy="1036711"/>
          </a:xfrm>
        </p:spPr>
        <p:txBody>
          <a:bodyPr/>
          <a:lstStyle/>
          <a:p>
            <a:r>
              <a:rPr lang="es-ES" dirty="0" smtClean="0"/>
              <a:t>Reciclaje (Regla de las tres </a:t>
            </a:r>
            <a:r>
              <a:rPr lang="es-ES" dirty="0" err="1" smtClean="0"/>
              <a:t>R’s</a:t>
            </a:r>
            <a:r>
              <a:rPr lang="es-ES" dirty="0" smtClean="0"/>
              <a:t>)</a:t>
            </a:r>
            <a:endParaRPr lang="es-ES" dirty="0"/>
          </a:p>
        </p:txBody>
      </p:sp>
      <p:pic>
        <p:nvPicPr>
          <p:cNvPr id="3074" name="Picture 2" descr="E:\FOTOS PASAR\tres 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420888"/>
            <a:ext cx="4002360" cy="4002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432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dirty="0" smtClean="0"/>
              <a:t>Grupo Investigador</a:t>
            </a:r>
            <a:endParaRPr lang="en-US" dirty="0" smtClean="0"/>
          </a:p>
        </p:txBody>
      </p:sp>
      <p:sp>
        <p:nvSpPr>
          <p:cNvPr id="14339" name="2 Marcador de contenido"/>
          <p:cNvSpPr>
            <a:spLocks noGrp="1"/>
          </p:cNvSpPr>
          <p:nvPr>
            <p:ph idx="1"/>
          </p:nvPr>
        </p:nvSpPr>
        <p:spPr>
          <a:xfrm>
            <a:off x="107504" y="1340768"/>
            <a:ext cx="8856983" cy="5328592"/>
          </a:xfrm>
        </p:spPr>
        <p:txBody>
          <a:bodyPr numCol="2"/>
          <a:lstStyle/>
          <a:p>
            <a:pPr eaLnBrk="1" hangingPunct="1"/>
            <a:r>
              <a:rPr lang="en-US" sz="1800" dirty="0" err="1" smtClean="0"/>
              <a:t>Moderadora</a:t>
            </a:r>
            <a:r>
              <a:rPr lang="en-US" sz="1800" dirty="0" smtClean="0"/>
              <a:t>: Elena </a:t>
            </a:r>
            <a:r>
              <a:rPr lang="en-US" sz="1800" dirty="0" err="1" smtClean="0"/>
              <a:t>París</a:t>
            </a:r>
            <a:r>
              <a:rPr lang="en-US" sz="1800" dirty="0" smtClean="0"/>
              <a:t> </a:t>
            </a:r>
            <a:r>
              <a:rPr lang="en-US" sz="1800" dirty="0" err="1" smtClean="0"/>
              <a:t>Quijada</a:t>
            </a:r>
            <a:endParaRPr lang="en-US" sz="1800" dirty="0" smtClean="0"/>
          </a:p>
          <a:p>
            <a:pPr eaLnBrk="1" hangingPunct="1"/>
            <a:r>
              <a:rPr lang="en-US" sz="1800" dirty="0" err="1" smtClean="0"/>
              <a:t>Secretaria</a:t>
            </a:r>
            <a:r>
              <a:rPr lang="en-US" sz="1800" dirty="0" smtClean="0"/>
              <a:t>: </a:t>
            </a:r>
            <a:r>
              <a:rPr lang="en-US" sz="1800" dirty="0" err="1" smtClean="0"/>
              <a:t>Aitana</a:t>
            </a:r>
            <a:r>
              <a:rPr lang="en-US" sz="1800" dirty="0" smtClean="0"/>
              <a:t> </a:t>
            </a:r>
            <a:r>
              <a:rPr lang="en-US" sz="1800" dirty="0" err="1" smtClean="0"/>
              <a:t>Díaz</a:t>
            </a:r>
            <a:r>
              <a:rPr lang="en-US" sz="1800" dirty="0" smtClean="0"/>
              <a:t> </a:t>
            </a:r>
            <a:r>
              <a:rPr lang="en-US" sz="1800" dirty="0" err="1" smtClean="0"/>
              <a:t>Simancas</a:t>
            </a:r>
            <a:endParaRPr lang="en-US" sz="1800" dirty="0" smtClean="0"/>
          </a:p>
          <a:p>
            <a:pPr eaLnBrk="1" hangingPunct="1"/>
            <a:endParaRPr lang="en-US" sz="1800" dirty="0"/>
          </a:p>
          <a:p>
            <a:pPr eaLnBrk="1" hangingPunct="1"/>
            <a:r>
              <a:rPr lang="en-US" sz="1800" dirty="0" smtClean="0"/>
              <a:t>Paula </a:t>
            </a:r>
            <a:r>
              <a:rPr lang="en-US" sz="1800" dirty="0" err="1" smtClean="0"/>
              <a:t>Álvarez</a:t>
            </a:r>
            <a:r>
              <a:rPr lang="en-US" sz="1800" dirty="0" smtClean="0"/>
              <a:t> Merino</a:t>
            </a:r>
          </a:p>
          <a:p>
            <a:pPr eaLnBrk="1" hangingPunct="1"/>
            <a:r>
              <a:rPr lang="en-US" sz="1800" dirty="0" smtClean="0"/>
              <a:t>Alicia Baez Gutierrez</a:t>
            </a:r>
          </a:p>
          <a:p>
            <a:pPr eaLnBrk="1" hangingPunct="1"/>
            <a:r>
              <a:rPr lang="en-US" sz="1800" dirty="0" smtClean="0"/>
              <a:t>Andrés </a:t>
            </a:r>
            <a:r>
              <a:rPr lang="en-US" sz="1800" dirty="0" err="1" smtClean="0"/>
              <a:t>Baeza</a:t>
            </a:r>
            <a:r>
              <a:rPr lang="en-US" sz="1800" dirty="0" smtClean="0"/>
              <a:t> </a:t>
            </a:r>
            <a:r>
              <a:rPr lang="en-US" sz="1800" dirty="0" err="1" smtClean="0"/>
              <a:t>Peláez</a:t>
            </a:r>
            <a:endParaRPr lang="en-US" sz="1800" dirty="0" smtClean="0"/>
          </a:p>
          <a:p>
            <a:pPr eaLnBrk="1" hangingPunct="1"/>
            <a:r>
              <a:rPr lang="en-US" sz="1800" dirty="0" err="1" smtClean="0"/>
              <a:t>María</a:t>
            </a:r>
            <a:r>
              <a:rPr lang="en-US" sz="1800" dirty="0" smtClean="0"/>
              <a:t> </a:t>
            </a:r>
            <a:r>
              <a:rPr lang="en-US" sz="1800" dirty="0" err="1" smtClean="0"/>
              <a:t>Bustero</a:t>
            </a:r>
            <a:r>
              <a:rPr lang="en-US" sz="1800" dirty="0" smtClean="0"/>
              <a:t> </a:t>
            </a:r>
            <a:r>
              <a:rPr lang="en-US" sz="1800" dirty="0" err="1" smtClean="0"/>
              <a:t>Gibaja</a:t>
            </a:r>
            <a:endParaRPr lang="en-US" sz="1800" dirty="0" smtClean="0"/>
          </a:p>
          <a:p>
            <a:pPr eaLnBrk="1" hangingPunct="1"/>
            <a:r>
              <a:rPr lang="en-US" sz="1800" dirty="0" smtClean="0"/>
              <a:t>Alfonso </a:t>
            </a:r>
            <a:r>
              <a:rPr lang="en-US" sz="1800" dirty="0" err="1" smtClean="0"/>
              <a:t>Cabaleiro</a:t>
            </a:r>
            <a:r>
              <a:rPr lang="en-US" sz="1800" dirty="0" smtClean="0"/>
              <a:t> </a:t>
            </a:r>
            <a:r>
              <a:rPr lang="en-US" sz="1800" dirty="0" err="1" smtClean="0"/>
              <a:t>Díaz</a:t>
            </a:r>
            <a:endParaRPr lang="en-US" sz="1800" dirty="0" smtClean="0"/>
          </a:p>
          <a:p>
            <a:pPr eaLnBrk="1" hangingPunct="1"/>
            <a:r>
              <a:rPr lang="en-US" sz="1800" dirty="0" smtClean="0"/>
              <a:t>Isabel Castro Chao</a:t>
            </a:r>
          </a:p>
          <a:p>
            <a:pPr eaLnBrk="1" hangingPunct="1"/>
            <a:r>
              <a:rPr lang="en-US" sz="1800" dirty="0" err="1" smtClean="0"/>
              <a:t>Júlia</a:t>
            </a:r>
            <a:r>
              <a:rPr lang="en-US" sz="1800" dirty="0" smtClean="0"/>
              <a:t> </a:t>
            </a:r>
            <a:r>
              <a:rPr lang="en-US" sz="1800" dirty="0" err="1" smtClean="0"/>
              <a:t>Chiner</a:t>
            </a:r>
            <a:r>
              <a:rPr lang="en-US" sz="1800" dirty="0" smtClean="0"/>
              <a:t> de los Santos </a:t>
            </a:r>
            <a:r>
              <a:rPr lang="en-US" sz="1800" dirty="0" err="1" smtClean="0"/>
              <a:t>Juanes</a:t>
            </a:r>
            <a:endParaRPr lang="en-US" sz="1800" dirty="0" smtClean="0"/>
          </a:p>
          <a:p>
            <a:pPr eaLnBrk="1" hangingPunct="1"/>
            <a:r>
              <a:rPr lang="en-US" sz="1800" dirty="0" smtClean="0"/>
              <a:t>Guillermo </a:t>
            </a:r>
            <a:r>
              <a:rPr lang="en-US" sz="1800" dirty="0" err="1" smtClean="0"/>
              <a:t>Doyague</a:t>
            </a:r>
            <a:r>
              <a:rPr lang="en-US" sz="1800" dirty="0" smtClean="0"/>
              <a:t> González</a:t>
            </a:r>
          </a:p>
          <a:p>
            <a:pPr eaLnBrk="1" hangingPunct="1"/>
            <a:r>
              <a:rPr lang="en-US" sz="1800" dirty="0" smtClean="0"/>
              <a:t>Pablo </a:t>
            </a:r>
            <a:r>
              <a:rPr lang="en-US" sz="1800" dirty="0" err="1" smtClean="0"/>
              <a:t>Encinas</a:t>
            </a:r>
            <a:r>
              <a:rPr lang="en-US" sz="1800" dirty="0" smtClean="0"/>
              <a:t> </a:t>
            </a:r>
            <a:r>
              <a:rPr lang="en-US" sz="1800" dirty="0" err="1" smtClean="0"/>
              <a:t>Cástán</a:t>
            </a:r>
            <a:endParaRPr lang="en-US" sz="1800" dirty="0"/>
          </a:p>
          <a:p>
            <a:pPr eaLnBrk="1" hangingPunct="1"/>
            <a:r>
              <a:rPr lang="en-US" sz="1800" dirty="0" smtClean="0"/>
              <a:t>Jorge </a:t>
            </a:r>
            <a:r>
              <a:rPr lang="en-US" sz="1800" dirty="0" err="1" smtClean="0"/>
              <a:t>Fernández</a:t>
            </a:r>
            <a:r>
              <a:rPr lang="en-US" sz="1800" dirty="0" smtClean="0"/>
              <a:t> Rodríguez</a:t>
            </a:r>
          </a:p>
          <a:p>
            <a:pPr eaLnBrk="1" hangingPunct="1"/>
            <a:endParaRPr lang="en-US" sz="1800" dirty="0"/>
          </a:p>
          <a:p>
            <a:pPr eaLnBrk="1" hangingPunct="1"/>
            <a:endParaRPr lang="en-US" sz="1800" dirty="0" smtClean="0"/>
          </a:p>
          <a:p>
            <a:pPr eaLnBrk="1" hangingPunct="1"/>
            <a:endParaRPr lang="en-US" sz="1800" dirty="0"/>
          </a:p>
          <a:p>
            <a:pPr eaLnBrk="1" hangingPunct="1"/>
            <a:endParaRPr lang="en-US" sz="1800" dirty="0" smtClean="0"/>
          </a:p>
          <a:p>
            <a:pPr eaLnBrk="1" hangingPunct="1"/>
            <a:endParaRPr lang="en-US" sz="1800" dirty="0"/>
          </a:p>
          <a:p>
            <a:pPr eaLnBrk="1" hangingPunct="1"/>
            <a:endParaRPr lang="en-US" sz="1800" dirty="0" smtClean="0"/>
          </a:p>
          <a:p>
            <a:pPr eaLnBrk="1" hangingPunct="1"/>
            <a:r>
              <a:rPr lang="en-US" sz="1800" dirty="0" smtClean="0"/>
              <a:t>Mar </a:t>
            </a:r>
            <a:r>
              <a:rPr lang="en-US" sz="1800" dirty="0" err="1" smtClean="0"/>
              <a:t>Folghado</a:t>
            </a:r>
            <a:r>
              <a:rPr lang="en-US" sz="1800" dirty="0" smtClean="0"/>
              <a:t> </a:t>
            </a:r>
            <a:r>
              <a:rPr lang="en-US" sz="1800" dirty="0" err="1" smtClean="0"/>
              <a:t>Grau</a:t>
            </a:r>
            <a:endParaRPr lang="en-US" sz="1800" dirty="0" smtClean="0"/>
          </a:p>
          <a:p>
            <a:pPr eaLnBrk="1" hangingPunct="1"/>
            <a:r>
              <a:rPr lang="en-US" sz="1800" dirty="0" smtClean="0"/>
              <a:t>Sara </a:t>
            </a:r>
            <a:r>
              <a:rPr lang="en-US" sz="1800" dirty="0" err="1" smtClean="0"/>
              <a:t>García</a:t>
            </a:r>
            <a:r>
              <a:rPr lang="en-US" sz="1800" dirty="0" smtClean="0"/>
              <a:t> Medina</a:t>
            </a:r>
          </a:p>
          <a:p>
            <a:pPr eaLnBrk="1" hangingPunct="1"/>
            <a:r>
              <a:rPr lang="en-US" sz="1800" dirty="0" smtClean="0"/>
              <a:t>David </a:t>
            </a:r>
            <a:r>
              <a:rPr lang="en-US" sz="1800" dirty="0" err="1" smtClean="0"/>
              <a:t>Huerga</a:t>
            </a:r>
            <a:r>
              <a:rPr lang="en-US" sz="1800" dirty="0" smtClean="0"/>
              <a:t> </a:t>
            </a:r>
            <a:r>
              <a:rPr lang="en-US" sz="1800" dirty="0" err="1" smtClean="0"/>
              <a:t>Marín</a:t>
            </a:r>
            <a:endParaRPr lang="en-US" sz="1800" dirty="0" smtClean="0"/>
          </a:p>
          <a:p>
            <a:pPr eaLnBrk="1" hangingPunct="1"/>
            <a:r>
              <a:rPr lang="en-US" sz="1800" dirty="0" smtClean="0"/>
              <a:t>Elena </a:t>
            </a:r>
            <a:r>
              <a:rPr lang="en-US" sz="1800" dirty="0" err="1" smtClean="0"/>
              <a:t>Leiva</a:t>
            </a:r>
            <a:r>
              <a:rPr lang="en-US" sz="1800" dirty="0" smtClean="0"/>
              <a:t> Muñoz</a:t>
            </a:r>
          </a:p>
          <a:p>
            <a:pPr eaLnBrk="1" hangingPunct="1"/>
            <a:r>
              <a:rPr lang="en-US" sz="1800" dirty="0" smtClean="0"/>
              <a:t>Mª </a:t>
            </a:r>
            <a:r>
              <a:rPr lang="en-US" sz="1800" dirty="0" err="1" smtClean="0"/>
              <a:t>Yueting</a:t>
            </a:r>
            <a:r>
              <a:rPr lang="en-US" sz="1800" dirty="0" smtClean="0"/>
              <a:t> </a:t>
            </a:r>
            <a:r>
              <a:rPr lang="en-US" sz="1800" dirty="0" err="1" smtClean="0"/>
              <a:t>López-Pelegrín</a:t>
            </a:r>
            <a:r>
              <a:rPr lang="en-US" sz="1800" dirty="0" smtClean="0"/>
              <a:t> </a:t>
            </a:r>
            <a:r>
              <a:rPr lang="en-US" sz="1800" dirty="0" err="1" smtClean="0"/>
              <a:t>Yglesias</a:t>
            </a:r>
            <a:endParaRPr lang="en-US" sz="1800" dirty="0" smtClean="0"/>
          </a:p>
          <a:p>
            <a:pPr eaLnBrk="1" hangingPunct="1"/>
            <a:r>
              <a:rPr lang="en-US" sz="1800" dirty="0" smtClean="0"/>
              <a:t>Juan Gabriel Marquez </a:t>
            </a:r>
            <a:r>
              <a:rPr lang="en-US" sz="1800" dirty="0" err="1" smtClean="0"/>
              <a:t>Sotos</a:t>
            </a:r>
            <a:endParaRPr lang="en-US" sz="1800" dirty="0" smtClean="0"/>
          </a:p>
          <a:p>
            <a:pPr eaLnBrk="1" hangingPunct="1"/>
            <a:r>
              <a:rPr lang="en-US" sz="1800" dirty="0" smtClean="0"/>
              <a:t>Laura Moreno </a:t>
            </a:r>
            <a:r>
              <a:rPr lang="en-US" sz="1800" dirty="0" err="1" smtClean="0"/>
              <a:t>Magallón</a:t>
            </a:r>
            <a:endParaRPr lang="en-US" sz="1800" dirty="0" smtClean="0"/>
          </a:p>
          <a:p>
            <a:pPr eaLnBrk="1" hangingPunct="1"/>
            <a:r>
              <a:rPr lang="en-US" sz="1800" dirty="0" smtClean="0"/>
              <a:t>Elvira Ortiz </a:t>
            </a:r>
            <a:r>
              <a:rPr lang="en-US" sz="1800" dirty="0" err="1" smtClean="0"/>
              <a:t>Illescas</a:t>
            </a:r>
            <a:endParaRPr lang="en-US" sz="1800" dirty="0" smtClean="0"/>
          </a:p>
          <a:p>
            <a:pPr eaLnBrk="1" hangingPunct="1"/>
            <a:r>
              <a:rPr lang="en-US" sz="1800" dirty="0" smtClean="0"/>
              <a:t>Joan </a:t>
            </a:r>
            <a:r>
              <a:rPr lang="en-US" sz="1800" dirty="0" err="1" smtClean="0"/>
              <a:t>Peire</a:t>
            </a:r>
            <a:r>
              <a:rPr lang="en-US" sz="1800" dirty="0" smtClean="0"/>
              <a:t> Mari</a:t>
            </a:r>
          </a:p>
          <a:p>
            <a:pPr eaLnBrk="1" hangingPunct="1"/>
            <a:r>
              <a:rPr lang="en-US" sz="1800" dirty="0" smtClean="0"/>
              <a:t>Carmen </a:t>
            </a:r>
            <a:r>
              <a:rPr lang="en-US" sz="1800" dirty="0" err="1" smtClean="0"/>
              <a:t>Yagüez</a:t>
            </a:r>
            <a:r>
              <a:rPr lang="en-US" sz="1800" dirty="0" smtClean="0"/>
              <a:t> </a:t>
            </a:r>
            <a:r>
              <a:rPr lang="en-US" sz="1800" dirty="0" err="1" smtClean="0"/>
              <a:t>Peón</a:t>
            </a:r>
            <a:endParaRPr lang="en-US" sz="1800" dirty="0" smtClean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764704"/>
            <a:ext cx="6419056" cy="1396752"/>
          </a:xfrm>
        </p:spPr>
        <p:txBody>
          <a:bodyPr/>
          <a:lstStyle/>
          <a:p>
            <a:r>
              <a:rPr lang="es-ES" dirty="0" smtClean="0"/>
              <a:t>Biodiversidad</a:t>
            </a:r>
            <a:endParaRPr lang="es-ES" dirty="0"/>
          </a:p>
        </p:txBody>
      </p:sp>
      <p:pic>
        <p:nvPicPr>
          <p:cNvPr id="7171" name="Picture 3" descr="E:\FOTOS PASAR\plantar un árb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976" y="1719899"/>
            <a:ext cx="5957441" cy="46858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054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77922" y="1556792"/>
            <a:ext cx="8229600" cy="1728192"/>
          </a:xfrm>
        </p:spPr>
        <p:txBody>
          <a:bodyPr/>
          <a:lstStyle/>
          <a:p>
            <a:r>
              <a:rPr lang="es-ES" dirty="0" smtClean="0"/>
              <a:t>Transporte</a:t>
            </a:r>
            <a:endParaRPr lang="es-ES" dirty="0"/>
          </a:p>
        </p:txBody>
      </p:sp>
      <p:pic>
        <p:nvPicPr>
          <p:cNvPr id="8194" name="Picture 2" descr="E:\FOTOS PASAR\coche eléctric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3" t="23505" r="23091" b="8535"/>
          <a:stretch/>
        </p:blipFill>
        <p:spPr bwMode="auto">
          <a:xfrm>
            <a:off x="4501480" y="620688"/>
            <a:ext cx="4168185" cy="27744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E:\FOTOS PASAR\IMAGEN-14805939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922" y="3789040"/>
            <a:ext cx="5715000" cy="2857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353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81826" y="1111052"/>
            <a:ext cx="8229600" cy="1872208"/>
          </a:xfrm>
        </p:spPr>
        <p:txBody>
          <a:bodyPr/>
          <a:lstStyle/>
          <a:p>
            <a:r>
              <a:rPr lang="es-ES" dirty="0" smtClean="0"/>
              <a:t>Educación</a:t>
            </a:r>
            <a:endParaRPr lang="es-ES" dirty="0"/>
          </a:p>
        </p:txBody>
      </p:sp>
      <p:pic>
        <p:nvPicPr>
          <p:cNvPr id="1026" name="Picture 2" descr="E:\FOTOS PASAR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88" y="3140968"/>
            <a:ext cx="3399072" cy="259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FOTOS PASAR\hq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32656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255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548681"/>
            <a:ext cx="8229600" cy="1944215"/>
          </a:xfrm>
        </p:spPr>
        <p:txBody>
          <a:bodyPr/>
          <a:lstStyle/>
          <a:p>
            <a:r>
              <a:rPr lang="es-ES" dirty="0" smtClean="0"/>
              <a:t>Energías renovables</a:t>
            </a:r>
          </a:p>
          <a:p>
            <a:pPr lvl="1"/>
            <a:r>
              <a:rPr lang="es-ES" dirty="0" smtClean="0"/>
              <a:t>Edificios Autosuficientes</a:t>
            </a:r>
            <a:endParaRPr lang="es-ES" dirty="0"/>
          </a:p>
        </p:txBody>
      </p:sp>
      <p:pic>
        <p:nvPicPr>
          <p:cNvPr id="2050" name="Picture 2" descr="E:\FOTOS PASAR\edificios autosuficien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89902"/>
            <a:ext cx="5948363" cy="358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562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282154"/>
          </a:xfrm>
        </p:spPr>
        <p:txBody>
          <a:bodyPr/>
          <a:lstStyle/>
          <a:p>
            <a:r>
              <a:rPr lang="es-ES" dirty="0" smtClean="0"/>
              <a:t>C) Captura y Almacenamiento de CO</a:t>
            </a:r>
            <a:r>
              <a:rPr lang="es-ES" baseline="-25000" dirty="0" smtClean="0"/>
              <a:t>2</a:t>
            </a:r>
            <a:endParaRPr lang="es-ES" baseline="-25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Captura:</a:t>
            </a:r>
            <a:endParaRPr lang="es-ES" dirty="0"/>
          </a:p>
        </p:txBody>
      </p:sp>
      <p:pic>
        <p:nvPicPr>
          <p:cNvPr id="9218" name="Picture 2" descr="E:\FOTOS PASAR\captura de c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708920"/>
            <a:ext cx="5177755" cy="335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759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836713"/>
            <a:ext cx="8229600" cy="1584175"/>
          </a:xfrm>
        </p:spPr>
        <p:txBody>
          <a:bodyPr/>
          <a:lstStyle/>
          <a:p>
            <a:r>
              <a:rPr lang="es-ES" dirty="0" smtClean="0"/>
              <a:t>Almacenamiento</a:t>
            </a:r>
            <a:endParaRPr lang="es-ES" dirty="0"/>
          </a:p>
        </p:txBody>
      </p:sp>
      <p:pic>
        <p:nvPicPr>
          <p:cNvPr id="13314" name="Picture 2" descr="E:\FOTOS PASAR\almacenamien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76872"/>
            <a:ext cx="7631875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942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4525963"/>
          </a:xfrm>
        </p:spPr>
        <p:txBody>
          <a:bodyPr/>
          <a:lstStyle/>
          <a:p>
            <a:r>
              <a:rPr lang="es-ES" dirty="0" smtClean="0"/>
              <a:t>Situación en España</a:t>
            </a:r>
            <a:endParaRPr lang="es-ES" dirty="0"/>
          </a:p>
        </p:txBody>
      </p:sp>
      <p:pic>
        <p:nvPicPr>
          <p:cNvPr id="10242" name="Picture 2" descr="E:\FOTOS PASAR\pobñac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4406795" cy="2467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E:\FOTOS PASAR\poblacoó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521424"/>
            <a:ext cx="4960039" cy="2777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113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es-ES" dirty="0" smtClean="0"/>
              <a:t>D) Energías nuevas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1649087"/>
            <a:ext cx="5410944" cy="1036712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/>
              <a:t>Máquinas de Algas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467544" y="2685799"/>
            <a:ext cx="42484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latin typeface="+mn-lt"/>
                <a:cs typeface="+mn-cs"/>
              </a:rPr>
              <a:t>Fotosíntesis </a:t>
            </a:r>
            <a:r>
              <a:rPr lang="es-ES" sz="3200" dirty="0" smtClean="0">
                <a:latin typeface="+mn-lt"/>
                <a:cs typeface="+mn-cs"/>
              </a:rPr>
              <a:t> Artificial</a:t>
            </a:r>
            <a:endParaRPr lang="es-ES" sz="3200" dirty="0">
              <a:latin typeface="+mn-lt"/>
              <a:cs typeface="+mn-cs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853190" y="3865873"/>
            <a:ext cx="24482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latin typeface="+mn-lt"/>
                <a:cs typeface="+mn-cs"/>
              </a:rPr>
              <a:t>Baterías de Azúcar</a:t>
            </a:r>
            <a:endParaRPr lang="es-ES" sz="3200" dirty="0">
              <a:latin typeface="+mn-lt"/>
              <a:cs typeface="+mn-cs"/>
            </a:endParaRPr>
          </a:p>
        </p:txBody>
      </p:sp>
      <p:pic>
        <p:nvPicPr>
          <p:cNvPr id="11266" name="Picture 2" descr="E:\FOTOS PASAR\bateríad e azúc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087" y="4869159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E:\FOTOS PASAR\fotosíntesos artific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919" y="3865873"/>
            <a:ext cx="3179722" cy="260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E:\FOTOS PASAR\máquinas de alga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675" y="1191252"/>
            <a:ext cx="3054200" cy="267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847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5. Conclusión</a:t>
            </a:r>
            <a:endParaRPr lang="es-ES" dirty="0"/>
          </a:p>
        </p:txBody>
      </p:sp>
      <p:pic>
        <p:nvPicPr>
          <p:cNvPr id="5122" name="Picture 2" descr="E:\Julia\IMG_359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132856"/>
            <a:ext cx="3500388" cy="3528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Flecha derecha"/>
          <p:cNvSpPr/>
          <p:nvPr/>
        </p:nvSpPr>
        <p:spPr>
          <a:xfrm>
            <a:off x="3923928" y="3455894"/>
            <a:ext cx="1389402" cy="700118"/>
          </a:xfrm>
          <a:prstGeom prst="rightArrow">
            <a:avLst/>
          </a:prstGeom>
          <a:solidFill>
            <a:srgbClr val="48A53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123" name="Picture 3" descr="E:\Julia\wallpaper-32326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82" r="4197"/>
          <a:stretch/>
        </p:blipFill>
        <p:spPr bwMode="auto">
          <a:xfrm>
            <a:off x="251520" y="2025270"/>
            <a:ext cx="3516946" cy="35613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16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Julia\IMG_3610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53680"/>
            <a:ext cx="1935877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E:\Julia\IMG_36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78405"/>
            <a:ext cx="3091690" cy="2016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E:\Julia\IMG_360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79" y="4258516"/>
            <a:ext cx="3652946" cy="23736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Flecha derecha"/>
          <p:cNvSpPr/>
          <p:nvPr/>
        </p:nvSpPr>
        <p:spPr>
          <a:xfrm>
            <a:off x="3923928" y="2836458"/>
            <a:ext cx="1389402" cy="700118"/>
          </a:xfrm>
          <a:prstGeom prst="rightArrow">
            <a:avLst/>
          </a:prstGeom>
          <a:solidFill>
            <a:srgbClr val="48A53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150" name="Picture 6" descr="E:\Julia\IMG_360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882" y="3781622"/>
            <a:ext cx="2756491" cy="1663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E:\Julia\IMG_3608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269" y="1240176"/>
            <a:ext cx="2856089" cy="158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E:\Julia\IMG_3599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39" r="37953"/>
          <a:stretch/>
        </p:blipFill>
        <p:spPr bwMode="auto">
          <a:xfrm>
            <a:off x="7930117" y="2996952"/>
            <a:ext cx="1011556" cy="214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6023153" y="260648"/>
            <a:ext cx="19517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/>
              <a:t>R.R.R.</a:t>
            </a:r>
            <a:endParaRPr lang="es-ES" sz="4400" dirty="0"/>
          </a:p>
        </p:txBody>
      </p:sp>
    </p:spTree>
    <p:extLst>
      <p:ext uri="{BB962C8B-B14F-4D97-AF65-F5344CB8AC3E}">
        <p14:creationId xmlns:p14="http://schemas.microsoft.com/office/powerpoint/2010/main" val="276748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Título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1143000"/>
          </a:xfrm>
        </p:spPr>
        <p:txBody>
          <a:bodyPr/>
          <a:lstStyle/>
          <a:p>
            <a:r>
              <a:rPr lang="es-ES" dirty="0" smtClean="0"/>
              <a:t>Índice</a:t>
            </a: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 bwMode="auto">
          <a:xfrm>
            <a:off x="628620" y="1359473"/>
            <a:ext cx="8177212" cy="516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indent="-742950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s-ES" sz="3600" dirty="0" smtClean="0">
                <a:latin typeface="+mn-lt"/>
                <a:cs typeface="+mn-cs"/>
              </a:rPr>
              <a:t>¿Qué es?</a:t>
            </a:r>
          </a:p>
          <a:p>
            <a:pPr marL="742950" indent="-742950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s-ES" sz="3600" dirty="0" smtClean="0">
                <a:latin typeface="+mn-lt"/>
                <a:cs typeface="+mn-cs"/>
              </a:rPr>
              <a:t>Causas</a:t>
            </a:r>
          </a:p>
          <a:p>
            <a:pPr marL="742950" indent="-742950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s-ES" sz="3600" dirty="0" smtClean="0">
                <a:latin typeface="+mn-lt"/>
                <a:cs typeface="+mn-cs"/>
              </a:rPr>
              <a:t>Consecuencias</a:t>
            </a:r>
          </a:p>
          <a:p>
            <a:pPr marL="742950" indent="-742950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s-ES" sz="3600" dirty="0" smtClean="0">
                <a:latin typeface="+mn-lt"/>
                <a:cs typeface="+mn-cs"/>
              </a:rPr>
              <a:t>Soluciones</a:t>
            </a:r>
          </a:p>
          <a:p>
            <a:pPr marL="742950" indent="-742950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s-ES" sz="3600" dirty="0" smtClean="0">
                <a:latin typeface="+mn-lt"/>
                <a:cs typeface="+mn-cs"/>
              </a:rPr>
              <a:t>Conclusión</a:t>
            </a:r>
            <a:endParaRPr lang="es-ES" sz="3600" dirty="0"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" sz="2000" dirty="0"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" sz="2000" dirty="0"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" sz="2000" dirty="0">
              <a:latin typeface="+mn-lt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772816"/>
            <a:ext cx="8229600" cy="1108720"/>
          </a:xfrm>
        </p:spPr>
        <p:txBody>
          <a:bodyPr/>
          <a:lstStyle/>
          <a:p>
            <a:pPr marL="0" indent="0" algn="ctr">
              <a:buNone/>
            </a:pPr>
            <a:r>
              <a:rPr lang="es-ES" sz="5400" b="1" dirty="0" smtClean="0">
                <a:latin typeface="Algerian" pitchFamily="82" charset="0"/>
              </a:rPr>
              <a:t>SE EL CAMBIO QUE QUIERES VER EN EL MUNDO</a:t>
            </a:r>
            <a:endParaRPr lang="es-ES" sz="5400" b="1" dirty="0"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893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794" y="1340768"/>
            <a:ext cx="1036410" cy="1146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3284724" y="2780928"/>
            <a:ext cx="257455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hangingPunct="0">
              <a:spcBef>
                <a:spcPct val="20000"/>
              </a:spcBef>
            </a:pPr>
            <a:r>
              <a:rPr lang="es-ES" sz="5400" dirty="0">
                <a:solidFill>
                  <a:prstClr val="white"/>
                </a:solidFill>
                <a:latin typeface="Verdana"/>
                <a:cs typeface="+mn-cs"/>
              </a:rPr>
              <a:t>GASES</a:t>
            </a:r>
            <a:endParaRPr lang="es-ES" sz="5400" dirty="0">
              <a:solidFill>
                <a:prstClr val="white"/>
              </a:solidFill>
              <a:latin typeface="Verdana"/>
              <a:cs typeface="+mn-cs"/>
            </a:endParaRPr>
          </a:p>
        </p:txBody>
      </p:sp>
      <p:sp>
        <p:nvSpPr>
          <p:cNvPr id="12" name="11 Flecha abajo"/>
          <p:cNvSpPr/>
          <p:nvPr/>
        </p:nvSpPr>
        <p:spPr>
          <a:xfrm rot="2029982">
            <a:off x="2418929" y="3599774"/>
            <a:ext cx="577749" cy="1210415"/>
          </a:xfrm>
          <a:prstGeom prst="downArrow">
            <a:avLst/>
          </a:prstGeom>
          <a:solidFill>
            <a:srgbClr val="67C557"/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Flecha abajo"/>
          <p:cNvSpPr/>
          <p:nvPr/>
        </p:nvSpPr>
        <p:spPr>
          <a:xfrm>
            <a:off x="4229982" y="4017045"/>
            <a:ext cx="468012" cy="897962"/>
          </a:xfrm>
          <a:prstGeom prst="downArrow">
            <a:avLst/>
          </a:prstGeom>
          <a:solidFill>
            <a:srgbClr val="67C557"/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Flecha abajo"/>
          <p:cNvSpPr/>
          <p:nvPr/>
        </p:nvSpPr>
        <p:spPr>
          <a:xfrm rot="19341002">
            <a:off x="6216692" y="3700931"/>
            <a:ext cx="464260" cy="1393768"/>
          </a:xfrm>
          <a:prstGeom prst="downArrow">
            <a:avLst/>
          </a:prstGeom>
          <a:solidFill>
            <a:srgbClr val="67C557"/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Rectángulo"/>
          <p:cNvSpPr/>
          <p:nvPr/>
        </p:nvSpPr>
        <p:spPr>
          <a:xfrm>
            <a:off x="1115616" y="4972714"/>
            <a:ext cx="125867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5400" dirty="0">
                <a:solidFill>
                  <a:prstClr val="white"/>
                </a:solidFill>
                <a:latin typeface="Verdana"/>
              </a:rPr>
              <a:t>co</a:t>
            </a:r>
            <a:r>
              <a:rPr lang="es-ES" sz="5400" baseline="-25000" dirty="0">
                <a:solidFill>
                  <a:prstClr val="white"/>
                </a:solidFill>
                <a:latin typeface="Verdana"/>
              </a:rPr>
              <a:t>2</a:t>
            </a:r>
            <a:endParaRPr lang="es-ES" sz="5400" baseline="-25000" dirty="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3617442" y="5434379"/>
            <a:ext cx="16930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3200" dirty="0">
                <a:solidFill>
                  <a:prstClr val="white"/>
                </a:solidFill>
                <a:latin typeface="Verdana"/>
              </a:rPr>
              <a:t>Metano</a:t>
            </a:r>
            <a:endParaRPr lang="es-ES" sz="3200" dirty="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5859275" y="5311269"/>
            <a:ext cx="29803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3200" dirty="0">
                <a:solidFill>
                  <a:prstClr val="white"/>
                </a:solidFill>
                <a:latin typeface="Verdana"/>
              </a:rPr>
              <a:t>Óxido Nitroso</a:t>
            </a:r>
            <a:endParaRPr lang="es-ES" sz="3200" dirty="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1681363" y="476672"/>
            <a:ext cx="625178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400" dirty="0">
                <a:solidFill>
                  <a:prstClr val="white"/>
                </a:solidFill>
                <a:latin typeface="Verdana"/>
                <a:ea typeface="+mj-ea"/>
                <a:cs typeface="+mj-cs"/>
              </a:rPr>
              <a:t>¿QUÉ ES EL CLIMA?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861749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  <p:bldP spid="13" grpId="0" animBg="1"/>
      <p:bldP spid="14" grpId="0" animBg="1"/>
      <p:bldP spid="10" grpId="0"/>
      <p:bldP spid="11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Efecto invernadero</a:t>
            </a:r>
            <a:endParaRPr lang="es-ES" dirty="0"/>
          </a:p>
        </p:txBody>
      </p:sp>
      <p:pic>
        <p:nvPicPr>
          <p:cNvPr id="3074" name="Picture 2" descr="E:\efecto invernader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628800"/>
            <a:ext cx="5112568" cy="45259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967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dirty="0" smtClean="0"/>
              <a:t>Efecto invernadero</a:t>
            </a:r>
            <a:endParaRPr lang="es-ES" sz="3600" dirty="0"/>
          </a:p>
        </p:txBody>
      </p:sp>
      <p:sp>
        <p:nvSpPr>
          <p:cNvPr id="5" name="4 Más"/>
          <p:cNvSpPr/>
          <p:nvPr/>
        </p:nvSpPr>
        <p:spPr>
          <a:xfrm>
            <a:off x="3845841" y="1124744"/>
            <a:ext cx="936104" cy="1224136"/>
          </a:xfrm>
          <a:prstGeom prst="mathPlus">
            <a:avLst/>
          </a:prstGeom>
          <a:solidFill>
            <a:srgbClr val="67C557"/>
          </a:solidFill>
          <a:ln>
            <a:solidFill>
              <a:srgbClr val="67C5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2195736" y="2348879"/>
            <a:ext cx="4554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latin typeface="+mn-lt"/>
                <a:cs typeface="+mn-cs"/>
              </a:rPr>
              <a:t>Acción Humana</a:t>
            </a:r>
            <a:endParaRPr lang="es-ES" sz="3200" dirty="0">
              <a:latin typeface="+mn-lt"/>
              <a:cs typeface="+mn-cs"/>
            </a:endParaRPr>
          </a:p>
        </p:txBody>
      </p:sp>
      <p:sp>
        <p:nvSpPr>
          <p:cNvPr id="8" name="7 Más"/>
          <p:cNvSpPr/>
          <p:nvPr/>
        </p:nvSpPr>
        <p:spPr>
          <a:xfrm>
            <a:off x="3845841" y="2933655"/>
            <a:ext cx="936104" cy="1224136"/>
          </a:xfrm>
          <a:prstGeom prst="mathPlus">
            <a:avLst/>
          </a:prstGeom>
          <a:solidFill>
            <a:srgbClr val="67C557"/>
          </a:solidFill>
          <a:ln>
            <a:solidFill>
              <a:srgbClr val="67C5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>
            <a:off x="2684385" y="4157791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latin typeface="+mn-lt"/>
                <a:cs typeface="+mn-cs"/>
              </a:rPr>
              <a:t>Superproducción</a:t>
            </a:r>
            <a:endParaRPr lang="es-ES" sz="3200" dirty="0">
              <a:latin typeface="+mn-lt"/>
              <a:cs typeface="+mn-cs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339752" y="5768389"/>
            <a:ext cx="5055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latin typeface="+mn-lt"/>
                <a:cs typeface="+mn-cs"/>
              </a:rPr>
              <a:t>Cambio Climático</a:t>
            </a:r>
            <a:endParaRPr lang="es-ES" sz="3600" dirty="0">
              <a:latin typeface="+mn-lt"/>
              <a:cs typeface="+mn-cs"/>
            </a:endParaRPr>
          </a:p>
        </p:txBody>
      </p:sp>
      <p:sp>
        <p:nvSpPr>
          <p:cNvPr id="11" name="10 Igual que"/>
          <p:cNvSpPr/>
          <p:nvPr/>
        </p:nvSpPr>
        <p:spPr>
          <a:xfrm>
            <a:off x="3701825" y="4713095"/>
            <a:ext cx="1224136" cy="827221"/>
          </a:xfrm>
          <a:prstGeom prst="mathEqual">
            <a:avLst/>
          </a:prstGeom>
          <a:solidFill>
            <a:srgbClr val="67C557"/>
          </a:solidFill>
          <a:ln>
            <a:solidFill>
              <a:srgbClr val="67C5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519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Captura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5" y="1556792"/>
            <a:ext cx="9115345" cy="464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3203849" y="1628800"/>
            <a:ext cx="3096344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chemeClr val="bg1"/>
                </a:solidFill>
              </a:rPr>
              <a:t>Emisión de CO</a:t>
            </a:r>
            <a:r>
              <a:rPr lang="es-ES" sz="3200" baseline="-25000" dirty="0" smtClean="0">
                <a:solidFill>
                  <a:schemeClr val="bg1"/>
                </a:solidFill>
              </a:rPr>
              <a:t>2</a:t>
            </a:r>
            <a:endParaRPr lang="es-ES" sz="3200" baseline="-2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732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2. Causas</a:t>
            </a:r>
            <a:endParaRPr lang="es-ES" dirty="0"/>
          </a:p>
        </p:txBody>
      </p:sp>
      <p:pic>
        <p:nvPicPr>
          <p:cNvPr id="4" name="Picture 14" descr="Resultado de imagen de monigotes para presentaciones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2856"/>
            <a:ext cx="2247900" cy="2990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17" descr="Resultado de imagen de cambio climatic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628800"/>
            <a:ext cx="5400040" cy="4329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11678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Industrialización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37266" y="1700808"/>
            <a:ext cx="4032448" cy="2980927"/>
          </a:xfrm>
        </p:spPr>
        <p:txBody>
          <a:bodyPr/>
          <a:lstStyle/>
          <a:p>
            <a:pPr marL="0" indent="0">
              <a:buNone/>
            </a:pPr>
            <a:r>
              <a:rPr lang="es-ES" dirty="0"/>
              <a:t> </a:t>
            </a:r>
            <a:r>
              <a:rPr lang="es-ES" dirty="0" smtClean="0"/>
              <a:t>  </a:t>
            </a:r>
            <a:r>
              <a:rPr lang="es-ES" dirty="0" smtClean="0"/>
              <a:t>CO</a:t>
            </a:r>
            <a:r>
              <a:rPr lang="es-ES" baseline="-25000" dirty="0" smtClean="0"/>
              <a:t>2  </a:t>
            </a:r>
            <a:r>
              <a:rPr lang="es-ES" dirty="0" err="1" smtClean="0"/>
              <a:t>CO</a:t>
            </a:r>
            <a:r>
              <a:rPr lang="es-ES" baseline="-25000" dirty="0" err="1" smtClean="0"/>
              <a:t>2</a:t>
            </a:r>
            <a:endParaRPr lang="es-ES" baseline="-25000" dirty="0"/>
          </a:p>
          <a:p>
            <a:pPr marL="0" indent="0">
              <a:buNone/>
            </a:pPr>
            <a:r>
              <a:rPr lang="es-ES" dirty="0" smtClean="0"/>
              <a:t>CO</a:t>
            </a:r>
            <a:r>
              <a:rPr lang="es-ES" baseline="-25000" dirty="0" smtClean="0"/>
              <a:t>2</a:t>
            </a:r>
            <a:r>
              <a:rPr lang="es-ES" dirty="0" smtClean="0"/>
              <a:t>   </a:t>
            </a:r>
            <a:r>
              <a:rPr lang="es-ES" dirty="0" err="1" smtClean="0"/>
              <a:t>CO</a:t>
            </a:r>
            <a:r>
              <a:rPr lang="es-ES" baseline="-25000" dirty="0" err="1" smtClean="0"/>
              <a:t>2</a:t>
            </a:r>
            <a:endParaRPr lang="es-ES" baseline="-25000" dirty="0"/>
          </a:p>
          <a:p>
            <a:pPr marL="0" indent="0">
              <a:buNone/>
            </a:pPr>
            <a:r>
              <a:rPr lang="es-ES" dirty="0"/>
              <a:t> </a:t>
            </a:r>
            <a:r>
              <a:rPr lang="es-ES" dirty="0" smtClean="0"/>
              <a:t>    </a:t>
            </a:r>
            <a:r>
              <a:rPr lang="es-ES" dirty="0" smtClean="0"/>
              <a:t>CO</a:t>
            </a:r>
            <a:r>
              <a:rPr lang="es-ES" baseline="-25000" dirty="0" smtClean="0"/>
              <a:t>2</a:t>
            </a:r>
            <a:r>
              <a:rPr lang="es-ES" dirty="0" smtClean="0"/>
              <a:t>   </a:t>
            </a:r>
            <a:r>
              <a:rPr lang="es-ES" dirty="0" err="1" smtClean="0"/>
              <a:t>CO</a:t>
            </a:r>
            <a:r>
              <a:rPr lang="es-ES" baseline="-25000" dirty="0" err="1" smtClean="0"/>
              <a:t>2</a:t>
            </a:r>
            <a:endParaRPr lang="es-ES" baseline="-25000" dirty="0"/>
          </a:p>
          <a:p>
            <a:pPr marL="0" indent="0">
              <a:buNone/>
            </a:pPr>
            <a:r>
              <a:rPr lang="es-ES" dirty="0" smtClean="0"/>
              <a:t> CO</a:t>
            </a:r>
            <a:r>
              <a:rPr lang="es-ES" baseline="-25000" dirty="0" smtClean="0"/>
              <a:t>2</a:t>
            </a:r>
            <a:r>
              <a:rPr lang="es-ES" baseline="-25000" dirty="0" smtClean="0"/>
              <a:t>	</a:t>
            </a:r>
            <a:r>
              <a:rPr lang="es-ES" dirty="0" smtClean="0"/>
              <a:t>CO</a:t>
            </a:r>
            <a:r>
              <a:rPr lang="es-ES" baseline="-25000" dirty="0" smtClean="0"/>
              <a:t>2</a:t>
            </a:r>
            <a:endParaRPr lang="es-ES" baseline="-25000" dirty="0"/>
          </a:p>
        </p:txBody>
      </p:sp>
      <p:sp>
        <p:nvSpPr>
          <p:cNvPr id="4" name="3 Flecha derecha"/>
          <p:cNvSpPr/>
          <p:nvPr/>
        </p:nvSpPr>
        <p:spPr>
          <a:xfrm>
            <a:off x="4521242" y="3088922"/>
            <a:ext cx="432048" cy="414893"/>
          </a:xfrm>
          <a:prstGeom prst="rightArrow">
            <a:avLst/>
          </a:prstGeom>
          <a:solidFill>
            <a:srgbClr val="48A53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Picture 6" descr="Resultado de imagen de silueta de una fabrica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17923" y1="24688" x2="17923" y2="246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438294"/>
            <a:ext cx="5400040" cy="4660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 descr="Resultado de imagen de de materias primas a productos elaborados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74492"/>
            <a:ext cx="4248472" cy="3254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63277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Investiga I+D+i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2165</TotalTime>
  <Words>259</Words>
  <Application>Microsoft Office PowerPoint</Application>
  <PresentationFormat>Presentación en pantalla (4:3)</PresentationFormat>
  <Paragraphs>104</Paragraphs>
  <Slides>30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1" baseType="lpstr">
      <vt:lpstr>Tema de Office</vt:lpstr>
      <vt:lpstr>VIII Congreso INVESTIGA I+D+i</vt:lpstr>
      <vt:lpstr>Grupo Investigador</vt:lpstr>
      <vt:lpstr>Índice</vt:lpstr>
      <vt:lpstr>Presentación de PowerPoint</vt:lpstr>
      <vt:lpstr>Efecto invernadero</vt:lpstr>
      <vt:lpstr>Efecto invernadero</vt:lpstr>
      <vt:lpstr>Presentación de PowerPoint</vt:lpstr>
      <vt:lpstr>2. Causas</vt:lpstr>
      <vt:lpstr>Industrialización</vt:lpstr>
      <vt:lpstr>Desforestación</vt:lpstr>
      <vt:lpstr>Superpoblación y explotación de recursos</vt:lpstr>
      <vt:lpstr>3. CONSECUENCIAS</vt:lpstr>
      <vt:lpstr>Desequilibrio de ecosistemas</vt:lpstr>
      <vt:lpstr>Salud</vt:lpstr>
      <vt:lpstr>Fenómenos Extremos</vt:lpstr>
      <vt:lpstr>4. Soluciones</vt:lpstr>
      <vt:lpstr>A) Protocolos</vt:lpstr>
      <vt:lpstr>Situación en España</vt:lpstr>
      <vt:lpstr>B) Ciudad ideal</vt:lpstr>
      <vt:lpstr>Presentación de PowerPoint</vt:lpstr>
      <vt:lpstr>Presentación de PowerPoint</vt:lpstr>
      <vt:lpstr>Presentación de PowerPoint</vt:lpstr>
      <vt:lpstr>Presentación de PowerPoint</vt:lpstr>
      <vt:lpstr>C) Captura y Almacenamiento de CO2</vt:lpstr>
      <vt:lpstr>Presentación de PowerPoint</vt:lpstr>
      <vt:lpstr>Presentación de PowerPoint</vt:lpstr>
      <vt:lpstr>D) Energías nuevas</vt:lpstr>
      <vt:lpstr>5. Conclusión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Primer fin de semana de la Investigación</dc:title>
  <dc:creator>JOSE ALBERTO</dc:creator>
  <cp:lastModifiedBy>UE</cp:lastModifiedBy>
  <cp:revision>127</cp:revision>
  <dcterms:created xsi:type="dcterms:W3CDTF">2010-04-26T10:24:20Z</dcterms:created>
  <dcterms:modified xsi:type="dcterms:W3CDTF">2017-05-20T16:26:52Z</dcterms:modified>
</cp:coreProperties>
</file>