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3" autoAdjust="0"/>
    <p:restoredTop sz="94624" autoAdjust="0"/>
  </p:normalViewPr>
  <p:slideViewPr>
    <p:cSldViewPr>
      <p:cViewPr varScale="1">
        <p:scale>
          <a:sx n="59" d="100"/>
          <a:sy n="59" d="100"/>
        </p:scale>
        <p:origin x="-1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4FD7C6-3AE2-4A11-A700-09D7D944057F}" type="datetimeFigureOut">
              <a:rPr lang="en-US"/>
              <a:pPr>
                <a:defRPr/>
              </a:pPr>
              <a:t>5/20/2017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ED3FEE-A1E6-4C85-9514-779D3315A65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79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6DAE0-ACA9-4BAC-8629-591240E580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D3FEE-A1E6-4C85-9514-779D3315A65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1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3AF7-3671-44D0-AEAE-AA1F48C075B0}" type="datetime1">
              <a:rPr lang="es-ES"/>
              <a:pPr>
                <a:defRPr/>
              </a:pPr>
              <a:t>20/05/2017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E34A-84ED-4FFE-8FB4-046624509DC6}" type="datetime1">
              <a:rPr lang="es-ES"/>
              <a:pPr>
                <a:defRPr/>
              </a:pPr>
              <a:t>20/05/2017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9DC3A3-1785-495E-8CD6-277648C18E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3E216-8E59-46C0-8E90-D63269861A32}" type="datetime1">
              <a:rPr lang="es-ES"/>
              <a:pPr>
                <a:defRPr/>
              </a:pPr>
              <a:t>20/05/2017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DFDE3B-F7D1-4596-8D8A-1DD3745B346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0EC4-8CB6-4A28-B885-7880CB6E07A5}" type="datetime1">
              <a:rPr lang="es-ES"/>
              <a:pPr>
                <a:defRPr/>
              </a:pPr>
              <a:t>20/05/2017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5EEA-5398-4110-9131-B319FCAC6366}" type="datetime1">
              <a:rPr lang="es-ES"/>
              <a:pPr>
                <a:defRPr/>
              </a:pPr>
              <a:t>20/05/2017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AB71-6289-473C-9A27-D8903E4AC1D6}" type="datetime1">
              <a:rPr lang="es-ES"/>
              <a:pPr>
                <a:defRPr/>
              </a:pPr>
              <a:t>20/05/2017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9FC5F3-94E5-404C-9F9E-CF403AE53C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1910-5C0E-438C-AE3F-D0E7CE7D99BB}" type="datetime1">
              <a:rPr lang="es-ES"/>
              <a:pPr>
                <a:defRPr/>
              </a:pPr>
              <a:t>20/05/2017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CCA1FC-3D45-494D-8096-37523BEA6EF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36B0-26F5-40EF-BCE4-5841D6DEC5CD}" type="datetime1">
              <a:rPr lang="es-ES"/>
              <a:pPr>
                <a:defRPr/>
              </a:pPr>
              <a:t>20/05/2017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BEBE-EED4-45A5-84E8-E4C7D670CE84}" type="datetime1">
              <a:rPr lang="es-ES"/>
              <a:pPr>
                <a:defRPr/>
              </a:pPr>
              <a:t>20/05/2017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  <a:endParaRPr lang="es-ES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EEBC-5DD0-4566-9A9B-41153520276F}" type="datetime1">
              <a:rPr lang="es-ES"/>
              <a:pPr>
                <a:defRPr/>
              </a:pPr>
              <a:t>20/05/2017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8FF7D1-F6F7-4C11-B500-8762FF328FB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6DA1-156A-43CE-B878-984D2BC75EC4}" type="datetime1">
              <a:rPr lang="es-ES"/>
              <a:pPr>
                <a:defRPr/>
              </a:pPr>
              <a:t>20/05/2017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F555C2-A677-40E2-BFD4-0D228F473C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16 de mayo de 2010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86063" y="6356350"/>
            <a:ext cx="592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</a:t>
            </a:r>
            <a:endParaRPr lang="es-ES"/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sp>
        <p:nvSpPr>
          <p:cNvPr id="13316" name="1 Título"/>
          <p:cNvSpPr>
            <a:spLocks noGrp="1"/>
          </p:cNvSpPr>
          <p:nvPr>
            <p:ph type="ctrTitle"/>
          </p:nvPr>
        </p:nvSpPr>
        <p:spPr>
          <a:xfrm>
            <a:off x="714375" y="1785938"/>
            <a:ext cx="7772400" cy="1470025"/>
          </a:xfrm>
        </p:spPr>
        <p:txBody>
          <a:bodyPr/>
          <a:lstStyle/>
          <a:p>
            <a:pPr eaLnBrk="1" hangingPunct="1"/>
            <a:r>
              <a:rPr lang="es-ES" dirty="0" smtClean="0"/>
              <a:t>VIII Congreso INVESTIGA </a:t>
            </a:r>
            <a:r>
              <a:rPr lang="es-ES" dirty="0" err="1" smtClean="0"/>
              <a:t>I+D+i</a:t>
            </a:r>
            <a:endParaRPr lang="es-ES" dirty="0" smtClean="0"/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sp>
        <p:nvSpPr>
          <p:cNvPr id="13322" name="12 CuadroTexto"/>
          <p:cNvSpPr txBox="1">
            <a:spLocks noChangeArrowheads="1"/>
          </p:cNvSpPr>
          <p:nvPr/>
        </p:nvSpPr>
        <p:spPr bwMode="auto">
          <a:xfrm>
            <a:off x="0" y="3357562"/>
            <a:ext cx="892968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latin typeface="Verdana" pitchFamily="34" charset="0"/>
              </a:rPr>
              <a:t>Grupo investigador de </a:t>
            </a:r>
            <a:r>
              <a:rPr lang="es-ES" b="1" dirty="0" smtClean="0">
                <a:latin typeface="Verdana" pitchFamily="34" charset="0"/>
              </a:rPr>
              <a:t>Tecnologías de la Información</a:t>
            </a:r>
          </a:p>
          <a:p>
            <a:pPr algn="r">
              <a:defRPr/>
            </a:pPr>
            <a:r>
              <a:rPr lang="es-ES" b="1" dirty="0" smtClean="0">
                <a:latin typeface="Verdana" pitchFamily="34" charset="0"/>
              </a:rPr>
              <a:t>las comunicaciones y robótica</a:t>
            </a:r>
            <a:endParaRPr lang="es-ES" b="1" dirty="0">
              <a:latin typeface="Verdana" pitchFamily="34" charset="0"/>
            </a:endParaRPr>
          </a:p>
          <a:p>
            <a:pPr algn="r">
              <a:defRPr/>
            </a:pPr>
            <a:r>
              <a:rPr lang="es-ES" b="1" dirty="0">
                <a:latin typeface="Verdana" pitchFamily="34" charset="0"/>
              </a:rPr>
              <a:t> </a:t>
            </a:r>
          </a:p>
          <a:p>
            <a:pPr algn="r">
              <a:defRPr/>
            </a:pPr>
            <a:r>
              <a:rPr lang="es-ES" sz="2800" b="1" u="sng" dirty="0" smtClean="0">
                <a:latin typeface="+mj-lt"/>
              </a:rPr>
              <a:t>Big Data</a:t>
            </a:r>
            <a:endParaRPr lang="es-ES" sz="2800" u="sng" dirty="0">
              <a:latin typeface="+mj-lt"/>
            </a:endParaRPr>
          </a:p>
        </p:txBody>
      </p:sp>
      <p:pic>
        <p:nvPicPr>
          <p:cNvPr id="13319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506413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16 Grupo"/>
          <p:cNvGrpSpPr/>
          <p:nvPr/>
        </p:nvGrpSpPr>
        <p:grpSpPr>
          <a:xfrm>
            <a:off x="1000100" y="4804481"/>
            <a:ext cx="7864492" cy="1982105"/>
            <a:chOff x="1000100" y="4786322"/>
            <a:chExt cx="7864492" cy="1982105"/>
          </a:xfrm>
        </p:grpSpPr>
        <p:pic>
          <p:nvPicPr>
            <p:cNvPr id="18" name="Picture 13" descr="C:\Users\JOSE ALBERTO\Documents\INVESTIGA 2011\5 LOGOS\logocsi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3800" y="4797425"/>
              <a:ext cx="1878013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0" descr="C:\Users\JOSE ALBERTO\Documents\INVESTIGA 2012\5 LOGOS\isciii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0100" y="5596210"/>
              <a:ext cx="792162" cy="107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1" descr="C:\Users\JOSE ALBERTO\Documents\INVESTIGA 2011\5 LOGOS\logo INI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9782" y="5786454"/>
              <a:ext cx="1909763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" descr="C:\Users\JOSE ALBERTO\Documents\INVESTIGA 2011\5 LOGOS\logoCIEMAT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6719" y="5786710"/>
              <a:ext cx="1500187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3" descr="C:\Users\JOSE ALBERTO\Documents\INVESTIGA 2013\logos\inta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36285" y="5669012"/>
              <a:ext cx="927547" cy="927547"/>
            </a:xfrm>
            <a:prstGeom prst="rect">
              <a:avLst/>
            </a:prstGeom>
            <a:noFill/>
          </p:spPr>
        </p:pic>
        <p:pic>
          <p:nvPicPr>
            <p:cNvPr id="23" name="Picture 2" descr="C:\Users\Jose Alberto\Documents\INVESTIGA EVOLUCION\LOGOS\Endesa_Logo_Primary_RG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14480" y="4786322"/>
              <a:ext cx="2489649" cy="523874"/>
            </a:xfrm>
            <a:prstGeom prst="rect">
              <a:avLst/>
            </a:prstGeom>
            <a:noFill/>
          </p:spPr>
        </p:pic>
        <p:pic>
          <p:nvPicPr>
            <p:cNvPr id="24" name="Picture 3" descr="C:\Users\Jose Alberto\Documents\INVESTIGA EVOLUCION\LOGOS\logo-vector-universidad-europea-madrid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50046" y="5643578"/>
              <a:ext cx="2214546" cy="112484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s-ES" dirty="0" smtClean="0"/>
              <a:t>Caso práctico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 bwMode="auto">
          <a:xfrm>
            <a:off x="601216" y="155679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Una empresa quiere </a:t>
            </a: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aumentar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la venta de  camisas para señoras de 40 años o más, para ello se basa en un </a:t>
            </a: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rango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de edad, otro de sexo y un último de talla.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3212976"/>
            <a:ext cx="3960440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Cómo podemos aumentarlas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Recopilación de datos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Creación de un algoritmo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Análisis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Aplicar los resultados</a:t>
            </a:r>
            <a:endParaRPr lang="es-ES" sz="2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2" b="94286" l="5340" r="95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2437428" cy="28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Aplicaciones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 smtClean="0">
                <a:latin typeface="Calibri" pitchFamily="34" charset="0"/>
              </a:rPr>
              <a:t>DEPORTES</a:t>
            </a:r>
          </a:p>
          <a:p>
            <a:pPr marL="0" indent="0">
              <a:buNone/>
            </a:pPr>
            <a:r>
              <a:rPr lang="es-ES" sz="2000" dirty="0" smtClean="0">
                <a:latin typeface="Calibri" pitchFamily="34" charset="0"/>
              </a:rPr>
              <a:t>      Por ejemplo el tenis, con grabaciones sensoriales en el equipamiento.</a:t>
            </a:r>
          </a:p>
          <a:p>
            <a:pPr marL="0" indent="0">
              <a:buNone/>
            </a:pPr>
            <a:endParaRPr lang="es-ES" sz="2000" dirty="0" smtClean="0"/>
          </a:p>
        </p:txBody>
      </p:sp>
      <p:pic>
        <p:nvPicPr>
          <p:cNvPr id="6146" name="Picture 2" descr="C:\Users\HP\Desktop\imagenes power\tecnología-y-dep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9"/>
            <a:ext cx="6915288" cy="24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Aplicaciones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Calibri" pitchFamily="34" charset="0"/>
              </a:rPr>
              <a:t>SANIDAD</a:t>
            </a:r>
          </a:p>
          <a:p>
            <a:pPr marL="0" indent="0">
              <a:buNone/>
            </a:pPr>
            <a:r>
              <a:rPr lang="es-ES" sz="2000" dirty="0">
                <a:latin typeface="Calibri" pitchFamily="34" charset="0"/>
              </a:rPr>
              <a:t> </a:t>
            </a:r>
            <a:r>
              <a:rPr lang="es-ES" sz="2000" dirty="0" smtClean="0">
                <a:latin typeface="Calibri" pitchFamily="34" charset="0"/>
              </a:rPr>
              <a:t>     Gripe A: </a:t>
            </a:r>
            <a:r>
              <a:rPr lang="es-ES" sz="2000" i="1" dirty="0" smtClean="0">
                <a:latin typeface="Calibri" pitchFamily="34" charset="0"/>
              </a:rPr>
              <a:t>Google </a:t>
            </a:r>
            <a:r>
              <a:rPr lang="es-ES" sz="2000" i="1" dirty="0" err="1">
                <a:latin typeface="Calibri" pitchFamily="34" charset="0"/>
              </a:rPr>
              <a:t>F</a:t>
            </a:r>
            <a:r>
              <a:rPr lang="es-ES" sz="2000" i="1" dirty="0" err="1" smtClean="0">
                <a:latin typeface="Calibri" pitchFamily="34" charset="0"/>
              </a:rPr>
              <a:t>lu</a:t>
            </a:r>
            <a:r>
              <a:rPr lang="es-ES" sz="2000" i="1" dirty="0" smtClean="0">
                <a:latin typeface="Calibri" pitchFamily="34" charset="0"/>
              </a:rPr>
              <a:t> </a:t>
            </a:r>
            <a:r>
              <a:rPr lang="es-ES" sz="2000" i="1" dirty="0" err="1" smtClean="0">
                <a:latin typeface="Calibri" pitchFamily="34" charset="0"/>
              </a:rPr>
              <a:t>Trends</a:t>
            </a:r>
            <a:r>
              <a:rPr lang="es-ES" sz="2000" dirty="0" smtClean="0">
                <a:latin typeface="Calibri" pitchFamily="34" charset="0"/>
              </a:rPr>
              <a:t>, fue capaz de </a:t>
            </a:r>
            <a:r>
              <a:rPr lang="es-ES" sz="2000" b="1" dirty="0" smtClean="0">
                <a:latin typeface="Calibri" pitchFamily="34" charset="0"/>
              </a:rPr>
              <a:t>predecir</a:t>
            </a:r>
            <a:r>
              <a:rPr lang="es-ES" sz="2000" dirty="0" smtClean="0">
                <a:latin typeface="Calibri" pitchFamily="34" charset="0"/>
              </a:rPr>
              <a:t> una pandemia de gripe A</a:t>
            </a:r>
            <a:endParaRPr lang="es-ES" sz="2000" dirty="0">
              <a:latin typeface="Calibri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5888525" cy="36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Aplicaciones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41498" cy="4525963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Calibri" pitchFamily="34" charset="0"/>
              </a:rPr>
              <a:t>POLÍTICA</a:t>
            </a:r>
            <a:r>
              <a:rPr lang="es-ES" sz="2000" dirty="0" smtClean="0">
                <a:latin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es-ES" sz="2000" dirty="0">
                <a:latin typeface="Calibri" pitchFamily="34" charset="0"/>
              </a:rPr>
              <a:t> </a:t>
            </a:r>
            <a:r>
              <a:rPr lang="es-ES" sz="2000" dirty="0" smtClean="0">
                <a:latin typeface="Calibri" pitchFamily="34" charset="0"/>
              </a:rPr>
              <a:t>     1-OBAMA		           2-TRUMP		</a:t>
            </a:r>
            <a:r>
              <a:rPr lang="es-ES" sz="2000" dirty="0" smtClean="0">
                <a:latin typeface="Calibri" pitchFamily="34" charset="0"/>
              </a:rPr>
              <a:t>3-CHECHENIA</a:t>
            </a:r>
            <a:endParaRPr lang="es-ES" sz="2000" dirty="0">
              <a:latin typeface="Calibri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2143125" cy="21431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64358"/>
            <a:ext cx="2520280" cy="2520280"/>
          </a:xfrm>
          <a:prstGeom prst="rect">
            <a:avLst/>
          </a:prstGeom>
        </p:spPr>
      </p:pic>
      <p:pic>
        <p:nvPicPr>
          <p:cNvPr id="2050" name="Picture 2" descr="C:\Users\HP\Desktop\imagenes power\220px-Flag_of_Chechen_Republic_before_2004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74789"/>
            <a:ext cx="2670514" cy="16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Aplicaciones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Calibri" pitchFamily="34" charset="0"/>
              </a:rPr>
              <a:t>MARKETING</a:t>
            </a:r>
          </a:p>
          <a:p>
            <a:pPr marL="0" indent="0">
              <a:buNone/>
            </a:pPr>
            <a:r>
              <a:rPr lang="es-ES" sz="2000" dirty="0" smtClean="0">
                <a:latin typeface="Calibri" pitchFamily="34" charset="0"/>
              </a:rPr>
              <a:t>      </a:t>
            </a:r>
            <a:r>
              <a:rPr lang="es-ES" sz="2000" dirty="0">
                <a:latin typeface="Calibri" pitchFamily="34" charset="0"/>
              </a:rPr>
              <a:t>E</a:t>
            </a:r>
            <a:r>
              <a:rPr lang="es-ES" sz="2000" dirty="0" smtClean="0">
                <a:latin typeface="Calibri" pitchFamily="34" charset="0"/>
              </a:rPr>
              <a:t>studio de mercado.</a:t>
            </a: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8279904" cy="25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Aplicaciones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b="1" dirty="0" smtClean="0">
                <a:latin typeface="Calibri" pitchFamily="34" charset="0"/>
              </a:rPr>
              <a:t>SEGURIDAD</a:t>
            </a:r>
          </a:p>
          <a:p>
            <a:pPr marL="0" indent="0">
              <a:buNone/>
            </a:pPr>
            <a:r>
              <a:rPr lang="es-ES" sz="2000" dirty="0">
                <a:latin typeface="Calibri" pitchFamily="34" charset="0"/>
              </a:rPr>
              <a:t> </a:t>
            </a:r>
            <a:r>
              <a:rPr lang="es-ES" sz="2000" dirty="0" smtClean="0">
                <a:latin typeface="Calibri" pitchFamily="34" charset="0"/>
              </a:rPr>
              <a:t>     Detectar anomalías y </a:t>
            </a:r>
            <a:r>
              <a:rPr lang="es-ES" sz="2000" b="1" dirty="0" smtClean="0">
                <a:latin typeface="Calibri" pitchFamily="34" charset="0"/>
              </a:rPr>
              <a:t>prevenir</a:t>
            </a:r>
            <a:r>
              <a:rPr lang="es-ES" sz="2000" dirty="0" smtClean="0">
                <a:latin typeface="Calibri" pitchFamily="34" charset="0"/>
              </a:rPr>
              <a:t> ataques y descubrimiento de fraudes.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>
          <a:xfrm>
            <a:off x="2051720" y="3140968"/>
            <a:ext cx="4755441" cy="28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Seguridad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25963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Calibri" pitchFamily="34" charset="0"/>
              </a:rPr>
              <a:t>LEGISLACIÓN</a:t>
            </a:r>
          </a:p>
          <a:p>
            <a:pPr marL="0" indent="0">
              <a:buNone/>
            </a:pPr>
            <a:r>
              <a:rPr lang="es-ES" sz="2000" dirty="0" smtClean="0">
                <a:latin typeface="Calibri" pitchFamily="34" charset="0"/>
              </a:rPr>
              <a:t>	Es el único que </a:t>
            </a:r>
            <a:r>
              <a:rPr lang="es-ES" sz="2000" b="1" dirty="0" smtClean="0">
                <a:latin typeface="Calibri" pitchFamily="34" charset="0"/>
              </a:rPr>
              <a:t>ampara</a:t>
            </a:r>
            <a:r>
              <a:rPr lang="es-ES" sz="2000" dirty="0" smtClean="0">
                <a:latin typeface="Calibri" pitchFamily="34" charset="0"/>
              </a:rPr>
              <a:t> al ciudadano. Sanciones acordes a los </a:t>
            </a:r>
            <a:r>
              <a:rPr lang="es-ES" sz="2000" b="1" dirty="0" smtClean="0">
                <a:latin typeface="Calibri" pitchFamily="34" charset="0"/>
              </a:rPr>
              <a:t>delitos            </a:t>
            </a:r>
            <a:r>
              <a:rPr lang="es-ES" sz="2000" b="1" dirty="0" smtClean="0"/>
              <a:t>	cometidos.  </a:t>
            </a:r>
            <a:r>
              <a:rPr lang="es-ES" sz="2000" dirty="0" smtClean="0"/>
              <a:t>                               </a:t>
            </a:r>
            <a:endParaRPr lang="es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24" y="2706751"/>
            <a:ext cx="3521492" cy="37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Seguridad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b="1" dirty="0" smtClean="0">
                <a:latin typeface="Calibri" pitchFamily="34" charset="0"/>
              </a:rPr>
              <a:t>LEGISLACION EN ESPAÑA</a:t>
            </a:r>
          </a:p>
          <a:p>
            <a:pPr marL="0" indent="0">
              <a:buNone/>
            </a:pPr>
            <a:r>
              <a:rPr lang="es-ES" sz="2000" dirty="0">
                <a:latin typeface="Calibri" pitchFamily="34" charset="0"/>
              </a:rPr>
              <a:t>	</a:t>
            </a:r>
            <a:r>
              <a:rPr lang="es-ES" sz="2000" dirty="0" smtClean="0">
                <a:latin typeface="Calibri" pitchFamily="34" charset="0"/>
              </a:rPr>
              <a:t>Ley orgánica de protección de datos. </a:t>
            </a:r>
          </a:p>
          <a:p>
            <a:pPr marL="0" indent="0">
              <a:buNone/>
            </a:pPr>
            <a:r>
              <a:rPr lang="es-ES" sz="2000" dirty="0" smtClean="0">
                <a:latin typeface="Calibri" pitchFamily="34" charset="0"/>
              </a:rPr>
              <a:t>	En muchas ocasiones la penalización  económica es menor al 	beneficio.</a:t>
            </a:r>
            <a:endParaRPr lang="es-ES" sz="20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46987"/>
            <a:ext cx="3524250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43896"/>
            <a:ext cx="2579022" cy="12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Seguridad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 smtClean="0">
                <a:latin typeface="Calibri" pitchFamily="34" charset="0"/>
              </a:rPr>
              <a:t>TÉRMINOS </a:t>
            </a:r>
            <a:r>
              <a:rPr lang="es-ES" sz="2000" b="1" dirty="0">
                <a:latin typeface="Calibri" pitchFamily="34" charset="0"/>
              </a:rPr>
              <a:t>Y CONDICIONES DE </a:t>
            </a:r>
            <a:r>
              <a:rPr lang="es-ES" sz="2000" b="1" dirty="0" smtClean="0">
                <a:latin typeface="Calibri" pitchFamily="34" charset="0"/>
              </a:rPr>
              <a:t>USO</a:t>
            </a:r>
          </a:p>
          <a:p>
            <a:pPr marL="0" indent="0">
              <a:buNone/>
            </a:pPr>
            <a:r>
              <a:rPr lang="es-ES" sz="2000" dirty="0" smtClean="0">
                <a:latin typeface="Calibri" pitchFamily="34" charset="0"/>
              </a:rPr>
              <a:t>	Éste es el campo en el que </a:t>
            </a:r>
            <a:r>
              <a:rPr lang="es-ES" sz="2000" b="1" dirty="0" smtClean="0">
                <a:latin typeface="Calibri" pitchFamily="34" charset="0"/>
              </a:rPr>
              <a:t>solemos </a:t>
            </a:r>
            <a:r>
              <a:rPr lang="es-ES" sz="2000" dirty="0" smtClean="0">
                <a:latin typeface="Calibri" pitchFamily="34" charset="0"/>
              </a:rPr>
              <a:t>caer y que depende </a:t>
            </a:r>
            <a:r>
              <a:rPr lang="es-ES" sz="2000" b="1" dirty="0" smtClean="0">
                <a:latin typeface="Calibri" pitchFamily="34" charset="0"/>
              </a:rPr>
              <a:t>únicamente 	de nosotros</a:t>
            </a:r>
            <a:r>
              <a:rPr lang="es-ES" sz="2000" dirty="0" smtClean="0">
                <a:latin typeface="Calibri" pitchFamily="34" charset="0"/>
              </a:rPr>
              <a:t>. Las empresas utilizan éstos para </a:t>
            </a:r>
            <a:r>
              <a:rPr lang="es-ES" sz="2000" b="1" dirty="0" smtClean="0">
                <a:latin typeface="Calibri" pitchFamily="34" charset="0"/>
              </a:rPr>
              <a:t>ocultar</a:t>
            </a:r>
            <a:r>
              <a:rPr lang="es-ES" sz="2000" dirty="0" smtClean="0">
                <a:latin typeface="Calibri" pitchFamily="34" charset="0"/>
              </a:rPr>
              <a:t> cláusulas y 	</a:t>
            </a:r>
            <a:r>
              <a:rPr lang="es-ES" sz="2000" b="1" dirty="0" smtClean="0">
                <a:latin typeface="Calibri" pitchFamily="34" charset="0"/>
              </a:rPr>
              <a:t>aprovecharse</a:t>
            </a:r>
            <a:r>
              <a:rPr lang="es-ES" sz="2000" dirty="0" smtClean="0">
                <a:latin typeface="Calibri" pitchFamily="34" charset="0"/>
              </a:rPr>
              <a:t> de los clientes. </a:t>
            </a:r>
          </a:p>
        </p:txBody>
      </p:sp>
      <p:pic>
        <p:nvPicPr>
          <p:cNvPr id="4098" name="Picture 2" descr="C:\Users\HP\Desktop\imagenes power\google-condici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92" y="3212976"/>
            <a:ext cx="60639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Seguridad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 smtClean="0">
                <a:latin typeface="Calibri" pitchFamily="34" charset="0"/>
              </a:rPr>
              <a:t>RIESGOS</a:t>
            </a:r>
          </a:p>
          <a:p>
            <a:pPr marL="0" indent="0">
              <a:buNone/>
            </a:pPr>
            <a:r>
              <a:rPr lang="es-ES" sz="2000" dirty="0">
                <a:latin typeface="Calibri" pitchFamily="34" charset="0"/>
              </a:rPr>
              <a:t>	</a:t>
            </a:r>
            <a:r>
              <a:rPr lang="es-ES" sz="2000" dirty="0" smtClean="0">
                <a:latin typeface="Calibri" pitchFamily="34" charset="0"/>
              </a:rPr>
              <a:t>La mayoría están relacionados con la </a:t>
            </a:r>
            <a:r>
              <a:rPr lang="es-ES" sz="2000" b="1" dirty="0" smtClean="0">
                <a:latin typeface="Calibri" pitchFamily="34" charset="0"/>
              </a:rPr>
              <a:t>violación</a:t>
            </a:r>
            <a:r>
              <a:rPr lang="es-ES" sz="2000" dirty="0" smtClean="0">
                <a:latin typeface="Calibri" pitchFamily="34" charset="0"/>
              </a:rPr>
              <a:t> de la privacidad del 	usuario.</a:t>
            </a:r>
            <a:endParaRPr lang="es-ES" sz="2000" dirty="0">
              <a:latin typeface="Calibri" pitchFamily="34" charset="0"/>
            </a:endParaRPr>
          </a:p>
        </p:txBody>
      </p:sp>
      <p:pic>
        <p:nvPicPr>
          <p:cNvPr id="5122" name="Picture 2" descr="C:\Users\HP\Desktop\imagenes power\079d90903943e5d16790bdcb4aafa44b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5669" y1="77961" x2="54140" y2="77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45431"/>
            <a:ext cx="3808620" cy="368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51520" y="1600200"/>
            <a:ext cx="86067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900" b="1" dirty="0" smtClean="0">
                <a:latin typeface="+mn-lt"/>
              </a:rPr>
              <a:t>Moderadora: </a:t>
            </a:r>
            <a:r>
              <a:rPr lang="es-ES" sz="1900" dirty="0" smtClean="0">
                <a:latin typeface="+mn-lt"/>
              </a:rPr>
              <a:t>Belén Alonso López</a:t>
            </a:r>
            <a:endParaRPr lang="en-US" sz="19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smtClean="0">
                <a:latin typeface="+mn-lt"/>
              </a:rPr>
              <a:t>Alcántara Mellado, Francisco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err="1" smtClean="0">
                <a:latin typeface="+mn-lt"/>
              </a:rPr>
              <a:t>Aliaga</a:t>
            </a:r>
            <a:r>
              <a:rPr lang="en-US" sz="1900" dirty="0" smtClean="0">
                <a:latin typeface="+mn-lt"/>
              </a:rPr>
              <a:t> Ramos, Adrià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smtClean="0">
                <a:latin typeface="+mn-lt"/>
              </a:rPr>
              <a:t>Castells Galindo, </a:t>
            </a:r>
            <a:r>
              <a:rPr lang="en-US" sz="1900" dirty="0" err="1" smtClean="0">
                <a:latin typeface="+mn-lt"/>
              </a:rPr>
              <a:t>Iván</a:t>
            </a:r>
            <a:endParaRPr lang="en-US" sz="19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err="1" smtClean="0">
                <a:latin typeface="+mn-lt"/>
              </a:rPr>
              <a:t>Galán</a:t>
            </a:r>
            <a:r>
              <a:rPr lang="en-US" sz="1900" dirty="0" smtClean="0">
                <a:latin typeface="+mn-lt"/>
              </a:rPr>
              <a:t> </a:t>
            </a:r>
            <a:r>
              <a:rPr lang="en-US" sz="1900" dirty="0" err="1" smtClean="0">
                <a:latin typeface="+mn-lt"/>
              </a:rPr>
              <a:t>Ingelmo</a:t>
            </a:r>
            <a:r>
              <a:rPr lang="en-US" sz="1900" dirty="0" smtClean="0">
                <a:latin typeface="+mn-lt"/>
              </a:rPr>
              <a:t>, Martina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err="1" smtClean="0">
                <a:latin typeface="+mn-lt"/>
              </a:rPr>
              <a:t>García</a:t>
            </a:r>
            <a:r>
              <a:rPr lang="en-US" sz="1900" dirty="0" smtClean="0">
                <a:latin typeface="+mn-lt"/>
              </a:rPr>
              <a:t> </a:t>
            </a:r>
            <a:r>
              <a:rPr lang="en-US" sz="1900" dirty="0" err="1" smtClean="0">
                <a:latin typeface="+mn-lt"/>
              </a:rPr>
              <a:t>Miguéns</a:t>
            </a:r>
            <a:r>
              <a:rPr lang="en-US" sz="1900" dirty="0" smtClean="0">
                <a:latin typeface="+mn-lt"/>
              </a:rPr>
              <a:t>, Ana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smtClean="0">
                <a:latin typeface="+mn-lt"/>
              </a:rPr>
              <a:t>Gómez-</a:t>
            </a:r>
            <a:r>
              <a:rPr lang="en-US" sz="1900" dirty="0" err="1" smtClean="0">
                <a:latin typeface="+mn-lt"/>
              </a:rPr>
              <a:t>Carpintero</a:t>
            </a:r>
            <a:r>
              <a:rPr lang="en-US" sz="1900" dirty="0" smtClean="0">
                <a:latin typeface="+mn-lt"/>
              </a:rPr>
              <a:t>, Alfonso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err="1" smtClean="0">
                <a:latin typeface="+mn-lt"/>
              </a:rPr>
              <a:t>Gónzalez</a:t>
            </a:r>
            <a:r>
              <a:rPr lang="en-US" sz="1900" dirty="0" smtClean="0">
                <a:latin typeface="+mn-lt"/>
              </a:rPr>
              <a:t> </a:t>
            </a:r>
            <a:r>
              <a:rPr lang="en-US" sz="1900" dirty="0" err="1" smtClean="0">
                <a:latin typeface="+mn-lt"/>
              </a:rPr>
              <a:t>Durántez</a:t>
            </a:r>
            <a:r>
              <a:rPr lang="en-US" sz="1900" dirty="0" smtClean="0">
                <a:latin typeface="+mn-lt"/>
              </a:rPr>
              <a:t>, </a:t>
            </a:r>
            <a:r>
              <a:rPr lang="en-US" sz="1900" dirty="0" err="1" smtClean="0">
                <a:latin typeface="+mn-lt"/>
              </a:rPr>
              <a:t>Orión</a:t>
            </a:r>
            <a:endParaRPr lang="en-US" sz="19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smtClean="0">
                <a:latin typeface="+mn-lt"/>
              </a:rPr>
              <a:t>Ibáñez Rodríguez, </a:t>
            </a:r>
            <a:r>
              <a:rPr lang="en-US" sz="1900" dirty="0" err="1" smtClean="0">
                <a:latin typeface="+mn-lt"/>
              </a:rPr>
              <a:t>Nerea</a:t>
            </a:r>
            <a:endParaRPr lang="en-US" sz="19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smtClean="0">
                <a:latin typeface="+mn-lt"/>
              </a:rPr>
              <a:t>Mas </a:t>
            </a:r>
            <a:r>
              <a:rPr lang="en-US" sz="1900" dirty="0" err="1" smtClean="0">
                <a:latin typeface="+mn-lt"/>
              </a:rPr>
              <a:t>Serván</a:t>
            </a:r>
            <a:r>
              <a:rPr lang="en-US" sz="1900" dirty="0" smtClean="0">
                <a:latin typeface="+mn-lt"/>
              </a:rPr>
              <a:t>, Sandra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err="1" smtClean="0">
                <a:latin typeface="+mn-lt"/>
              </a:rPr>
              <a:t>Orquendo</a:t>
            </a:r>
            <a:r>
              <a:rPr lang="en-US" sz="1900" dirty="0" smtClean="0">
                <a:latin typeface="+mn-lt"/>
              </a:rPr>
              <a:t> </a:t>
            </a:r>
            <a:r>
              <a:rPr lang="en-US" sz="1900" dirty="0" err="1" smtClean="0">
                <a:latin typeface="+mn-lt"/>
              </a:rPr>
              <a:t>López</a:t>
            </a:r>
            <a:r>
              <a:rPr lang="en-US" sz="1900" dirty="0" smtClean="0">
                <a:latin typeface="+mn-lt"/>
              </a:rPr>
              <a:t>, </a:t>
            </a:r>
            <a:r>
              <a:rPr lang="en-US" sz="1900" dirty="0" err="1" smtClean="0">
                <a:latin typeface="+mn-lt"/>
              </a:rPr>
              <a:t>Raúl</a:t>
            </a:r>
            <a:endParaRPr lang="en-US" sz="19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smtClean="0">
                <a:latin typeface="+mn-lt"/>
              </a:rPr>
              <a:t>Rodríguez </a:t>
            </a:r>
            <a:r>
              <a:rPr lang="en-US" sz="1900" dirty="0" err="1" smtClean="0">
                <a:latin typeface="+mn-lt"/>
              </a:rPr>
              <a:t>Martínez</a:t>
            </a:r>
            <a:r>
              <a:rPr lang="en-US" sz="1900" dirty="0" smtClean="0">
                <a:latin typeface="+mn-lt"/>
              </a:rPr>
              <a:t>, Gonzalo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b="1" dirty="0" err="1" smtClean="0">
                <a:latin typeface="+mn-lt"/>
              </a:rPr>
              <a:t>Secretaria</a:t>
            </a:r>
            <a:r>
              <a:rPr lang="en-US" sz="1900" b="1" dirty="0" smtClean="0">
                <a:latin typeface="+mn-lt"/>
              </a:rPr>
              <a:t>: </a:t>
            </a:r>
            <a:r>
              <a:rPr lang="en-US" sz="1900" dirty="0" smtClean="0">
                <a:latin typeface="+mn-lt"/>
              </a:rPr>
              <a:t>Alicia </a:t>
            </a:r>
            <a:r>
              <a:rPr lang="en-US" sz="1900" dirty="0" err="1" smtClean="0">
                <a:latin typeface="+mn-lt"/>
              </a:rPr>
              <a:t>Cuber</a:t>
            </a:r>
            <a:r>
              <a:rPr lang="en-US" sz="1900" dirty="0" smtClean="0">
                <a:latin typeface="+mn-lt"/>
              </a:rPr>
              <a:t> Caballero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err="1" smtClean="0">
                <a:latin typeface="+mn-lt"/>
              </a:rPr>
              <a:t>Sáez</a:t>
            </a:r>
            <a:r>
              <a:rPr lang="en-US" sz="1900" dirty="0" smtClean="0">
                <a:latin typeface="+mn-lt"/>
              </a:rPr>
              <a:t> de Vicuña Rodríguez, Laura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smtClean="0">
                <a:latin typeface="+mn-lt"/>
              </a:rPr>
              <a:t>Sánchez-</a:t>
            </a:r>
            <a:r>
              <a:rPr lang="en-US" sz="1900" dirty="0" err="1" smtClean="0">
                <a:latin typeface="+mn-lt"/>
              </a:rPr>
              <a:t>Cascado</a:t>
            </a:r>
            <a:r>
              <a:rPr lang="en-US" sz="1900" dirty="0" smtClean="0">
                <a:latin typeface="+mn-lt"/>
              </a:rPr>
              <a:t>, </a:t>
            </a:r>
            <a:r>
              <a:rPr lang="en-US" sz="1900" dirty="0" err="1" smtClean="0">
                <a:latin typeface="+mn-lt"/>
              </a:rPr>
              <a:t>Joaquín</a:t>
            </a:r>
            <a:endParaRPr lang="en-US" sz="19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err="1" smtClean="0">
                <a:latin typeface="+mn-lt"/>
              </a:rPr>
              <a:t>Sarró</a:t>
            </a:r>
            <a:r>
              <a:rPr lang="en-US" sz="1900" dirty="0" smtClean="0">
                <a:latin typeface="+mn-lt"/>
              </a:rPr>
              <a:t> </a:t>
            </a:r>
            <a:r>
              <a:rPr lang="en-US" sz="1900" dirty="0" err="1" smtClean="0">
                <a:latin typeface="+mn-lt"/>
              </a:rPr>
              <a:t>Taure</a:t>
            </a:r>
            <a:r>
              <a:rPr lang="en-US" sz="1900" dirty="0" smtClean="0">
                <a:latin typeface="+mn-lt"/>
              </a:rPr>
              <a:t>, Lucas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smtClean="0">
                <a:latin typeface="+mn-lt"/>
              </a:rPr>
              <a:t>Serrano de Andrés, Ricardo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err="1" smtClean="0">
                <a:latin typeface="+mn-lt"/>
              </a:rPr>
              <a:t>Solé</a:t>
            </a:r>
            <a:r>
              <a:rPr lang="en-US" sz="1900" dirty="0" smtClean="0">
                <a:latin typeface="+mn-lt"/>
              </a:rPr>
              <a:t> </a:t>
            </a:r>
            <a:r>
              <a:rPr lang="en-US" sz="1900" dirty="0" err="1" smtClean="0">
                <a:latin typeface="+mn-lt"/>
              </a:rPr>
              <a:t>Boet</a:t>
            </a:r>
            <a:r>
              <a:rPr lang="en-US" sz="1900" dirty="0" smtClean="0">
                <a:latin typeface="+mn-lt"/>
              </a:rPr>
              <a:t>, Clara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err="1" smtClean="0">
                <a:latin typeface="+mn-lt"/>
              </a:rPr>
              <a:t>Villaverde</a:t>
            </a:r>
            <a:r>
              <a:rPr lang="en-US" sz="1900" dirty="0" smtClean="0">
                <a:latin typeface="+mn-lt"/>
              </a:rPr>
              <a:t> Martín, Álvaro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err="1" smtClean="0">
                <a:latin typeface="+mn-lt"/>
              </a:rPr>
              <a:t>Villoslada</a:t>
            </a:r>
            <a:r>
              <a:rPr lang="en-US" sz="1900" dirty="0" smtClean="0">
                <a:latin typeface="+mn-lt"/>
              </a:rPr>
              <a:t> González, Marta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err="1" smtClean="0">
                <a:latin typeface="+mn-lt"/>
              </a:rPr>
              <a:t>Vinuesa</a:t>
            </a:r>
            <a:r>
              <a:rPr lang="en-US" sz="1900" dirty="0" smtClean="0">
                <a:latin typeface="+mn-lt"/>
              </a:rPr>
              <a:t> </a:t>
            </a:r>
            <a:r>
              <a:rPr lang="en-US" sz="1900" dirty="0" err="1" smtClean="0">
                <a:latin typeface="+mn-lt"/>
              </a:rPr>
              <a:t>Antiñolo</a:t>
            </a:r>
            <a:r>
              <a:rPr lang="en-US" sz="1900" dirty="0" smtClean="0">
                <a:latin typeface="+mn-lt"/>
              </a:rPr>
              <a:t>, Ana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dirty="0" smtClean="0">
                <a:latin typeface="+mn-lt"/>
              </a:rPr>
              <a:t>Zhang, </a:t>
            </a:r>
            <a:r>
              <a:rPr lang="en-US" sz="1900" dirty="0" err="1" smtClean="0">
                <a:latin typeface="+mn-lt"/>
              </a:rPr>
              <a:t>Shenghao</a:t>
            </a:r>
            <a:endParaRPr lang="en-US" sz="1900" dirty="0">
              <a:latin typeface="+mn-lt"/>
            </a:endParaRPr>
          </a:p>
        </p:txBody>
      </p:sp>
      <p:sp>
        <p:nvSpPr>
          <p:cNvPr id="14340" name="1 Título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Grupo Investigador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Futuros proyectos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2000" b="1" dirty="0">
                <a:latin typeface="Calibri" pitchFamily="34" charset="0"/>
              </a:rPr>
              <a:t>Objetivos del milenio</a:t>
            </a:r>
          </a:p>
          <a:p>
            <a:pPr algn="ctr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77" y="2348880"/>
            <a:ext cx="5473446" cy="38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487730"/>
              </p:ext>
            </p:extLst>
          </p:nvPr>
        </p:nvGraphicFramePr>
        <p:xfrm>
          <a:off x="1387602" y="1901954"/>
          <a:ext cx="6083046" cy="419157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28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046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Debilidades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Amenazas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5329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alibri" pitchFamily="34" charset="0"/>
                        </a:rPr>
                        <a:t>Gran Volumen</a:t>
                      </a:r>
                    </a:p>
                    <a:p>
                      <a:r>
                        <a:rPr lang="es-ES" sz="2000" dirty="0" err="1">
                          <a:latin typeface="Calibri" pitchFamily="34" charset="0"/>
                        </a:rPr>
                        <a:t>Dirty</a:t>
                      </a:r>
                      <a:r>
                        <a:rPr lang="es-ES" sz="2000" baseline="0" dirty="0">
                          <a:latin typeface="Calibri" pitchFamily="34" charset="0"/>
                        </a:rPr>
                        <a:t> data</a:t>
                      </a:r>
                    </a:p>
                    <a:p>
                      <a:r>
                        <a:rPr lang="es-ES" sz="2000" baseline="0" dirty="0">
                          <a:latin typeface="Calibri" pitchFamily="34" charset="0"/>
                        </a:rPr>
                        <a:t>Desconfianza Generalizada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alibri" pitchFamily="34" charset="0"/>
                        </a:rPr>
                        <a:t>Desaparición de la privacidad</a:t>
                      </a:r>
                    </a:p>
                    <a:p>
                      <a:r>
                        <a:rPr lang="es-ES" sz="2000" dirty="0">
                          <a:latin typeface="Calibri" pitchFamily="34" charset="0"/>
                        </a:rPr>
                        <a:t>Pérdida de puestos de trabajo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0462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Fortalezas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Oportunidades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5318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alibri" pitchFamily="34" charset="0"/>
                        </a:rPr>
                        <a:t>Comodidad</a:t>
                      </a:r>
                    </a:p>
                    <a:p>
                      <a:r>
                        <a:rPr lang="es-ES" sz="2000" dirty="0">
                          <a:latin typeface="Calibri" pitchFamily="34" charset="0"/>
                        </a:rPr>
                        <a:t>Oportunidad de expansión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alibri" pitchFamily="34" charset="0"/>
                        </a:rPr>
                        <a:t>Completar</a:t>
                      </a:r>
                      <a:r>
                        <a:rPr lang="es-ES" sz="2000" baseline="0" dirty="0">
                          <a:latin typeface="Calibri" pitchFamily="34" charset="0"/>
                        </a:rPr>
                        <a:t> los retos del Milenio</a:t>
                      </a:r>
                    </a:p>
                    <a:p>
                      <a:r>
                        <a:rPr lang="es-ES" sz="2000" baseline="0" dirty="0">
                          <a:latin typeface="Calibri" pitchFamily="34" charset="0"/>
                        </a:rPr>
                        <a:t>Smart City</a:t>
                      </a:r>
                      <a:endParaRPr lang="es-ES" sz="2000" dirty="0">
                        <a:latin typeface="Calibri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059832" y="586853"/>
            <a:ext cx="3009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DAFO</a:t>
            </a:r>
          </a:p>
        </p:txBody>
      </p:sp>
    </p:spTree>
    <p:extLst>
      <p:ext uri="{BB962C8B-B14F-4D97-AF65-F5344CB8AC3E}">
        <p14:creationId xmlns:p14="http://schemas.microsoft.com/office/powerpoint/2010/main" val="34769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City </a:t>
            </a:r>
          </a:p>
        </p:txBody>
      </p:sp>
      <p:pic>
        <p:nvPicPr>
          <p:cNvPr id="1026" name="Picture 2" descr="Resultado de imagen de madrid ciudad intelig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13991"/>
            <a:ext cx="6403559" cy="384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454798" y="5373214"/>
            <a:ext cx="6157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alibri" pitchFamily="34" charset="0"/>
              </a:rPr>
              <a:t>Tipo de ciudad que utilizando la tecnología y el Big Data tiene el objetivo de favorecer la vida de los ciudadanos y proporcionales servicios más eficaces. </a:t>
            </a:r>
          </a:p>
        </p:txBody>
      </p:sp>
    </p:spTree>
    <p:extLst>
      <p:ext uri="{BB962C8B-B14F-4D97-AF65-F5344CB8AC3E}">
        <p14:creationId xmlns:p14="http://schemas.microsoft.com/office/powerpoint/2010/main" val="8527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Reto del Big Data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54" y="2286790"/>
            <a:ext cx="4170446" cy="3136746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8713" y="2286790"/>
            <a:ext cx="3406637" cy="31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17812" y="1690689"/>
            <a:ext cx="7308376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“Los datos son la nueva ciencia y el Big Data es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respuesta” </a:t>
            </a:r>
          </a:p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                     Pat </a:t>
            </a:r>
            <a:r>
              <a:rPr lang="es-E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Gelsinger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7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4400" dirty="0">
                <a:latin typeface="+mj-lt"/>
                <a:ea typeface="+mj-ea"/>
                <a:cs typeface="+mj-cs"/>
              </a:rPr>
              <a:t>Í</a:t>
            </a:r>
            <a:r>
              <a:rPr lang="es-ES" sz="4400" dirty="0" smtClean="0">
                <a:latin typeface="+mj-lt"/>
                <a:ea typeface="+mj-ea"/>
                <a:cs typeface="+mj-cs"/>
              </a:rPr>
              <a:t>ndice</a:t>
            </a:r>
            <a:endParaRPr lang="es-E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42938" y="1357313"/>
            <a:ext cx="817721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Char char="•"/>
              <a:defRPr/>
            </a:pPr>
            <a:r>
              <a:rPr lang="es-ES" sz="2000" dirty="0" smtClean="0">
                <a:latin typeface="+mn-lt"/>
              </a:rPr>
              <a:t> </a:t>
            </a:r>
            <a:r>
              <a:rPr lang="es-ES" sz="2000" b="1" dirty="0" smtClean="0">
                <a:latin typeface="+mn-lt"/>
              </a:rPr>
              <a:t>Introducción: </a:t>
            </a:r>
          </a:p>
          <a:p>
            <a:pPr lvl="1" algn="just">
              <a:buFontTx/>
              <a:buChar char="•"/>
              <a:defRPr/>
            </a:pPr>
            <a:r>
              <a:rPr lang="es-ES" sz="2000" dirty="0" smtClean="0">
                <a:latin typeface="+mn-lt"/>
              </a:rPr>
              <a:t> ¿Qué es el Big Data?</a:t>
            </a:r>
          </a:p>
          <a:p>
            <a:pPr lvl="1" algn="just">
              <a:buFontTx/>
              <a:buChar char="•"/>
              <a:defRPr/>
            </a:pPr>
            <a:r>
              <a:rPr lang="es-ES" sz="2000" dirty="0" smtClean="0">
                <a:latin typeface="+mn-lt"/>
              </a:rPr>
              <a:t> Historia del Big Data</a:t>
            </a:r>
          </a:p>
          <a:p>
            <a:pPr lvl="1" algn="just">
              <a:buFontTx/>
              <a:buChar char="•"/>
              <a:defRPr/>
            </a:pPr>
            <a:r>
              <a:rPr lang="es-ES" sz="2000" dirty="0" smtClean="0">
                <a:latin typeface="+mn-lt"/>
              </a:rPr>
              <a:t> Ciencia </a:t>
            </a:r>
            <a:r>
              <a:rPr lang="es-ES" sz="2000" dirty="0">
                <a:latin typeface="+mn-lt"/>
              </a:rPr>
              <a:t>de datos</a:t>
            </a:r>
            <a:endParaRPr lang="es-ES" sz="2000" dirty="0" smtClean="0">
              <a:latin typeface="+mn-lt"/>
            </a:endParaRPr>
          </a:p>
          <a:p>
            <a:pPr lvl="1" algn="just">
              <a:buFontTx/>
              <a:buChar char="•"/>
              <a:defRPr/>
            </a:pPr>
            <a:r>
              <a:rPr lang="es-ES" sz="2000" dirty="0" smtClean="0">
                <a:latin typeface="+mn-lt"/>
              </a:rPr>
              <a:t> Situación del Big Data en España</a:t>
            </a:r>
          </a:p>
          <a:p>
            <a:pPr lvl="1" algn="just">
              <a:defRPr/>
            </a:pPr>
            <a:endParaRPr lang="es-ES" sz="2000" dirty="0" smtClean="0">
              <a:latin typeface="+mn-lt"/>
            </a:endParaRPr>
          </a:p>
          <a:p>
            <a:pPr algn="just">
              <a:buFontTx/>
              <a:buChar char="•"/>
              <a:defRPr/>
            </a:pPr>
            <a:r>
              <a:rPr lang="es-ES" sz="2000" dirty="0" smtClean="0">
                <a:latin typeface="+mn-lt"/>
              </a:rPr>
              <a:t> </a:t>
            </a:r>
            <a:r>
              <a:rPr lang="es-ES" sz="2000" b="1" dirty="0" smtClean="0">
                <a:latin typeface="+mn-lt"/>
              </a:rPr>
              <a:t>Cuerpo:</a:t>
            </a:r>
          </a:p>
          <a:p>
            <a:pPr lvl="1" algn="just">
              <a:buFontTx/>
              <a:buChar char="•"/>
              <a:defRPr/>
            </a:pPr>
            <a:r>
              <a:rPr lang="es-ES" sz="2000" dirty="0" smtClean="0">
                <a:latin typeface="+mn-lt"/>
              </a:rPr>
              <a:t> Las 7 </a:t>
            </a:r>
            <a:r>
              <a:rPr lang="es-ES" sz="2000" dirty="0" err="1" smtClean="0">
                <a:latin typeface="+mn-lt"/>
              </a:rPr>
              <a:t>V’s</a:t>
            </a:r>
            <a:endParaRPr lang="es-ES" sz="2000" dirty="0" smtClean="0">
              <a:latin typeface="+mn-lt"/>
            </a:endParaRPr>
          </a:p>
          <a:p>
            <a:pPr lvl="1" algn="just">
              <a:buFontTx/>
              <a:buChar char="•"/>
              <a:defRPr/>
            </a:pPr>
            <a:r>
              <a:rPr lang="es-ES" sz="2000" dirty="0" smtClean="0">
                <a:latin typeface="+mn-lt"/>
              </a:rPr>
              <a:t> El proceso del Big Data</a:t>
            </a:r>
          </a:p>
          <a:p>
            <a:pPr lvl="1" algn="just">
              <a:buFontTx/>
              <a:buChar char="•"/>
              <a:defRPr/>
            </a:pPr>
            <a:r>
              <a:rPr lang="es-ES" sz="2000" dirty="0" smtClean="0">
                <a:latin typeface="+mn-lt"/>
              </a:rPr>
              <a:t> Aplicaciones</a:t>
            </a:r>
          </a:p>
          <a:p>
            <a:pPr lvl="1" algn="just">
              <a:buFontTx/>
              <a:buChar char="•"/>
              <a:defRPr/>
            </a:pPr>
            <a:r>
              <a:rPr lang="es-ES" sz="2000" dirty="0" smtClean="0">
                <a:latin typeface="+mn-lt"/>
              </a:rPr>
              <a:t> Seguridad</a:t>
            </a:r>
          </a:p>
          <a:p>
            <a:pPr lvl="1" algn="just">
              <a:buFontTx/>
              <a:buChar char="•"/>
              <a:defRPr/>
            </a:pPr>
            <a:r>
              <a:rPr lang="es-ES" sz="2000" dirty="0" smtClean="0">
                <a:latin typeface="+mn-lt"/>
              </a:rPr>
              <a:t> Futuros proyectos</a:t>
            </a:r>
          </a:p>
          <a:p>
            <a:pPr lvl="1" algn="just">
              <a:buFontTx/>
              <a:buChar char="•"/>
              <a:defRPr/>
            </a:pPr>
            <a:endParaRPr lang="es-ES" sz="2000" dirty="0">
              <a:latin typeface="+mn-lt"/>
            </a:endParaRPr>
          </a:p>
          <a:p>
            <a:pPr algn="just">
              <a:buFontTx/>
              <a:buChar char="•"/>
              <a:defRPr/>
            </a:pPr>
            <a:r>
              <a:rPr lang="es-ES" sz="2000" dirty="0" smtClean="0">
                <a:latin typeface="+mn-lt"/>
              </a:rPr>
              <a:t> </a:t>
            </a:r>
            <a:r>
              <a:rPr lang="es-ES" sz="2000" b="1" dirty="0" smtClean="0">
                <a:latin typeface="+mn-lt"/>
              </a:rPr>
              <a:t>Conclusión:</a:t>
            </a:r>
          </a:p>
          <a:p>
            <a:pPr lvl="1" algn="just">
              <a:buFontTx/>
              <a:buChar char="•"/>
              <a:defRPr/>
            </a:pPr>
            <a:r>
              <a:rPr lang="es-ES" sz="2000" dirty="0" smtClean="0">
                <a:latin typeface="+mn-lt"/>
              </a:rPr>
              <a:t> DAFO</a:t>
            </a:r>
          </a:p>
          <a:p>
            <a:pPr lvl="1" algn="just">
              <a:buFontTx/>
              <a:buChar char="•"/>
              <a:defRPr/>
            </a:pPr>
            <a:r>
              <a:rPr lang="es-ES" sz="2000" dirty="0">
                <a:latin typeface="+mn-lt"/>
              </a:rPr>
              <a:t> </a:t>
            </a:r>
            <a:r>
              <a:rPr lang="es-ES" sz="2000" dirty="0" smtClean="0">
                <a:latin typeface="+mn-lt"/>
              </a:rPr>
              <a:t>Aplicación en Smart City</a:t>
            </a:r>
          </a:p>
          <a:p>
            <a:pPr lvl="1" algn="just">
              <a:defRPr/>
            </a:pPr>
            <a:r>
              <a:rPr lang="es-ES" sz="2000" dirty="0" smtClean="0">
                <a:latin typeface="+mn-lt"/>
              </a:rPr>
              <a:t> </a:t>
            </a:r>
          </a:p>
          <a:p>
            <a:pPr lvl="1" algn="just">
              <a:buFontTx/>
              <a:buChar char="•"/>
              <a:defRPr/>
            </a:pPr>
            <a:endParaRPr lang="es-ES" sz="200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/>
          <a:lstStyle/>
          <a:p>
            <a:r>
              <a:rPr lang="es-ES" sz="4000" dirty="0" smtClean="0"/>
              <a:t>¿Habéis oído hablar del Big Data?</a:t>
            </a:r>
            <a:endParaRPr lang="es-ES" sz="4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2" b="100000" l="904" r="95633">
                        <a14:foregroundMark x1="86898" y1="3534" x2="86898" y2="3534"/>
                        <a14:foregroundMark x1="86898" y1="11227" x2="86898" y2="11227"/>
                        <a14:foregroundMark x1="54518" y1="82536" x2="54518" y2="82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58" y="1844824"/>
            <a:ext cx="6325483" cy="458216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092280" y="1844824"/>
            <a:ext cx="64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Sí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7092280" y="2204864"/>
            <a:ext cx="64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516216" y="619615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Extracto de Joaquín Sánchez</a:t>
            </a:r>
          </a:p>
          <a:p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val="2193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Big Data?</a:t>
            </a:r>
            <a:endParaRPr lang="es-ES" dirty="0"/>
          </a:p>
        </p:txBody>
      </p:sp>
      <p:sp>
        <p:nvSpPr>
          <p:cNvPr id="4" name="AutoShape 2" descr="Resultat d'imatges de Big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t d'imatges de Big d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Resultat d'imatges de Big da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8" descr="Resultat d'imatges de Big dat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0" descr="Resultat d'imatges de Big dat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2" descr="http://www.nextibs.com/wp-content/uploads/2016/06/big-data-770x449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7" name="Picture 13" descr="C:\Users\HP\Desktop\big-data-770x44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1" y="1484784"/>
            <a:ext cx="8683625" cy="506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Historia del Big Data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81360"/>
            <a:ext cx="3384376" cy="267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46896"/>
            <a:ext cx="4140460" cy="14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53236"/>
            <a:ext cx="2880320" cy="102868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301207"/>
            <a:ext cx="2664296" cy="141622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020272" y="162879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1997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43608" y="162880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1880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589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Ciencia de los datos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57" y="1484784"/>
            <a:ext cx="67437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9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 actual en España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64" y="4079240"/>
            <a:ext cx="3301771" cy="247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57" y="2236668"/>
            <a:ext cx="30480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96" y="1564885"/>
            <a:ext cx="2616309" cy="210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5" y="1361982"/>
            <a:ext cx="3096336" cy="177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HP\Desktop\banner_recibi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9" y="4421609"/>
            <a:ext cx="2685368" cy="179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3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7 </a:t>
            </a:r>
            <a:r>
              <a:rPr lang="es-ES" dirty="0" err="1" smtClean="0"/>
              <a:t>V´s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72" b="89975" l="6113" r="95455">
                        <a14:foregroundMark x1="50784" y1="32581" x2="49687" y2="8772"/>
                        <a14:foregroundMark x1="49687" y1="8772" x2="49687" y2="8772"/>
                        <a14:foregroundMark x1="26019" y1="43860" x2="24608" y2="23308"/>
                        <a14:foregroundMark x1="16614" y1="74436" x2="10502" y2="53383"/>
                        <a14:foregroundMark x1="20690" y1="64160" x2="13166" y2="54135"/>
                        <a14:foregroundMark x1="6113" y1="62406" x2="6583" y2="60150"/>
                        <a14:foregroundMark x1="10502" y1="69674" x2="13636" y2="70175"/>
                        <a14:foregroundMark x1="41223" y1="59900" x2="32132" y2="57644"/>
                        <a14:foregroundMark x1="31191" y1="61654" x2="32602" y2="58396"/>
                        <a14:foregroundMark x1="37618" y1="55890" x2="39028" y2="54386"/>
                        <a14:foregroundMark x1="39028" y1="54386" x2="39028" y2="54386"/>
                        <a14:foregroundMark x1="43260" y1="60902" x2="46082" y2="66416"/>
                        <a14:foregroundMark x1="46082" y1="66165" x2="46082" y2="66165"/>
                        <a14:foregroundMark x1="43260" y1="72682" x2="40596" y2="74185"/>
                        <a14:foregroundMark x1="39342" y1="74436" x2="37774" y2="75439"/>
                        <a14:foregroundMark x1="36207" y1="56642" x2="35737" y2="53634"/>
                        <a14:foregroundMark x1="59404" y1="54386" x2="65361" y2="71178"/>
                        <a14:foregroundMark x1="81975" y1="56140" x2="93417" y2="71178"/>
                        <a14:foregroundMark x1="90282" y1="61404" x2="91850" y2="54637"/>
                        <a14:foregroundMark x1="73668" y1="23308" x2="79154" y2="43358"/>
                        <a14:foregroundMark x1="94514" y1="64160" x2="94514" y2="64160"/>
                        <a14:foregroundMark x1="94828" y1="64160" x2="95455" y2="63409"/>
                        <a14:backgroundMark x1="58150" y1="42607" x2="46238" y2="45614"/>
                        <a14:backgroundMark x1="11129" y1="82456" x2="90752" y2="82456"/>
                        <a14:backgroundMark x1="50627" y1="82456" x2="49687" y2="75439"/>
                        <a14:backgroundMark x1="49687" y1="75439" x2="49687" y2="75439"/>
                        <a14:backgroundMark x1="49687" y1="75439" x2="49687" y2="75439"/>
                        <a14:backgroundMark x1="10972" y1="75940" x2="10972" y2="75940"/>
                        <a14:backgroundMark x1="49687" y1="76190" x2="10031" y2="75940"/>
                        <a14:backgroundMark x1="22571" y1="79449" x2="24765" y2="78697"/>
                        <a14:backgroundMark x1="52665" y1="75188" x2="89342" y2="78195"/>
                        <a14:backgroundMark x1="7994" y1="46115" x2="56113" y2="53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59213" b="45625"/>
          <a:stretch/>
        </p:blipFill>
        <p:spPr>
          <a:xfrm>
            <a:off x="1004363" y="1696922"/>
            <a:ext cx="2845770" cy="2372572"/>
          </a:xfrm>
          <a:prstGeom prst="ellipse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72" b="89975" l="6113" r="95455">
                        <a14:foregroundMark x1="50784" y1="32581" x2="49687" y2="8772"/>
                        <a14:foregroundMark x1="49687" y1="8772" x2="49687" y2="8772"/>
                        <a14:foregroundMark x1="26019" y1="43860" x2="24608" y2="23308"/>
                        <a14:foregroundMark x1="16614" y1="74436" x2="10502" y2="53383"/>
                        <a14:foregroundMark x1="20690" y1="64160" x2="13166" y2="54135"/>
                        <a14:foregroundMark x1="6113" y1="62406" x2="6583" y2="60150"/>
                        <a14:foregroundMark x1="10502" y1="69674" x2="13636" y2="70175"/>
                        <a14:foregroundMark x1="41223" y1="59900" x2="32132" y2="57644"/>
                        <a14:foregroundMark x1="31191" y1="61654" x2="32602" y2="58396"/>
                        <a14:foregroundMark x1="37618" y1="55890" x2="39028" y2="54386"/>
                        <a14:foregroundMark x1="39028" y1="54386" x2="39028" y2="54386"/>
                        <a14:foregroundMark x1="43260" y1="60902" x2="46082" y2="66416"/>
                        <a14:foregroundMark x1="46082" y1="66165" x2="46082" y2="66165"/>
                        <a14:foregroundMark x1="43260" y1="72682" x2="40596" y2="74185"/>
                        <a14:foregroundMark x1="39342" y1="74436" x2="37774" y2="75439"/>
                        <a14:foregroundMark x1="36207" y1="56642" x2="35737" y2="53634"/>
                        <a14:foregroundMark x1="59404" y1="54386" x2="65361" y2="71178"/>
                        <a14:foregroundMark x1="81975" y1="56140" x2="93417" y2="71178"/>
                        <a14:foregroundMark x1="90282" y1="61404" x2="91850" y2="54637"/>
                        <a14:foregroundMark x1="73668" y1="23308" x2="79154" y2="43358"/>
                        <a14:foregroundMark x1="94514" y1="64160" x2="94514" y2="64160"/>
                        <a14:foregroundMark x1="94828" y1="64160" x2="95455" y2="63409"/>
                        <a14:backgroundMark x1="58150" y1="42607" x2="46238" y2="45614"/>
                        <a14:backgroundMark x1="11129" y1="82456" x2="90752" y2="82456"/>
                        <a14:backgroundMark x1="50627" y1="82456" x2="49687" y2="75439"/>
                        <a14:backgroundMark x1="49687" y1="75439" x2="49687" y2="75439"/>
                        <a14:backgroundMark x1="49687" y1="75439" x2="49687" y2="75439"/>
                        <a14:backgroundMark x1="10972" y1="75940" x2="10972" y2="75940"/>
                        <a14:backgroundMark x1="49687" y1="76190" x2="10031" y2="75940"/>
                        <a14:backgroundMark x1="22571" y1="79449" x2="24765" y2="78697"/>
                        <a14:backgroundMark x1="52665" y1="75188" x2="89342" y2="78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-1847" r="36458" b="61560"/>
          <a:stretch/>
        </p:blipFill>
        <p:spPr>
          <a:xfrm>
            <a:off x="3715515" y="980728"/>
            <a:ext cx="1889628" cy="1757882"/>
          </a:xfrm>
          <a:prstGeom prst="ellipse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72" b="89975" l="6113" r="95455">
                        <a14:foregroundMark x1="50784" y1="32581" x2="49687" y2="8772"/>
                        <a14:foregroundMark x1="49687" y1="8772" x2="49687" y2="8772"/>
                        <a14:foregroundMark x1="26019" y1="43860" x2="24608" y2="23308"/>
                        <a14:foregroundMark x1="16614" y1="74436" x2="10502" y2="53383"/>
                        <a14:foregroundMark x1="20690" y1="64160" x2="13166" y2="54135"/>
                        <a14:foregroundMark x1="6113" y1="62406" x2="6583" y2="60150"/>
                        <a14:foregroundMark x1="10502" y1="69674" x2="13636" y2="70175"/>
                        <a14:foregroundMark x1="41223" y1="59900" x2="32132" y2="57644"/>
                        <a14:foregroundMark x1="31191" y1="61654" x2="32602" y2="58396"/>
                        <a14:foregroundMark x1="37618" y1="55890" x2="39028" y2="54386"/>
                        <a14:foregroundMark x1="39028" y1="54386" x2="39028" y2="54386"/>
                        <a14:foregroundMark x1="43260" y1="60902" x2="46082" y2="66416"/>
                        <a14:foregroundMark x1="46082" y1="66165" x2="46082" y2="66165"/>
                        <a14:foregroundMark x1="43260" y1="72682" x2="40596" y2="74185"/>
                        <a14:foregroundMark x1="39342" y1="74436" x2="37774" y2="75439"/>
                        <a14:foregroundMark x1="36207" y1="56642" x2="35737" y2="53634"/>
                        <a14:foregroundMark x1="59404" y1="54386" x2="65361" y2="71178"/>
                        <a14:foregroundMark x1="81975" y1="56140" x2="93417" y2="71178"/>
                        <a14:foregroundMark x1="90282" y1="61404" x2="91850" y2="54637"/>
                        <a14:foregroundMark x1="73668" y1="23308" x2="79154" y2="43358"/>
                        <a14:foregroundMark x1="94514" y1="64160" x2="94514" y2="64160"/>
                        <a14:foregroundMark x1="94828" y1="64160" x2="95455" y2="63409"/>
                        <a14:backgroundMark x1="58150" y1="42607" x2="46238" y2="45614"/>
                        <a14:backgroundMark x1="11129" y1="82456" x2="90752" y2="82456"/>
                        <a14:backgroundMark x1="50627" y1="82456" x2="49687" y2="75439"/>
                        <a14:backgroundMark x1="49687" y1="75439" x2="49687" y2="75439"/>
                        <a14:backgroundMark x1="49687" y1="75439" x2="49687" y2="75439"/>
                        <a14:backgroundMark x1="10972" y1="75940" x2="10972" y2="75940"/>
                        <a14:backgroundMark x1="49687" y1="76190" x2="10031" y2="75940"/>
                        <a14:backgroundMark x1="22571" y1="79449" x2="24765" y2="78697"/>
                        <a14:backgroundMark x1="52665" y1="75188" x2="89342" y2="78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55" b="46485"/>
          <a:stretch/>
        </p:blipFill>
        <p:spPr>
          <a:xfrm>
            <a:off x="5652120" y="1571064"/>
            <a:ext cx="2661378" cy="2335092"/>
          </a:xfrm>
          <a:prstGeom prst="ellipse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72" b="89975" l="6113" r="95455">
                        <a14:foregroundMark x1="50784" y1="32581" x2="49687" y2="8772"/>
                        <a14:foregroundMark x1="49687" y1="8772" x2="49687" y2="8772"/>
                        <a14:foregroundMark x1="26019" y1="43860" x2="24608" y2="23308"/>
                        <a14:foregroundMark x1="16614" y1="74436" x2="10502" y2="53383"/>
                        <a14:foregroundMark x1="20690" y1="64160" x2="13166" y2="54135"/>
                        <a14:foregroundMark x1="6113" y1="62406" x2="6583" y2="60150"/>
                        <a14:foregroundMark x1="10502" y1="69674" x2="13636" y2="70175"/>
                        <a14:foregroundMark x1="41223" y1="59900" x2="32132" y2="57644"/>
                        <a14:foregroundMark x1="31191" y1="61654" x2="32602" y2="58396"/>
                        <a14:foregroundMark x1="37618" y1="55890" x2="39028" y2="54386"/>
                        <a14:foregroundMark x1="39028" y1="54386" x2="39028" y2="54386"/>
                        <a14:foregroundMark x1="43260" y1="60902" x2="46082" y2="66416"/>
                        <a14:foregroundMark x1="46082" y1="66165" x2="46082" y2="66165"/>
                        <a14:foregroundMark x1="43260" y1="72682" x2="40596" y2="74185"/>
                        <a14:foregroundMark x1="39342" y1="74436" x2="37774" y2="75439"/>
                        <a14:foregroundMark x1="36207" y1="56642" x2="35737" y2="53634"/>
                        <a14:foregroundMark x1="59404" y1="54386" x2="65361" y2="71178"/>
                        <a14:foregroundMark x1="81975" y1="56140" x2="93417" y2="71178"/>
                        <a14:foregroundMark x1="90282" y1="61404" x2="91850" y2="54637"/>
                        <a14:foregroundMark x1="73668" y1="23308" x2="79154" y2="43358"/>
                        <a14:foregroundMark x1="94514" y1="64160" x2="94514" y2="64160"/>
                        <a14:foregroundMark x1="94828" y1="64160" x2="95455" y2="63409"/>
                        <a14:backgroundMark x1="58150" y1="42607" x2="46238" y2="45614"/>
                        <a14:backgroundMark x1="11129" y1="82456" x2="90752" y2="82456"/>
                        <a14:backgroundMark x1="50627" y1="82456" x2="49687" y2="75439"/>
                        <a14:backgroundMark x1="49687" y1="75439" x2="49687" y2="75439"/>
                        <a14:backgroundMark x1="49687" y1="75439" x2="49687" y2="75439"/>
                        <a14:backgroundMark x1="10972" y1="75940" x2="10972" y2="75940"/>
                        <a14:backgroundMark x1="49687" y1="76190" x2="10031" y2="75940"/>
                        <a14:backgroundMark x1="22571" y1="79449" x2="24765" y2="78697"/>
                        <a14:backgroundMark x1="52665" y1="75188" x2="89342" y2="78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990" r="73575"/>
          <a:stretch/>
        </p:blipFill>
        <p:spPr>
          <a:xfrm>
            <a:off x="899592" y="4123904"/>
            <a:ext cx="1843652" cy="2356662"/>
          </a:xfrm>
          <a:prstGeom prst="ellipse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72" b="89975" l="6113" r="95455">
                        <a14:foregroundMark x1="50784" y1="32581" x2="49687" y2="8772"/>
                        <a14:foregroundMark x1="49687" y1="8772" x2="49687" y2="8772"/>
                        <a14:foregroundMark x1="26019" y1="43860" x2="24608" y2="23308"/>
                        <a14:foregroundMark x1="16614" y1="74436" x2="10502" y2="53383"/>
                        <a14:foregroundMark x1="20690" y1="64160" x2="13166" y2="54135"/>
                        <a14:foregroundMark x1="6113" y1="62406" x2="6583" y2="60150"/>
                        <a14:foregroundMark x1="10502" y1="69674" x2="13636" y2="70175"/>
                        <a14:foregroundMark x1="41223" y1="59900" x2="32132" y2="57644"/>
                        <a14:foregroundMark x1="31191" y1="61654" x2="32602" y2="58396"/>
                        <a14:foregroundMark x1="37618" y1="55890" x2="39028" y2="54386"/>
                        <a14:foregroundMark x1="39028" y1="54386" x2="39028" y2="54386"/>
                        <a14:foregroundMark x1="43260" y1="60902" x2="46082" y2="66416"/>
                        <a14:foregroundMark x1="46082" y1="66165" x2="46082" y2="66165"/>
                        <a14:foregroundMark x1="43260" y1="72682" x2="40596" y2="74185"/>
                        <a14:foregroundMark x1="39342" y1="74436" x2="37774" y2="75439"/>
                        <a14:foregroundMark x1="36207" y1="56642" x2="35737" y2="53634"/>
                        <a14:foregroundMark x1="59404" y1="54386" x2="65361" y2="71178"/>
                        <a14:foregroundMark x1="81975" y1="56140" x2="93417" y2="71178"/>
                        <a14:foregroundMark x1="90282" y1="61404" x2="91850" y2="54637"/>
                        <a14:foregroundMark x1="73668" y1="23308" x2="79154" y2="43358"/>
                        <a14:foregroundMark x1="94514" y1="64160" x2="94514" y2="64160"/>
                        <a14:foregroundMark x1="94828" y1="64160" x2="95455" y2="63409"/>
                        <a14:backgroundMark x1="58150" y1="42607" x2="46238" y2="45614"/>
                        <a14:backgroundMark x1="11129" y1="82456" x2="90752" y2="82456"/>
                        <a14:backgroundMark x1="50627" y1="82456" x2="49687" y2="75439"/>
                        <a14:backgroundMark x1="49687" y1="75439" x2="49687" y2="75439"/>
                        <a14:backgroundMark x1="49687" y1="75439" x2="49687" y2="75439"/>
                        <a14:backgroundMark x1="10972" y1="75940" x2="10972" y2="75940"/>
                        <a14:backgroundMark x1="49687" y1="76190" x2="10031" y2="75940"/>
                        <a14:backgroundMark x1="22571" y1="79449" x2="24765" y2="78697"/>
                        <a14:backgroundMark x1="52665" y1="75188" x2="89342" y2="78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45" t="45990"/>
          <a:stretch/>
        </p:blipFill>
        <p:spPr>
          <a:xfrm>
            <a:off x="6869738" y="4069494"/>
            <a:ext cx="1824812" cy="2356662"/>
          </a:xfrm>
          <a:prstGeom prst="ellipse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72" b="89975" l="6113" r="95455">
                        <a14:foregroundMark x1="50784" y1="32581" x2="49687" y2="8772"/>
                        <a14:foregroundMark x1="49687" y1="8772" x2="49687" y2="8772"/>
                        <a14:foregroundMark x1="26019" y1="43860" x2="24608" y2="23308"/>
                        <a14:foregroundMark x1="16614" y1="74436" x2="10502" y2="53383"/>
                        <a14:foregroundMark x1="20690" y1="64160" x2="13166" y2="54135"/>
                        <a14:foregroundMark x1="6113" y1="62406" x2="6583" y2="60150"/>
                        <a14:foregroundMark x1="10502" y1="69674" x2="13636" y2="70175"/>
                        <a14:foregroundMark x1="41223" y1="59900" x2="32132" y2="57644"/>
                        <a14:foregroundMark x1="31191" y1="61654" x2="32602" y2="58396"/>
                        <a14:foregroundMark x1="37618" y1="55890" x2="39028" y2="54386"/>
                        <a14:foregroundMark x1="39028" y1="54386" x2="39028" y2="54386"/>
                        <a14:foregroundMark x1="43260" y1="60902" x2="46082" y2="66416"/>
                        <a14:foregroundMark x1="46082" y1="66165" x2="46082" y2="66165"/>
                        <a14:foregroundMark x1="43260" y1="72682" x2="40596" y2="74185"/>
                        <a14:foregroundMark x1="39342" y1="74436" x2="37774" y2="75439"/>
                        <a14:foregroundMark x1="36207" y1="56642" x2="35737" y2="53634"/>
                        <a14:foregroundMark x1="59404" y1="54386" x2="65361" y2="71178"/>
                        <a14:foregroundMark x1="81975" y1="56140" x2="93417" y2="71178"/>
                        <a14:foregroundMark x1="90282" y1="61404" x2="91850" y2="54637"/>
                        <a14:foregroundMark x1="73668" y1="23308" x2="79154" y2="43358"/>
                        <a14:foregroundMark x1="94514" y1="64160" x2="94514" y2="64160"/>
                        <a14:foregroundMark x1="94828" y1="64160" x2="95455" y2="63409"/>
                        <a14:backgroundMark x1="58150" y1="42607" x2="46238" y2="45614"/>
                        <a14:backgroundMark x1="11129" y1="82456" x2="90752" y2="82456"/>
                        <a14:backgroundMark x1="50627" y1="82456" x2="49687" y2="75439"/>
                        <a14:backgroundMark x1="49687" y1="75439" x2="49687" y2="75439"/>
                        <a14:backgroundMark x1="49687" y1="75439" x2="49687" y2="75439"/>
                        <a14:backgroundMark x1="10972" y1="75940" x2="10972" y2="75940"/>
                        <a14:backgroundMark x1="49687" y1="76190" x2="10031" y2="75940"/>
                        <a14:backgroundMark x1="22571" y1="79449" x2="24765" y2="78697"/>
                        <a14:backgroundMark x1="52665" y1="75188" x2="89342" y2="78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25000" b="20107"/>
          <a:stretch/>
        </p:blipFill>
        <p:spPr>
          <a:xfrm>
            <a:off x="4733013" y="4274026"/>
            <a:ext cx="1744260" cy="1304344"/>
          </a:xfrm>
          <a:prstGeom prst="ellipse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72" b="89975" l="6113" r="95455">
                        <a14:foregroundMark x1="50784" y1="32581" x2="49687" y2="8772"/>
                        <a14:foregroundMark x1="49687" y1="8772" x2="49687" y2="8772"/>
                        <a14:foregroundMark x1="26019" y1="43860" x2="24608" y2="23308"/>
                        <a14:foregroundMark x1="16614" y1="74436" x2="10502" y2="53383"/>
                        <a14:foregroundMark x1="20690" y1="64160" x2="13166" y2="54135"/>
                        <a14:foregroundMark x1="6113" y1="62406" x2="6583" y2="60150"/>
                        <a14:foregroundMark x1="10502" y1="69674" x2="13636" y2="70175"/>
                        <a14:foregroundMark x1="41223" y1="59900" x2="32132" y2="57644"/>
                        <a14:foregroundMark x1="31191" y1="61654" x2="32602" y2="58396"/>
                        <a14:foregroundMark x1="37618" y1="55890" x2="39028" y2="54386"/>
                        <a14:foregroundMark x1="39028" y1="54386" x2="39028" y2="54386"/>
                        <a14:foregroundMark x1="43260" y1="60902" x2="46082" y2="66416"/>
                        <a14:foregroundMark x1="46082" y1="66165" x2="46082" y2="66165"/>
                        <a14:foregroundMark x1="43260" y1="72682" x2="40596" y2="74185"/>
                        <a14:foregroundMark x1="39342" y1="74436" x2="37774" y2="75439"/>
                        <a14:foregroundMark x1="36207" y1="56642" x2="35737" y2="53634"/>
                        <a14:foregroundMark x1="59404" y1="54386" x2="65361" y2="71178"/>
                        <a14:foregroundMark x1="81975" y1="56140" x2="93417" y2="71178"/>
                        <a14:foregroundMark x1="90282" y1="61404" x2="91850" y2="54637"/>
                        <a14:foregroundMark x1="73668" y1="23308" x2="79154" y2="43358"/>
                        <a14:foregroundMark x1="94514" y1="64160" x2="94514" y2="64160"/>
                        <a14:foregroundMark x1="94828" y1="64160" x2="95455" y2="63409"/>
                        <a14:backgroundMark x1="58150" y1="42607" x2="46238" y2="45614"/>
                        <a14:backgroundMark x1="11129" y1="82456" x2="90752" y2="82456"/>
                        <a14:backgroundMark x1="50627" y1="82456" x2="49687" y2="75439"/>
                        <a14:backgroundMark x1="49687" y1="75439" x2="49687" y2="75439"/>
                        <a14:backgroundMark x1="49687" y1="75439" x2="49687" y2="75439"/>
                        <a14:backgroundMark x1="10972" y1="75940" x2="10972" y2="75940"/>
                        <a14:backgroundMark x1="49687" y1="76190" x2="10031" y2="75940"/>
                        <a14:backgroundMark x1="22571" y1="79449" x2="24765" y2="78697"/>
                        <a14:backgroundMark x1="52665" y1="75188" x2="89342" y2="78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8" t="45990" r="48041"/>
          <a:stretch/>
        </p:blipFill>
        <p:spPr>
          <a:xfrm>
            <a:off x="2743244" y="4144787"/>
            <a:ext cx="1944542" cy="23566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383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rgbClr val="B58A3C"/>
      </a:dk1>
      <a:lt1>
        <a:sysClr val="window" lastClr="FFFFFF"/>
      </a:lt1>
      <a:dk2>
        <a:srgbClr val="B58A3C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vestiga I+D+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424</Words>
  <Application>Microsoft Office PowerPoint</Application>
  <PresentationFormat>Presentación en pantalla (4:3)</PresentationFormat>
  <Paragraphs>120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VIII Congreso INVESTIGA I+D+i</vt:lpstr>
      <vt:lpstr>Grupo Investigador</vt:lpstr>
      <vt:lpstr>Presentación de PowerPoint</vt:lpstr>
      <vt:lpstr>¿Habéis oído hablar del Big Data?</vt:lpstr>
      <vt:lpstr>¿Qué es el Big Data?</vt:lpstr>
      <vt:lpstr>Historia del Big Data</vt:lpstr>
      <vt:lpstr>Ciencia de los datos</vt:lpstr>
      <vt:lpstr>Situación actual en España</vt:lpstr>
      <vt:lpstr>Las 7 V´s</vt:lpstr>
      <vt:lpstr>Caso práctico</vt:lpstr>
      <vt:lpstr>Aplicaciones</vt:lpstr>
      <vt:lpstr>Aplicaciones</vt:lpstr>
      <vt:lpstr>Aplicaciones</vt:lpstr>
      <vt:lpstr>Aplicaciones</vt:lpstr>
      <vt:lpstr>Aplicaciones</vt:lpstr>
      <vt:lpstr>Seguridad</vt:lpstr>
      <vt:lpstr>Seguridad</vt:lpstr>
      <vt:lpstr>Seguridad</vt:lpstr>
      <vt:lpstr>Seguridad</vt:lpstr>
      <vt:lpstr>Futuros proyectos</vt:lpstr>
      <vt:lpstr>Presentación de PowerPoint</vt:lpstr>
      <vt:lpstr>Smart City </vt:lpstr>
      <vt:lpstr>El Reto del Big Data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fin de semana de la Investigación</dc:title>
  <dc:creator>JOSE ALBERTO</dc:creator>
  <cp:lastModifiedBy>HP</cp:lastModifiedBy>
  <cp:revision>114</cp:revision>
  <dcterms:created xsi:type="dcterms:W3CDTF">2010-04-26T10:24:20Z</dcterms:created>
  <dcterms:modified xsi:type="dcterms:W3CDTF">2017-05-20T15:55:14Z</dcterms:modified>
</cp:coreProperties>
</file>