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9.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70" r:id="rId2"/>
    <p:sldId id="804" r:id="rId3"/>
    <p:sldId id="808" r:id="rId4"/>
    <p:sldId id="775" r:id="rId5"/>
    <p:sldId id="858" r:id="rId6"/>
    <p:sldId id="859" r:id="rId7"/>
    <p:sldId id="860" r:id="rId8"/>
    <p:sldId id="861" r:id="rId9"/>
    <p:sldId id="862" r:id="rId10"/>
    <p:sldId id="863" r:id="rId11"/>
    <p:sldId id="864" r:id="rId12"/>
    <p:sldId id="812" r:id="rId13"/>
    <p:sldId id="805" r:id="rId14"/>
    <p:sldId id="806" r:id="rId15"/>
    <p:sldId id="843" r:id="rId16"/>
    <p:sldId id="865" r:id="rId17"/>
    <p:sldId id="866" r:id="rId18"/>
    <p:sldId id="867" r:id="rId19"/>
    <p:sldId id="904" r:id="rId20"/>
    <p:sldId id="813" r:id="rId21"/>
    <p:sldId id="814" r:id="rId22"/>
    <p:sldId id="815" r:id="rId23"/>
    <p:sldId id="816" r:id="rId24"/>
    <p:sldId id="817" r:id="rId25"/>
    <p:sldId id="801" r:id="rId26"/>
    <p:sldId id="845" r:id="rId27"/>
    <p:sldId id="844" r:id="rId28"/>
    <p:sldId id="846" r:id="rId29"/>
    <p:sldId id="847" r:id="rId30"/>
    <p:sldId id="849" r:id="rId31"/>
    <p:sldId id="851" r:id="rId32"/>
    <p:sldId id="850" r:id="rId33"/>
    <p:sldId id="852" r:id="rId34"/>
    <p:sldId id="857" r:id="rId35"/>
    <p:sldId id="856" r:id="rId36"/>
    <p:sldId id="853" r:id="rId37"/>
    <p:sldId id="854" r:id="rId38"/>
    <p:sldId id="855" r:id="rId39"/>
    <p:sldId id="818" r:id="rId40"/>
    <p:sldId id="841" r:id="rId41"/>
    <p:sldId id="786" r:id="rId42"/>
    <p:sldId id="728" r:id="rId43"/>
    <p:sldId id="535" r:id="rId44"/>
    <p:sldId id="542" r:id="rId45"/>
    <p:sldId id="827" r:id="rId46"/>
    <p:sldId id="789" r:id="rId47"/>
    <p:sldId id="831" r:id="rId48"/>
    <p:sldId id="840" r:id="rId49"/>
    <p:sldId id="869" r:id="rId50"/>
    <p:sldId id="905" r:id="rId51"/>
    <p:sldId id="882" r:id="rId52"/>
    <p:sldId id="884" r:id="rId53"/>
    <p:sldId id="889" r:id="rId54"/>
    <p:sldId id="890" r:id="rId55"/>
    <p:sldId id="901" r:id="rId56"/>
    <p:sldId id="895" r:id="rId57"/>
    <p:sldId id="897" r:id="rId58"/>
    <p:sldId id="871" r:id="rId59"/>
    <p:sldId id="872" r:id="rId60"/>
    <p:sldId id="873" r:id="rId61"/>
    <p:sldId id="874" r:id="rId62"/>
    <p:sldId id="876" r:id="rId63"/>
    <p:sldId id="878" r:id="rId64"/>
    <p:sldId id="879" r:id="rId65"/>
    <p:sldId id="906" r:id="rId66"/>
    <p:sldId id="907" r:id="rId67"/>
    <p:sldId id="881" r:id="rId68"/>
  </p:sldIdLst>
  <p:sldSz cx="9144000" cy="6858000" type="screen4x3"/>
  <p:notesSz cx="7102475" cy="10234613"/>
  <p:defaultTextStyle>
    <a:defPPr>
      <a:defRPr lang="es-E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1B62D"/>
    <a:srgbClr val="C29D4C"/>
    <a:srgbClr val="FFFFFF"/>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autoAdjust="0"/>
    <p:restoredTop sz="94660" autoAdjust="0"/>
  </p:normalViewPr>
  <p:slideViewPr>
    <p:cSldViewPr>
      <p:cViewPr varScale="1">
        <p:scale>
          <a:sx n="75" d="100"/>
          <a:sy n="75" d="100"/>
        </p:scale>
        <p:origin x="-930" y="-90"/>
      </p:cViewPr>
      <p:guideLst>
        <p:guide orient="horz" pos="2160"/>
        <p:guide pos="2880"/>
      </p:guideLst>
    </p:cSldViewPr>
  </p:slideViewPr>
  <p:outlineViewPr>
    <p:cViewPr>
      <p:scale>
        <a:sx n="33" d="100"/>
        <a:sy n="33" d="100"/>
      </p:scale>
      <p:origin x="0" y="1716"/>
    </p:cViewPr>
  </p:outlineViewPr>
  <p:notesTextViewPr>
    <p:cViewPr>
      <p:scale>
        <a:sx n="100" d="100"/>
        <a:sy n="100" d="100"/>
      </p:scale>
      <p:origin x="0" y="0"/>
    </p:cViewPr>
  </p:notesTextViewPr>
  <p:sorterViewPr>
    <p:cViewPr varScale="1">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3078163" cy="511175"/>
          </a:xfrm>
          <a:prstGeom prst="rect">
            <a:avLst/>
          </a:prstGeom>
        </p:spPr>
        <p:txBody>
          <a:bodyPr vert="horz" lIns="99066" tIns="49533" rIns="99066" bIns="49533" rtlCol="0"/>
          <a:lstStyle>
            <a:lvl1pPr algn="l">
              <a:defRPr sz="1300">
                <a:latin typeface="Arial" charset="0"/>
              </a:defRPr>
            </a:lvl1pPr>
          </a:lstStyle>
          <a:p>
            <a:pPr>
              <a:defRPr/>
            </a:pPr>
            <a:endParaRPr lang="es-ES"/>
          </a:p>
        </p:txBody>
      </p:sp>
      <p:sp>
        <p:nvSpPr>
          <p:cNvPr id="3" name="2 Marcador de fecha"/>
          <p:cNvSpPr>
            <a:spLocks noGrp="1"/>
          </p:cNvSpPr>
          <p:nvPr>
            <p:ph type="dt" idx="1"/>
          </p:nvPr>
        </p:nvSpPr>
        <p:spPr>
          <a:xfrm>
            <a:off x="4022725" y="0"/>
            <a:ext cx="3078163" cy="511175"/>
          </a:xfrm>
          <a:prstGeom prst="rect">
            <a:avLst/>
          </a:prstGeom>
        </p:spPr>
        <p:txBody>
          <a:bodyPr vert="horz" lIns="99066" tIns="49533" rIns="99066" bIns="49533" rtlCol="0"/>
          <a:lstStyle>
            <a:lvl1pPr algn="r">
              <a:defRPr sz="1300">
                <a:latin typeface="Arial" charset="0"/>
              </a:defRPr>
            </a:lvl1pPr>
          </a:lstStyle>
          <a:p>
            <a:pPr>
              <a:defRPr/>
            </a:pPr>
            <a:fld id="{13E6226C-EE1A-4DB5-8FB7-754197E67F4F}" type="datetimeFigureOut">
              <a:rPr lang="es-ES"/>
              <a:pPr>
                <a:defRPr/>
              </a:pPr>
              <a:t>22/05/2017</a:t>
            </a:fld>
            <a:endParaRPr lang="es-ES"/>
          </a:p>
        </p:txBody>
      </p:sp>
      <p:sp>
        <p:nvSpPr>
          <p:cNvPr id="4" name="3 Marcador de imagen de diapositiva"/>
          <p:cNvSpPr>
            <a:spLocks noGrp="1" noRot="1" noChangeAspect="1"/>
          </p:cNvSpPr>
          <p:nvPr>
            <p:ph type="sldImg" idx="2"/>
          </p:nvPr>
        </p:nvSpPr>
        <p:spPr>
          <a:xfrm>
            <a:off x="993775" y="768350"/>
            <a:ext cx="5114925" cy="3836988"/>
          </a:xfrm>
          <a:prstGeom prst="rect">
            <a:avLst/>
          </a:prstGeom>
          <a:noFill/>
          <a:ln w="12700">
            <a:solidFill>
              <a:prstClr val="black"/>
            </a:solidFill>
          </a:ln>
        </p:spPr>
        <p:txBody>
          <a:bodyPr vert="horz" lIns="99066" tIns="49533" rIns="99066" bIns="49533" rtlCol="0" anchor="ctr"/>
          <a:lstStyle/>
          <a:p>
            <a:pPr lvl="0"/>
            <a:endParaRPr lang="es-ES" noProof="0"/>
          </a:p>
        </p:txBody>
      </p:sp>
      <p:sp>
        <p:nvSpPr>
          <p:cNvPr id="5" name="4 Marcador de notas"/>
          <p:cNvSpPr>
            <a:spLocks noGrp="1"/>
          </p:cNvSpPr>
          <p:nvPr>
            <p:ph type="body" sz="quarter" idx="3"/>
          </p:nvPr>
        </p:nvSpPr>
        <p:spPr>
          <a:xfrm>
            <a:off x="709613" y="4860925"/>
            <a:ext cx="5683250" cy="4605338"/>
          </a:xfrm>
          <a:prstGeom prst="rect">
            <a:avLst/>
          </a:prstGeom>
        </p:spPr>
        <p:txBody>
          <a:bodyPr vert="horz" lIns="99066" tIns="49533" rIns="99066" bIns="49533" rtlCol="0">
            <a:normAutofit/>
          </a:bodyPr>
          <a:lstStyle/>
          <a:p>
            <a:pPr lvl="0"/>
            <a:r>
              <a:rPr lang="es-ES" noProof="0"/>
              <a:t>Haga clic para modificar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p>
        </p:txBody>
      </p:sp>
      <p:sp>
        <p:nvSpPr>
          <p:cNvPr id="6" name="5 Marcador de pie de página"/>
          <p:cNvSpPr>
            <a:spLocks noGrp="1"/>
          </p:cNvSpPr>
          <p:nvPr>
            <p:ph type="ftr" sz="quarter" idx="4"/>
          </p:nvPr>
        </p:nvSpPr>
        <p:spPr>
          <a:xfrm>
            <a:off x="0" y="9721850"/>
            <a:ext cx="3078163" cy="511175"/>
          </a:xfrm>
          <a:prstGeom prst="rect">
            <a:avLst/>
          </a:prstGeom>
        </p:spPr>
        <p:txBody>
          <a:bodyPr vert="horz" lIns="99066" tIns="49533" rIns="99066" bIns="49533" rtlCol="0" anchor="b"/>
          <a:lstStyle>
            <a:lvl1pPr algn="l">
              <a:defRPr sz="1300">
                <a:latin typeface="Arial" charset="0"/>
              </a:defRPr>
            </a:lvl1pPr>
          </a:lstStyle>
          <a:p>
            <a:pPr>
              <a:defRPr/>
            </a:pPr>
            <a:endParaRPr lang="es-ES"/>
          </a:p>
        </p:txBody>
      </p:sp>
      <p:sp>
        <p:nvSpPr>
          <p:cNvPr id="7" name="6 Marcador de número de diapositiva"/>
          <p:cNvSpPr>
            <a:spLocks noGrp="1"/>
          </p:cNvSpPr>
          <p:nvPr>
            <p:ph type="sldNum" sz="quarter" idx="5"/>
          </p:nvPr>
        </p:nvSpPr>
        <p:spPr>
          <a:xfrm>
            <a:off x="4022725" y="9721850"/>
            <a:ext cx="3078163" cy="511175"/>
          </a:xfrm>
          <a:prstGeom prst="rect">
            <a:avLst/>
          </a:prstGeom>
        </p:spPr>
        <p:txBody>
          <a:bodyPr vert="horz" lIns="99066" tIns="49533" rIns="99066" bIns="49533" rtlCol="0" anchor="b"/>
          <a:lstStyle>
            <a:lvl1pPr algn="r">
              <a:defRPr sz="1300">
                <a:latin typeface="Arial" charset="0"/>
              </a:defRPr>
            </a:lvl1pPr>
          </a:lstStyle>
          <a:p>
            <a:pPr>
              <a:defRPr/>
            </a:pPr>
            <a:fld id="{059696FB-E2EB-4E5C-A38C-F43863F344B4}" type="slidenum">
              <a:rPr lang="es-ES"/>
              <a:pPr>
                <a:defRPr/>
              </a:pPr>
              <a:t>‹Nº›</a:t>
            </a:fld>
            <a:endParaRPr lang="es-E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ncl.cancer.gov/working_assay-cascade.asp"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ncl.cancer.gov/working_assay-cascade.asp"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ncl.cancer.gov/working_assay-cascade.asp"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noFill/>
        </p:spPr>
        <p:txBody>
          <a:bodyPr/>
          <a:lstStyle/>
          <a:p>
            <a:fld id="{FFA8966F-241B-498F-A8D4-A5869E9385D4}" type="slidenum">
              <a:rPr lang="es-ES" smtClean="0"/>
              <a:pPr/>
              <a:t>9</a:t>
            </a:fld>
            <a:endParaRPr lang="es-ES" smtClean="0"/>
          </a:p>
        </p:txBody>
      </p:sp>
      <p:sp>
        <p:nvSpPr>
          <p:cNvPr id="470019" name="Rectangle 2"/>
          <p:cNvSpPr>
            <a:spLocks noGrp="1" noRot="1" noChangeAspect="1" noChangeArrowheads="1" noTextEdit="1"/>
          </p:cNvSpPr>
          <p:nvPr>
            <p:ph type="sldImg"/>
          </p:nvPr>
        </p:nvSpPr>
        <p:spPr>
          <a:ln/>
        </p:spPr>
      </p:sp>
      <p:sp>
        <p:nvSpPr>
          <p:cNvPr id="470020"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p:spPr>
        <p:txBody>
          <a:bodyPr/>
          <a:lstStyle/>
          <a:p>
            <a:fld id="{A11036C4-93A6-414C-BD7D-115055484B3C}" type="slidenum">
              <a:rPr lang="es-ES" smtClean="0"/>
              <a:pPr/>
              <a:t>15</a:t>
            </a:fld>
            <a:endParaRPr lang="es-ES"/>
          </a:p>
        </p:txBody>
      </p:sp>
      <p:sp>
        <p:nvSpPr>
          <p:cNvPr id="112643" name="Rectangle 2"/>
          <p:cNvSpPr>
            <a:spLocks noGrp="1" noRot="1" noChangeAspect="1" noChangeArrowheads="1" noTextEdit="1"/>
          </p:cNvSpPr>
          <p:nvPr>
            <p:ph type="sldImg"/>
          </p:nvPr>
        </p:nvSpPr>
        <p:spPr>
          <a:ln/>
        </p:spPr>
      </p:sp>
      <p:sp>
        <p:nvSpPr>
          <p:cNvPr id="112644" name="Rectangle 3"/>
          <p:cNvSpPr>
            <a:spLocks noGrp="1" noChangeArrowheads="1"/>
          </p:cNvSpPr>
          <p:nvPr>
            <p:ph type="body" idx="1"/>
          </p:nvPr>
        </p:nvSpPr>
        <p:spPr>
          <a:xfrm>
            <a:off x="944583" y="4860608"/>
            <a:ext cx="5213309" cy="4605576"/>
          </a:xfrm>
          <a:noFill/>
          <a:ln/>
        </p:spPr>
        <p:txBody>
          <a:bodyPr lIns="95467" tIns="47732" rIns="95467" bIns="47732"/>
          <a:lstStyle/>
          <a:p>
            <a:pPr eaLnBrk="1" hangingPunct="1"/>
            <a:endParaRPr lang="es-E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7"/>
          <p:cNvSpPr>
            <a:spLocks noGrp="1" noChangeArrowheads="1"/>
          </p:cNvSpPr>
          <p:nvPr>
            <p:ph type="sldNum" sz="quarter" idx="5"/>
          </p:nvPr>
        </p:nvSpPr>
        <p:spPr>
          <a:noFill/>
        </p:spPr>
        <p:txBody>
          <a:bodyPr/>
          <a:lstStyle/>
          <a:p>
            <a:fld id="{688ED271-6905-483F-9E89-44570DA0D613}" type="slidenum">
              <a:rPr lang="es-ES" smtClean="0">
                <a:latin typeface="Arial" pitchFamily="34" charset="0"/>
              </a:rPr>
              <a:pPr/>
              <a:t>26</a:t>
            </a:fld>
            <a:endParaRPr lang="es-ES" smtClean="0">
              <a:latin typeface="Arial" pitchFamily="34" charset="0"/>
            </a:endParaRPr>
          </a:p>
        </p:txBody>
      </p:sp>
      <p:sp>
        <p:nvSpPr>
          <p:cNvPr id="272387" name="Rectangle 2"/>
          <p:cNvSpPr>
            <a:spLocks noGrp="1" noRot="1" noChangeAspect="1" noChangeArrowheads="1" noTextEdit="1"/>
          </p:cNvSpPr>
          <p:nvPr>
            <p:ph type="sldImg"/>
          </p:nvPr>
        </p:nvSpPr>
        <p:spPr>
          <a:ln/>
        </p:spPr>
      </p:sp>
      <p:sp>
        <p:nvSpPr>
          <p:cNvPr id="272388" name="Rectangle 3"/>
          <p:cNvSpPr>
            <a:spLocks noGrp="1" noChangeArrowheads="1"/>
          </p:cNvSpPr>
          <p:nvPr>
            <p:ph type="body" idx="1"/>
          </p:nvPr>
        </p:nvSpPr>
        <p:spPr>
          <a:xfrm>
            <a:off x="711200" y="4860925"/>
            <a:ext cx="5680075" cy="4605338"/>
          </a:xfrm>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mtClean="0">
                <a:latin typeface="Helvetica" pitchFamily="34" charset="0"/>
                <a:sym typeface="Helvetica" pitchFamily="34" charset="0"/>
              </a:rPr>
              <a:t>first transistor developed at AT&amp;T Bell Laboratories and unvieled in 1948.</a:t>
            </a:r>
            <a:endParaRPr lang="en-US" sz="2200" b="1" smtClean="0">
              <a:solidFill>
                <a:srgbClr val="000000"/>
              </a:solidFill>
              <a:latin typeface="Arial" pitchFamily="34" charset="0"/>
              <a:cs typeface="Times New Roman" pitchFamily="18" charset="0"/>
              <a:sym typeface="Times New Roman" pitchFamily="18" charset="0"/>
            </a:endParaRPr>
          </a:p>
          <a:p>
            <a:pPr eaLnBrk="1" hangingPunct="1">
              <a:spcBef>
                <a:spcPts val="763"/>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en-US" sz="2200" b="1" smtClean="0">
              <a:solidFill>
                <a:srgbClr val="000000"/>
              </a:solidFill>
              <a:latin typeface="Arial" pitchFamily="34" charset="0"/>
              <a:cs typeface="Times New Roman" pitchFamily="18" charset="0"/>
              <a:sym typeface="Times New Roman" pitchFamily="18" charset="0"/>
            </a:endParaRPr>
          </a:p>
          <a:p>
            <a:pPr eaLnBrk="1" hangingPunct="1">
              <a:spcBef>
                <a:spcPts val="763"/>
              </a:spcBef>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2200" b="1" smtClean="0">
                <a:solidFill>
                  <a:srgbClr val="000000"/>
                </a:solidFill>
                <a:latin typeface="Arial" pitchFamily="34" charset="0"/>
                <a:cs typeface="Times New Roman" pitchFamily="18" charset="0"/>
                <a:sym typeface="Times New Roman" pitchFamily="18" charset="0"/>
              </a:rPr>
              <a:t>nanopartículas introducidas en las cremas solares son las responsables de absorber la radiación UVA. Dependiendo de la cantidad de tales nanopartículas, una crema solar atrapa una mayor o menor cantidad de radiación, dando como resultado la clasificación en factores de protección, óxido de zinc</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7"/>
          <p:cNvSpPr>
            <a:spLocks noGrp="1" noChangeArrowheads="1"/>
          </p:cNvSpPr>
          <p:nvPr>
            <p:ph type="sldNum" sz="quarter" idx="5"/>
          </p:nvPr>
        </p:nvSpPr>
        <p:spPr>
          <a:noFill/>
        </p:spPr>
        <p:txBody>
          <a:bodyPr/>
          <a:lstStyle/>
          <a:p>
            <a:fld id="{10E6C6BC-1133-4C92-A68E-FDA946095849}" type="slidenum">
              <a:rPr lang="es-ES" smtClean="0">
                <a:latin typeface="Arial" pitchFamily="34" charset="0"/>
              </a:rPr>
              <a:pPr/>
              <a:t>27</a:t>
            </a:fld>
            <a:endParaRPr lang="es-ES" smtClean="0">
              <a:latin typeface="Arial" pitchFamily="34" charset="0"/>
            </a:endParaRPr>
          </a:p>
        </p:txBody>
      </p:sp>
      <p:sp>
        <p:nvSpPr>
          <p:cNvPr id="277507" name="Rectangle 2"/>
          <p:cNvSpPr>
            <a:spLocks noGrp="1" noRot="1" noChangeAspect="1" noChangeArrowheads="1" noTextEdit="1"/>
          </p:cNvSpPr>
          <p:nvPr>
            <p:ph type="sldImg"/>
          </p:nvPr>
        </p:nvSpPr>
        <p:spPr>
          <a:ln/>
        </p:spPr>
      </p:sp>
      <p:sp>
        <p:nvSpPr>
          <p:cNvPr id="277508" name="Rectangle 3"/>
          <p:cNvSpPr>
            <a:spLocks noGrp="1" noChangeArrowheads="1"/>
          </p:cNvSpPr>
          <p:nvPr>
            <p:ph type="body" idx="1"/>
          </p:nvPr>
        </p:nvSpPr>
        <p:spPr>
          <a:xfrm>
            <a:off x="709613" y="4860925"/>
            <a:ext cx="5683250" cy="4605338"/>
          </a:xfrm>
          <a:noFill/>
          <a:ln/>
        </p:spPr>
        <p:txBody>
          <a:bodyPr/>
          <a:lstStyle/>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z="1600" smtClean="0">
                <a:latin typeface="Lucida Grande" pitchFamily="96" charset="0"/>
                <a:sym typeface="Lucida Grande" pitchFamily="96" charset="0"/>
              </a:rPr>
              <a:t>Aprovechar que sabemos mover y actuar con los atomos</a:t>
            </a:r>
          </a:p>
          <a:p>
            <a:pPr eaLnBrk="1" hangingPunct="1">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en-US" smtClean="0">
                <a:latin typeface="Helvetica" pitchFamily="34" charset="0"/>
                <a:sym typeface="Helvetica" pitchFamily="34" charset="0"/>
              </a:rPr>
              <a:t>Whirlwind computer, the large-scale supercomputer of the 1950s and 1960s developed for automated strategic air defense applications. It could display real time video.</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Rectangle 7"/>
          <p:cNvSpPr>
            <a:spLocks noGrp="1" noChangeArrowheads="1"/>
          </p:cNvSpPr>
          <p:nvPr>
            <p:ph type="sldNum" sz="quarter" idx="5"/>
          </p:nvPr>
        </p:nvSpPr>
        <p:spPr>
          <a:noFill/>
        </p:spPr>
        <p:txBody>
          <a:bodyPr/>
          <a:lstStyle/>
          <a:p>
            <a:fld id="{66E12B4D-E912-4D4C-9115-CFFF040E369B}" type="slidenum">
              <a:rPr lang="es-ES" smtClean="0"/>
              <a:pPr/>
              <a:t>54</a:t>
            </a:fld>
            <a:endParaRPr lang="es-ES" smtClean="0"/>
          </a:p>
        </p:txBody>
      </p:sp>
      <p:sp>
        <p:nvSpPr>
          <p:cNvPr id="514051" name="Rectangle 2"/>
          <p:cNvSpPr>
            <a:spLocks noGrp="1" noRot="1" noChangeAspect="1" noChangeArrowheads="1" noTextEdit="1"/>
          </p:cNvSpPr>
          <p:nvPr>
            <p:ph type="sldImg"/>
          </p:nvPr>
        </p:nvSpPr>
        <p:spPr>
          <a:ln/>
        </p:spPr>
      </p:sp>
      <p:sp>
        <p:nvSpPr>
          <p:cNvPr id="514052" name="Rectangle 3"/>
          <p:cNvSpPr>
            <a:spLocks noGrp="1" noChangeArrowheads="1"/>
          </p:cNvSpPr>
          <p:nvPr>
            <p:ph type="body" idx="1"/>
          </p:nvPr>
        </p:nvSpPr>
        <p:spPr>
          <a:xfrm>
            <a:off x="709261" y="4860608"/>
            <a:ext cx="5683955" cy="4777264"/>
          </a:xfrm>
          <a:noFill/>
          <a:ln/>
        </p:spPr>
        <p:txBody>
          <a:bodyPr/>
          <a:lstStyle/>
          <a:p>
            <a:pPr eaLnBrk="1" hangingPunct="1"/>
            <a:r>
              <a:rPr lang="en-US" sz="800" dirty="0" smtClean="0"/>
              <a:t>ASTM E-56 Technical Committee:</a:t>
            </a:r>
          </a:p>
          <a:p>
            <a:pPr eaLnBrk="1" hangingPunct="1"/>
            <a:r>
              <a:rPr lang="en-US" sz="800" dirty="0" smtClean="0"/>
              <a:t>Three subcommittees:  E56-01:Terminology and Nomenclature (issued ASTM E2456, on-going work)</a:t>
            </a:r>
          </a:p>
          <a:p>
            <a:pPr eaLnBrk="1" hangingPunct="1"/>
            <a:r>
              <a:rPr lang="en-US" sz="800" dirty="0" smtClean="0"/>
              <a:t>	     E56-02:  Characterization</a:t>
            </a:r>
          </a:p>
          <a:p>
            <a:pPr eaLnBrk="1" hangingPunct="1"/>
            <a:r>
              <a:rPr lang="en-US" sz="800" dirty="0" smtClean="0"/>
              <a:t>	     E56-03:  Environment, Health and Safety</a:t>
            </a:r>
          </a:p>
          <a:p>
            <a:pPr eaLnBrk="1" hangingPunct="1"/>
            <a:r>
              <a:rPr lang="en-US" sz="800" dirty="0" smtClean="0"/>
              <a:t>ISO TC 229:	WG1: Nomenclature group led by Canada</a:t>
            </a:r>
          </a:p>
          <a:p>
            <a:pPr eaLnBrk="1" hangingPunct="1"/>
            <a:r>
              <a:rPr lang="en-US" sz="800" dirty="0" smtClean="0"/>
              <a:t>	WG2: Measurement and Characterization led by Japan</a:t>
            </a:r>
          </a:p>
          <a:p>
            <a:pPr eaLnBrk="1" hangingPunct="1"/>
            <a:r>
              <a:rPr lang="en-US" sz="800" dirty="0" smtClean="0"/>
              <a:t>	WG3: Health, Environment and Safety led by USA</a:t>
            </a:r>
          </a:p>
          <a:p>
            <a:pPr eaLnBrk="1" hangingPunct="1"/>
            <a:r>
              <a:rPr lang="en-US" sz="800" dirty="0" smtClean="0"/>
              <a:t>Top 3 Standards Identified by ISO respondents:</a:t>
            </a:r>
          </a:p>
          <a:p>
            <a:pPr eaLnBrk="1" hangingPunct="1"/>
            <a:r>
              <a:rPr lang="en-US" sz="800" dirty="0" smtClean="0"/>
              <a:t>	Standard for Toxicological Screening of </a:t>
            </a:r>
            <a:r>
              <a:rPr lang="en-US" sz="800" dirty="0" err="1" smtClean="0"/>
              <a:t>Nanomaterials</a:t>
            </a:r>
            <a:endParaRPr lang="en-US" sz="800" dirty="0" smtClean="0"/>
          </a:p>
          <a:p>
            <a:pPr eaLnBrk="1" hangingPunct="1"/>
            <a:r>
              <a:rPr lang="en-US" sz="800" dirty="0" smtClean="0"/>
              <a:t>	Standard for Determining Relative Toxicity/Hazard Potential of </a:t>
            </a:r>
            <a:r>
              <a:rPr lang="en-US" sz="800" dirty="0" err="1" smtClean="0"/>
              <a:t>Nanomaterials</a:t>
            </a:r>
            <a:r>
              <a:rPr lang="en-US" sz="800" dirty="0" smtClean="0"/>
              <a:t> (2 items under 	development)</a:t>
            </a:r>
          </a:p>
          <a:p>
            <a:pPr eaLnBrk="1" hangingPunct="1"/>
            <a:r>
              <a:rPr lang="en-US" sz="800" dirty="0" smtClean="0"/>
              <a:t>	Standard for Controlling Occupational Exposures to </a:t>
            </a:r>
            <a:r>
              <a:rPr lang="en-US" sz="800" dirty="0" err="1" smtClean="0"/>
              <a:t>Nanomaterials</a:t>
            </a:r>
            <a:r>
              <a:rPr lang="en-US" sz="800" dirty="0" smtClean="0"/>
              <a:t> </a:t>
            </a:r>
          </a:p>
          <a:p>
            <a:pPr eaLnBrk="1" hangingPunct="1"/>
            <a:r>
              <a:rPr lang="en-US" sz="800" dirty="0" smtClean="0"/>
              <a:t>	(1 work item under development)</a:t>
            </a:r>
          </a:p>
          <a:p>
            <a:pPr eaLnBrk="1" hangingPunct="1"/>
            <a:r>
              <a:rPr lang="en-US" sz="800" dirty="0" smtClean="0"/>
              <a:t>ISO/TC-229-OECD WPMN Coordination Papers:</a:t>
            </a:r>
          </a:p>
          <a:p>
            <a:pPr eaLnBrk="1" hangingPunct="1"/>
            <a:r>
              <a:rPr lang="en-US" sz="800" dirty="0" smtClean="0"/>
              <a:t>	EH&amp;S monitoring techniques</a:t>
            </a:r>
          </a:p>
          <a:p>
            <a:pPr eaLnBrk="1" hangingPunct="1"/>
            <a:r>
              <a:rPr lang="en-US" sz="800" dirty="0" smtClean="0"/>
              <a:t>	Engineering controls, PPE, etc.</a:t>
            </a:r>
          </a:p>
          <a:p>
            <a:pPr eaLnBrk="1" hangingPunct="1"/>
            <a:r>
              <a:rPr lang="en-US" sz="800" dirty="0" smtClean="0"/>
              <a:t>	Epidemiological and environmental surveillance protocols</a:t>
            </a:r>
          </a:p>
          <a:p>
            <a:pPr eaLnBrk="1" hangingPunct="1"/>
            <a:endParaRPr lang="en-US" sz="800" dirty="0" smtClean="0"/>
          </a:p>
          <a:p>
            <a:pPr eaLnBrk="1" hangingPunct="1"/>
            <a:r>
              <a:rPr lang="en-US" sz="800" dirty="0" smtClean="0"/>
              <a:t>ICON has established a virtual journal on their web site at: http://icon.rice.edu/virtualjournal.cfm</a:t>
            </a:r>
          </a:p>
          <a:p>
            <a:pPr eaLnBrk="1" hangingPunct="1"/>
            <a:endParaRPr lang="en-US" sz="800" dirty="0" smtClean="0"/>
          </a:p>
          <a:p>
            <a:pPr eaLnBrk="1" hangingPunct="1"/>
            <a:r>
              <a:rPr lang="en-US" sz="800" dirty="0" smtClean="0"/>
              <a:t>NCL serves as a national resource and knowledge base for all cancer researchers to facilitate the regulatory review of nanotechnologies intended for cancer therapies and diagnostics. As part of its </a:t>
            </a:r>
            <a:r>
              <a:rPr lang="en-US" sz="800" dirty="0" smtClean="0">
                <a:hlinkClick r:id="rId3"/>
              </a:rPr>
              <a:t>assay cascade</a:t>
            </a:r>
            <a:r>
              <a:rPr lang="en-US" sz="800" dirty="0" smtClean="0"/>
              <a:t>, the NCL will characterize </a:t>
            </a:r>
            <a:r>
              <a:rPr lang="en-US" sz="800" dirty="0" err="1" smtClean="0"/>
              <a:t>nanoparticles</a:t>
            </a:r>
            <a:r>
              <a:rPr lang="en-US" sz="800" dirty="0" smtClean="0"/>
              <a:t>' physical attributes, their </a:t>
            </a:r>
            <a:r>
              <a:rPr lang="en-US" sz="800" i="1" dirty="0" smtClean="0"/>
              <a:t>in vitro</a:t>
            </a:r>
            <a:r>
              <a:rPr lang="en-US" sz="800" dirty="0" smtClean="0"/>
              <a:t> biological properties, and their </a:t>
            </a:r>
            <a:r>
              <a:rPr lang="en-US" sz="800" i="1" dirty="0" smtClean="0"/>
              <a:t>in vivo</a:t>
            </a:r>
            <a:r>
              <a:rPr lang="en-US" sz="800" dirty="0" smtClean="0"/>
              <a:t> compatibility using animal models. The time required to characterize </a:t>
            </a:r>
            <a:r>
              <a:rPr lang="en-US" sz="800" dirty="0" err="1" smtClean="0"/>
              <a:t>nanomaterials</a:t>
            </a:r>
            <a:r>
              <a:rPr lang="en-US" sz="800" dirty="0" smtClean="0"/>
              <a:t> from receipt through the </a:t>
            </a:r>
            <a:r>
              <a:rPr lang="en-US" sz="800" i="1" dirty="0" smtClean="0"/>
              <a:t>in vivo</a:t>
            </a:r>
            <a:r>
              <a:rPr lang="en-US" sz="800" dirty="0" smtClean="0"/>
              <a:t> phase is anticipated to be one year.</a:t>
            </a:r>
          </a:p>
          <a:p>
            <a:pPr eaLnBrk="1" hangingPunct="1"/>
            <a:r>
              <a:rPr lang="en-US" sz="800" dirty="0" smtClean="0"/>
              <a:t>NIOSH conducts workplace evaluations of </a:t>
            </a:r>
            <a:r>
              <a:rPr lang="en-US" sz="800" dirty="0" err="1" smtClean="0"/>
              <a:t>nanomanufacturing</a:t>
            </a:r>
            <a:r>
              <a:rPr lang="en-US" sz="800" dirty="0" smtClean="0"/>
              <a:t> facilities in an effort to addressing knowledge gaps, developing strategies, and providing recommendations. These evaluations are voluntary and requested by the facility.</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noFill/>
        </p:spPr>
        <p:txBody>
          <a:bodyPr/>
          <a:lstStyle/>
          <a:p>
            <a:fld id="{748BD838-67BC-4EEB-B770-1B684221B2B8}" type="slidenum">
              <a:rPr lang="es-ES" smtClean="0"/>
              <a:pPr/>
              <a:t>56</a:t>
            </a:fld>
            <a:endParaRPr lang="es-ES" smtClean="0"/>
          </a:p>
        </p:txBody>
      </p:sp>
      <p:sp>
        <p:nvSpPr>
          <p:cNvPr id="517123" name="Rectangle 2"/>
          <p:cNvSpPr>
            <a:spLocks noGrp="1" noRot="1" noChangeAspect="1" noChangeArrowheads="1" noTextEdit="1"/>
          </p:cNvSpPr>
          <p:nvPr>
            <p:ph type="sldImg"/>
          </p:nvPr>
        </p:nvSpPr>
        <p:spPr>
          <a:ln/>
        </p:spPr>
      </p:sp>
      <p:sp>
        <p:nvSpPr>
          <p:cNvPr id="517124" name="Rectangle 3"/>
          <p:cNvSpPr>
            <a:spLocks noGrp="1" noChangeArrowheads="1"/>
          </p:cNvSpPr>
          <p:nvPr>
            <p:ph type="body" idx="1"/>
          </p:nvPr>
        </p:nvSpPr>
        <p:spPr>
          <a:xfrm>
            <a:off x="709261" y="4860608"/>
            <a:ext cx="5683955" cy="4777264"/>
          </a:xfrm>
          <a:noFill/>
          <a:ln/>
        </p:spPr>
        <p:txBody>
          <a:bodyPr/>
          <a:lstStyle/>
          <a:p>
            <a:pPr eaLnBrk="1" hangingPunct="1"/>
            <a:r>
              <a:rPr lang="en-US" sz="800" dirty="0" smtClean="0"/>
              <a:t>ASTM E-56 Technical Committee:</a:t>
            </a:r>
          </a:p>
          <a:p>
            <a:pPr eaLnBrk="1" hangingPunct="1"/>
            <a:r>
              <a:rPr lang="en-US" sz="800" dirty="0" smtClean="0"/>
              <a:t>Three subcommittees:  E56-01:Terminology and Nomenclature (issued ASTM E2456, on-going work)</a:t>
            </a:r>
          </a:p>
          <a:p>
            <a:pPr eaLnBrk="1" hangingPunct="1"/>
            <a:r>
              <a:rPr lang="en-US" sz="800" dirty="0" smtClean="0"/>
              <a:t>	     E56-02:  Characterization</a:t>
            </a:r>
          </a:p>
          <a:p>
            <a:pPr eaLnBrk="1" hangingPunct="1"/>
            <a:r>
              <a:rPr lang="en-US" sz="800" dirty="0" smtClean="0"/>
              <a:t>	     E56-03:  Environment, Health and Safety</a:t>
            </a:r>
          </a:p>
          <a:p>
            <a:pPr eaLnBrk="1" hangingPunct="1"/>
            <a:r>
              <a:rPr lang="en-US" sz="800" dirty="0" smtClean="0"/>
              <a:t>ISO TC 229:	WG1: Nomenclature group led by Canada</a:t>
            </a:r>
          </a:p>
          <a:p>
            <a:pPr eaLnBrk="1" hangingPunct="1"/>
            <a:r>
              <a:rPr lang="en-US" sz="800" dirty="0" smtClean="0"/>
              <a:t>	WG2: Measurement and Characterization led by Japan</a:t>
            </a:r>
          </a:p>
          <a:p>
            <a:pPr eaLnBrk="1" hangingPunct="1"/>
            <a:r>
              <a:rPr lang="en-US" sz="800" dirty="0" smtClean="0"/>
              <a:t>	WG3: Health, Environment and Safety led by USA</a:t>
            </a:r>
          </a:p>
          <a:p>
            <a:pPr eaLnBrk="1" hangingPunct="1"/>
            <a:r>
              <a:rPr lang="en-US" sz="800" dirty="0" smtClean="0"/>
              <a:t>Top 3 Standards Identified by ISO respondents:</a:t>
            </a:r>
          </a:p>
          <a:p>
            <a:pPr eaLnBrk="1" hangingPunct="1"/>
            <a:r>
              <a:rPr lang="en-US" sz="800" dirty="0" smtClean="0"/>
              <a:t>	Standard for Toxicological Screening of </a:t>
            </a:r>
            <a:r>
              <a:rPr lang="en-US" sz="800" dirty="0" err="1" smtClean="0"/>
              <a:t>Nanomaterials</a:t>
            </a:r>
            <a:endParaRPr lang="en-US" sz="800" dirty="0" smtClean="0"/>
          </a:p>
          <a:p>
            <a:pPr eaLnBrk="1" hangingPunct="1"/>
            <a:r>
              <a:rPr lang="en-US" sz="800" dirty="0" smtClean="0"/>
              <a:t>	Standard for Determining Relative Toxicity/Hazard Potential of </a:t>
            </a:r>
            <a:r>
              <a:rPr lang="en-US" sz="800" dirty="0" err="1" smtClean="0"/>
              <a:t>Nanomaterials</a:t>
            </a:r>
            <a:r>
              <a:rPr lang="en-US" sz="800" dirty="0" smtClean="0"/>
              <a:t> (2 items under 	development)</a:t>
            </a:r>
          </a:p>
          <a:p>
            <a:pPr eaLnBrk="1" hangingPunct="1"/>
            <a:r>
              <a:rPr lang="en-US" sz="800" dirty="0" smtClean="0"/>
              <a:t>	Standard for Controlling Occupational Exposures to </a:t>
            </a:r>
            <a:r>
              <a:rPr lang="en-US" sz="800" dirty="0" err="1" smtClean="0"/>
              <a:t>Nanomaterials</a:t>
            </a:r>
            <a:r>
              <a:rPr lang="en-US" sz="800" dirty="0" smtClean="0"/>
              <a:t> </a:t>
            </a:r>
          </a:p>
          <a:p>
            <a:pPr eaLnBrk="1" hangingPunct="1"/>
            <a:r>
              <a:rPr lang="en-US" sz="800" dirty="0" smtClean="0"/>
              <a:t>	(1 work item under development)</a:t>
            </a:r>
          </a:p>
          <a:p>
            <a:pPr eaLnBrk="1" hangingPunct="1"/>
            <a:r>
              <a:rPr lang="en-US" sz="800" dirty="0" smtClean="0"/>
              <a:t>ISO/TC-229-OECD WPMN Coordination Papers:</a:t>
            </a:r>
          </a:p>
          <a:p>
            <a:pPr eaLnBrk="1" hangingPunct="1"/>
            <a:r>
              <a:rPr lang="en-US" sz="800" dirty="0" smtClean="0"/>
              <a:t>	EH&amp;S monitoring techniques</a:t>
            </a:r>
          </a:p>
          <a:p>
            <a:pPr eaLnBrk="1" hangingPunct="1"/>
            <a:r>
              <a:rPr lang="en-US" sz="800" dirty="0" smtClean="0"/>
              <a:t>	Engineering controls, PPE, etc.</a:t>
            </a:r>
          </a:p>
          <a:p>
            <a:pPr eaLnBrk="1" hangingPunct="1"/>
            <a:r>
              <a:rPr lang="en-US" sz="800" dirty="0" smtClean="0"/>
              <a:t>	Epidemiological and environmental surveillance protocols</a:t>
            </a:r>
          </a:p>
          <a:p>
            <a:pPr eaLnBrk="1" hangingPunct="1"/>
            <a:endParaRPr lang="en-US" sz="800" dirty="0" smtClean="0"/>
          </a:p>
          <a:p>
            <a:pPr eaLnBrk="1" hangingPunct="1"/>
            <a:r>
              <a:rPr lang="en-US" sz="800" dirty="0" smtClean="0"/>
              <a:t>ICON has established a virtual journal on their web site at: http://icon.rice.edu/virtualjournal.cfm</a:t>
            </a:r>
          </a:p>
          <a:p>
            <a:pPr eaLnBrk="1" hangingPunct="1"/>
            <a:endParaRPr lang="en-US" sz="800" dirty="0" smtClean="0"/>
          </a:p>
          <a:p>
            <a:pPr eaLnBrk="1" hangingPunct="1"/>
            <a:r>
              <a:rPr lang="en-US" sz="800" dirty="0" smtClean="0"/>
              <a:t>NCL serves as a national resource and knowledge base for all cancer researchers to facilitate the regulatory review of nanotechnologies intended for cancer therapies and diagnostics. As part of its </a:t>
            </a:r>
            <a:r>
              <a:rPr lang="en-US" sz="800" dirty="0" smtClean="0">
                <a:hlinkClick r:id="rId3"/>
              </a:rPr>
              <a:t>assay cascade</a:t>
            </a:r>
            <a:r>
              <a:rPr lang="en-US" sz="800" dirty="0" smtClean="0"/>
              <a:t>, the NCL will characterize </a:t>
            </a:r>
            <a:r>
              <a:rPr lang="en-US" sz="800" dirty="0" err="1" smtClean="0"/>
              <a:t>nanoparticles</a:t>
            </a:r>
            <a:r>
              <a:rPr lang="en-US" sz="800" dirty="0" smtClean="0"/>
              <a:t>' physical attributes, their </a:t>
            </a:r>
            <a:r>
              <a:rPr lang="en-US" sz="800" i="1" dirty="0" smtClean="0"/>
              <a:t>in vitro</a:t>
            </a:r>
            <a:r>
              <a:rPr lang="en-US" sz="800" dirty="0" smtClean="0"/>
              <a:t> biological properties, and their </a:t>
            </a:r>
            <a:r>
              <a:rPr lang="en-US" sz="800" i="1" dirty="0" smtClean="0"/>
              <a:t>in vivo</a:t>
            </a:r>
            <a:r>
              <a:rPr lang="en-US" sz="800" dirty="0" smtClean="0"/>
              <a:t> compatibility using animal models. The time required to characterize </a:t>
            </a:r>
            <a:r>
              <a:rPr lang="en-US" sz="800" dirty="0" err="1" smtClean="0"/>
              <a:t>nanomaterials</a:t>
            </a:r>
            <a:r>
              <a:rPr lang="en-US" sz="800" dirty="0" smtClean="0"/>
              <a:t> from receipt through the </a:t>
            </a:r>
            <a:r>
              <a:rPr lang="en-US" sz="800" i="1" dirty="0" smtClean="0"/>
              <a:t>in vivo</a:t>
            </a:r>
            <a:r>
              <a:rPr lang="en-US" sz="800" dirty="0" smtClean="0"/>
              <a:t> phase is anticipated to be one year.</a:t>
            </a:r>
          </a:p>
          <a:p>
            <a:pPr eaLnBrk="1" hangingPunct="1"/>
            <a:r>
              <a:rPr lang="en-US" sz="800" dirty="0" smtClean="0"/>
              <a:t>NIOSH conducts workplace evaluations of </a:t>
            </a:r>
            <a:r>
              <a:rPr lang="en-US" sz="800" dirty="0" err="1" smtClean="0"/>
              <a:t>nanomanufacturing</a:t>
            </a:r>
            <a:r>
              <a:rPr lang="en-US" sz="800" dirty="0" smtClean="0"/>
              <a:t> facilities in an effort to addressing knowledge gaps, developing strategies, and providing recommendations. These evaluations are voluntary and requested by the facility.</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8146" name="Rectangle 7"/>
          <p:cNvSpPr>
            <a:spLocks noGrp="1" noChangeArrowheads="1"/>
          </p:cNvSpPr>
          <p:nvPr>
            <p:ph type="sldNum" sz="quarter" idx="5"/>
          </p:nvPr>
        </p:nvSpPr>
        <p:spPr>
          <a:noFill/>
        </p:spPr>
        <p:txBody>
          <a:bodyPr/>
          <a:lstStyle/>
          <a:p>
            <a:fld id="{516583F5-4A2C-454D-AA01-6F5C94CC1428}" type="slidenum">
              <a:rPr lang="es-ES" smtClean="0"/>
              <a:pPr/>
              <a:t>58</a:t>
            </a:fld>
            <a:endParaRPr lang="es-ES" smtClean="0"/>
          </a:p>
        </p:txBody>
      </p:sp>
      <p:sp>
        <p:nvSpPr>
          <p:cNvPr id="518147" name="Rectangle 2"/>
          <p:cNvSpPr>
            <a:spLocks noGrp="1" noRot="1" noChangeAspect="1" noChangeArrowheads="1" noTextEdit="1"/>
          </p:cNvSpPr>
          <p:nvPr>
            <p:ph type="sldImg"/>
          </p:nvPr>
        </p:nvSpPr>
        <p:spPr>
          <a:ln/>
        </p:spPr>
      </p:sp>
      <p:sp>
        <p:nvSpPr>
          <p:cNvPr id="518148" name="Rectangle 3"/>
          <p:cNvSpPr>
            <a:spLocks noGrp="1" noChangeArrowheads="1"/>
          </p:cNvSpPr>
          <p:nvPr>
            <p:ph type="body" idx="1"/>
          </p:nvPr>
        </p:nvSpPr>
        <p:spPr>
          <a:xfrm>
            <a:off x="709261" y="4860608"/>
            <a:ext cx="5683955" cy="4777264"/>
          </a:xfrm>
          <a:noFill/>
          <a:ln/>
        </p:spPr>
        <p:txBody>
          <a:bodyPr/>
          <a:lstStyle/>
          <a:p>
            <a:pPr eaLnBrk="1" hangingPunct="1"/>
            <a:r>
              <a:rPr lang="en-US" sz="800" dirty="0" smtClean="0"/>
              <a:t>ASTM E-56 Technical Committee:</a:t>
            </a:r>
          </a:p>
          <a:p>
            <a:pPr eaLnBrk="1" hangingPunct="1"/>
            <a:r>
              <a:rPr lang="en-US" sz="800" dirty="0" smtClean="0"/>
              <a:t>Three subcommittees:  E56-01:Terminology and Nomenclature (issued ASTM E2456, on-going work)</a:t>
            </a:r>
          </a:p>
          <a:p>
            <a:pPr eaLnBrk="1" hangingPunct="1"/>
            <a:r>
              <a:rPr lang="en-US" sz="800" dirty="0" smtClean="0"/>
              <a:t>	     E56-02:  Characterization</a:t>
            </a:r>
          </a:p>
          <a:p>
            <a:pPr eaLnBrk="1" hangingPunct="1"/>
            <a:r>
              <a:rPr lang="en-US" sz="800" dirty="0" smtClean="0"/>
              <a:t>	     E56-03:  Environment, Health and Safety</a:t>
            </a:r>
          </a:p>
          <a:p>
            <a:pPr eaLnBrk="1" hangingPunct="1"/>
            <a:r>
              <a:rPr lang="en-US" sz="800" dirty="0" smtClean="0"/>
              <a:t>ISO TC 229:	WG1: Nomenclature group led by Canada</a:t>
            </a:r>
          </a:p>
          <a:p>
            <a:pPr eaLnBrk="1" hangingPunct="1"/>
            <a:r>
              <a:rPr lang="en-US" sz="800" dirty="0" smtClean="0"/>
              <a:t>	WG2: Measurement and Characterization led by Japan</a:t>
            </a:r>
          </a:p>
          <a:p>
            <a:pPr eaLnBrk="1" hangingPunct="1"/>
            <a:r>
              <a:rPr lang="en-US" sz="800" dirty="0" smtClean="0"/>
              <a:t>	WG3: Health, Environment and Safety led by USA</a:t>
            </a:r>
          </a:p>
          <a:p>
            <a:pPr eaLnBrk="1" hangingPunct="1"/>
            <a:r>
              <a:rPr lang="en-US" sz="800" dirty="0" smtClean="0"/>
              <a:t>Top 3 Standards Identified by ISO respondents:</a:t>
            </a:r>
          </a:p>
          <a:p>
            <a:pPr eaLnBrk="1" hangingPunct="1"/>
            <a:r>
              <a:rPr lang="en-US" sz="800" dirty="0" smtClean="0"/>
              <a:t>	Standard for Toxicological Screening of </a:t>
            </a:r>
            <a:r>
              <a:rPr lang="en-US" sz="800" dirty="0" err="1" smtClean="0"/>
              <a:t>Nanomaterials</a:t>
            </a:r>
            <a:endParaRPr lang="en-US" sz="800" dirty="0" smtClean="0"/>
          </a:p>
          <a:p>
            <a:pPr eaLnBrk="1" hangingPunct="1"/>
            <a:r>
              <a:rPr lang="en-US" sz="800" dirty="0" smtClean="0"/>
              <a:t>	Standard for Determining Relative Toxicity/Hazard Potential of </a:t>
            </a:r>
            <a:r>
              <a:rPr lang="en-US" sz="800" dirty="0" err="1" smtClean="0"/>
              <a:t>Nanomaterials</a:t>
            </a:r>
            <a:r>
              <a:rPr lang="en-US" sz="800" dirty="0" smtClean="0"/>
              <a:t> (2 items under 	development)</a:t>
            </a:r>
          </a:p>
          <a:p>
            <a:pPr eaLnBrk="1" hangingPunct="1"/>
            <a:r>
              <a:rPr lang="en-US" sz="800" dirty="0" smtClean="0"/>
              <a:t>	Standard for Controlling Occupational Exposures to </a:t>
            </a:r>
            <a:r>
              <a:rPr lang="en-US" sz="800" dirty="0" err="1" smtClean="0"/>
              <a:t>Nanomaterials</a:t>
            </a:r>
            <a:r>
              <a:rPr lang="en-US" sz="800" dirty="0" smtClean="0"/>
              <a:t> </a:t>
            </a:r>
          </a:p>
          <a:p>
            <a:pPr eaLnBrk="1" hangingPunct="1"/>
            <a:r>
              <a:rPr lang="en-US" sz="800" dirty="0" smtClean="0"/>
              <a:t>	(1 work item under development)</a:t>
            </a:r>
          </a:p>
          <a:p>
            <a:pPr eaLnBrk="1" hangingPunct="1"/>
            <a:r>
              <a:rPr lang="en-US" sz="800" dirty="0" smtClean="0"/>
              <a:t>ISO/TC-229-OECD WPMN Coordination Papers:</a:t>
            </a:r>
          </a:p>
          <a:p>
            <a:pPr eaLnBrk="1" hangingPunct="1"/>
            <a:r>
              <a:rPr lang="en-US" sz="800" dirty="0" smtClean="0"/>
              <a:t>	EH&amp;S monitoring techniques</a:t>
            </a:r>
          </a:p>
          <a:p>
            <a:pPr eaLnBrk="1" hangingPunct="1"/>
            <a:r>
              <a:rPr lang="en-US" sz="800" dirty="0" smtClean="0"/>
              <a:t>	Engineering controls, PPE, etc.</a:t>
            </a:r>
          </a:p>
          <a:p>
            <a:pPr eaLnBrk="1" hangingPunct="1"/>
            <a:r>
              <a:rPr lang="en-US" sz="800" dirty="0" smtClean="0"/>
              <a:t>	Epidemiological and environmental surveillance protocols</a:t>
            </a:r>
          </a:p>
          <a:p>
            <a:pPr eaLnBrk="1" hangingPunct="1"/>
            <a:endParaRPr lang="en-US" sz="800" dirty="0" smtClean="0"/>
          </a:p>
          <a:p>
            <a:pPr eaLnBrk="1" hangingPunct="1"/>
            <a:r>
              <a:rPr lang="en-US" sz="800" dirty="0" smtClean="0"/>
              <a:t>ICON has established a virtual journal on their web site at: http://icon.rice.edu/virtualjournal.cfm</a:t>
            </a:r>
          </a:p>
          <a:p>
            <a:pPr eaLnBrk="1" hangingPunct="1"/>
            <a:endParaRPr lang="en-US" sz="800" dirty="0" smtClean="0"/>
          </a:p>
          <a:p>
            <a:pPr eaLnBrk="1" hangingPunct="1"/>
            <a:r>
              <a:rPr lang="en-US" sz="800" dirty="0" smtClean="0"/>
              <a:t>NCL serves as a national resource and knowledge base for all cancer researchers to facilitate the regulatory review of nanotechnologies intended for cancer therapies and diagnostics. As part of its </a:t>
            </a:r>
            <a:r>
              <a:rPr lang="en-US" sz="800" dirty="0" smtClean="0">
                <a:hlinkClick r:id="rId3"/>
              </a:rPr>
              <a:t>assay cascade</a:t>
            </a:r>
            <a:r>
              <a:rPr lang="en-US" sz="800" dirty="0" smtClean="0"/>
              <a:t>, the NCL will characterize </a:t>
            </a:r>
            <a:r>
              <a:rPr lang="en-US" sz="800" dirty="0" err="1" smtClean="0"/>
              <a:t>nanoparticles</a:t>
            </a:r>
            <a:r>
              <a:rPr lang="en-US" sz="800" dirty="0" smtClean="0"/>
              <a:t>' physical attributes, their </a:t>
            </a:r>
            <a:r>
              <a:rPr lang="en-US" sz="800" i="1" dirty="0" smtClean="0"/>
              <a:t>in vitro</a:t>
            </a:r>
            <a:r>
              <a:rPr lang="en-US" sz="800" dirty="0" smtClean="0"/>
              <a:t> biological properties, and their </a:t>
            </a:r>
            <a:r>
              <a:rPr lang="en-US" sz="800" i="1" dirty="0" smtClean="0"/>
              <a:t>in vivo</a:t>
            </a:r>
            <a:r>
              <a:rPr lang="en-US" sz="800" dirty="0" smtClean="0"/>
              <a:t> compatibility using animal models. The time required to characterize </a:t>
            </a:r>
            <a:r>
              <a:rPr lang="en-US" sz="800" dirty="0" err="1" smtClean="0"/>
              <a:t>nanomaterials</a:t>
            </a:r>
            <a:r>
              <a:rPr lang="en-US" sz="800" dirty="0" smtClean="0"/>
              <a:t> from receipt through the </a:t>
            </a:r>
            <a:r>
              <a:rPr lang="en-US" sz="800" i="1" dirty="0" smtClean="0"/>
              <a:t>in vivo</a:t>
            </a:r>
            <a:r>
              <a:rPr lang="en-US" sz="800" dirty="0" smtClean="0"/>
              <a:t> phase is anticipated to be one year.</a:t>
            </a:r>
          </a:p>
          <a:p>
            <a:pPr eaLnBrk="1" hangingPunct="1"/>
            <a:r>
              <a:rPr lang="en-US" sz="800" dirty="0" smtClean="0"/>
              <a:t>NIOSH conducts workplace evaluations of </a:t>
            </a:r>
            <a:r>
              <a:rPr lang="en-US" sz="800" dirty="0" err="1" smtClean="0"/>
              <a:t>nanomanufacturing</a:t>
            </a:r>
            <a:r>
              <a:rPr lang="en-US" sz="800" dirty="0" smtClean="0"/>
              <a:t> facilities in an effort to addressing knowledge gaps, developing strategies, and providing recommendations. These evaluations are voluntary and requested by the facility.</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0194" name="Rectangle 7"/>
          <p:cNvSpPr>
            <a:spLocks noGrp="1" noChangeArrowheads="1"/>
          </p:cNvSpPr>
          <p:nvPr>
            <p:ph type="sldNum" sz="quarter" idx="5"/>
          </p:nvPr>
        </p:nvSpPr>
        <p:spPr>
          <a:noFill/>
        </p:spPr>
        <p:txBody>
          <a:bodyPr/>
          <a:lstStyle/>
          <a:p>
            <a:fld id="{AEA2074F-E397-45B5-BBAB-DAF6DA1A2FE1}" type="slidenum">
              <a:rPr lang="es-ES" smtClean="0"/>
              <a:pPr/>
              <a:t>63</a:t>
            </a:fld>
            <a:endParaRPr lang="es-ES" smtClean="0"/>
          </a:p>
        </p:txBody>
      </p:sp>
      <p:sp>
        <p:nvSpPr>
          <p:cNvPr id="520195" name="Rectangle 2"/>
          <p:cNvSpPr>
            <a:spLocks noGrp="1" noRot="1" noChangeAspect="1" noChangeArrowheads="1" noTextEdit="1"/>
          </p:cNvSpPr>
          <p:nvPr>
            <p:ph type="sldImg"/>
          </p:nvPr>
        </p:nvSpPr>
        <p:spPr>
          <a:ln/>
        </p:spPr>
      </p:sp>
      <p:sp>
        <p:nvSpPr>
          <p:cNvPr id="520196"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noFill/>
        </p:spPr>
        <p:txBody>
          <a:bodyPr/>
          <a:lstStyle/>
          <a:p>
            <a:fld id="{7BCDFDC3-CD54-4C14-BFF8-665281F68C67}" type="slidenum">
              <a:rPr lang="es-ES" smtClean="0"/>
              <a:pPr/>
              <a:t>64</a:t>
            </a:fld>
            <a:endParaRPr lang="es-ES" smtClean="0"/>
          </a:p>
        </p:txBody>
      </p:sp>
      <p:sp>
        <p:nvSpPr>
          <p:cNvPr id="521219" name="Rectangle 2"/>
          <p:cNvSpPr>
            <a:spLocks noGrp="1" noRot="1" noChangeAspect="1" noChangeArrowheads="1" noTextEdit="1"/>
          </p:cNvSpPr>
          <p:nvPr>
            <p:ph type="sldImg"/>
          </p:nvPr>
        </p:nvSpPr>
        <p:spPr>
          <a:ln/>
        </p:spPr>
      </p:sp>
      <p:sp>
        <p:nvSpPr>
          <p:cNvPr id="521220" name="Rectangle 3"/>
          <p:cNvSpPr>
            <a:spLocks noGrp="1" noChangeArrowheads="1"/>
          </p:cNvSpPr>
          <p:nvPr>
            <p:ph type="body" idx="1"/>
          </p:nvPr>
        </p:nvSpPr>
        <p:spPr>
          <a:noFill/>
          <a:ln/>
        </p:spPr>
        <p:txBody>
          <a:bodyPr/>
          <a:lstStyle/>
          <a:p>
            <a:pPr eaLnBrk="1" hangingPunct="1"/>
            <a:endParaRPr lang="es-E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lvl1pPr>
              <a:defRPr/>
            </a:lvl1pPr>
          </a:lstStyle>
          <a:p>
            <a:pPr>
              <a:defRPr/>
            </a:pPr>
            <a:fld id="{0C6A1A03-E4BC-49D3-ABBC-0880605FE5B8}" type="datetimeFigureOut">
              <a:rPr lang="es-ES"/>
              <a:pPr>
                <a:defRPr/>
              </a:pPr>
              <a:t>22/05/2017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10F372FF-4C2A-4AE2-80B6-73976893CF91}" type="slidenum">
              <a:rPr lang="es-ES"/>
              <a:pPr>
                <a:defRPr/>
              </a:pPr>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CB4FFA08-FC2C-4B32-9E72-00BC0ACE1E18}" type="datetimeFigureOut">
              <a:rPr lang="es-ES"/>
              <a:pPr>
                <a:defRPr/>
              </a:pPr>
              <a:t>22/05/2017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7D607F4A-C9ED-443D-BE9B-C295119CA578}" type="slidenum">
              <a:rPr lang="es-ES"/>
              <a:pPr>
                <a:defRPr/>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5769C382-2930-4059-AE6A-06EB6E6CE118}" type="datetimeFigureOut">
              <a:rPr lang="es-ES"/>
              <a:pPr>
                <a:defRPr/>
              </a:pPr>
              <a:t>22/05/2017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56EA948C-5097-4A87-A5A1-576B5030F429}" type="slidenum">
              <a:rPr lang="es-ES"/>
              <a:pPr>
                <a:defRPr/>
              </a:pPr>
              <a:t>‹Nº›</a:t>
            </a:fld>
            <a:endParaRPr lang="es-E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cSld name="Título y 4 objetos">
    <p:spTree>
      <p:nvGrpSpPr>
        <p:cNvPr id="1" name=""/>
        <p:cNvGrpSpPr/>
        <p:nvPr/>
      </p:nvGrpSpPr>
      <p:grpSpPr>
        <a:xfrm>
          <a:off x="0" y="0"/>
          <a:ext cx="0" cy="0"/>
          <a:chOff x="0" y="0"/>
          <a:chExt cx="0" cy="0"/>
        </a:xfrm>
      </p:grpSpPr>
      <p:sp>
        <p:nvSpPr>
          <p:cNvPr id="2" name="1 Título"/>
          <p:cNvSpPr>
            <a:spLocks noGrp="1"/>
          </p:cNvSpPr>
          <p:nvPr>
            <p:ph type="title" sz="quarter"/>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quarter" idx="1"/>
          </p:nvPr>
        </p:nvSpPr>
        <p:spPr>
          <a:xfrm>
            <a:off x="457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contenido"/>
          <p:cNvSpPr>
            <a:spLocks noGrp="1"/>
          </p:cNvSpPr>
          <p:nvPr>
            <p:ph sz="quarter" idx="2"/>
          </p:nvPr>
        </p:nvSpPr>
        <p:spPr>
          <a:xfrm>
            <a:off x="4648200" y="1600200"/>
            <a:ext cx="4038600" cy="2185988"/>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4 Marcador de contenido"/>
          <p:cNvSpPr>
            <a:spLocks noGrp="1"/>
          </p:cNvSpPr>
          <p:nvPr>
            <p:ph sz="quarter" idx="3"/>
          </p:nvPr>
        </p:nvSpPr>
        <p:spPr>
          <a:xfrm>
            <a:off x="457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contenido"/>
          <p:cNvSpPr>
            <a:spLocks noGrp="1"/>
          </p:cNvSpPr>
          <p:nvPr>
            <p:ph sz="quarter" idx="4"/>
          </p:nvPr>
        </p:nvSpPr>
        <p:spPr>
          <a:xfrm>
            <a:off x="4648200" y="3938588"/>
            <a:ext cx="4038600" cy="218757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Rectangle 4"/>
          <p:cNvSpPr>
            <a:spLocks noGrp="1" noChangeArrowheads="1"/>
          </p:cNvSpPr>
          <p:nvPr>
            <p:ph type="dt" sz="half" idx="10"/>
          </p:nvPr>
        </p:nvSpPr>
        <p:spPr>
          <a:ln/>
        </p:spPr>
        <p:txBody>
          <a:bodyPr/>
          <a:lstStyle>
            <a:lvl1pPr>
              <a:defRPr/>
            </a:lvl1pPr>
          </a:lstStyle>
          <a:p>
            <a:pPr>
              <a:defRPr/>
            </a:pPr>
            <a:endParaRPr lang="es-ES"/>
          </a:p>
        </p:txBody>
      </p:sp>
      <p:sp>
        <p:nvSpPr>
          <p:cNvPr id="8" name="Rectangle 5"/>
          <p:cNvSpPr>
            <a:spLocks noGrp="1" noChangeArrowheads="1"/>
          </p:cNvSpPr>
          <p:nvPr>
            <p:ph type="ftr" sz="quarter" idx="11"/>
          </p:nvPr>
        </p:nvSpPr>
        <p:spPr>
          <a:ln/>
        </p:spPr>
        <p:txBody>
          <a:bodyPr/>
          <a:lstStyle>
            <a:lvl1pPr>
              <a:defRPr/>
            </a:lvl1pPr>
          </a:lstStyle>
          <a:p>
            <a:pPr>
              <a:defRPr/>
            </a:pPr>
            <a:endParaRPr lang="es-ES"/>
          </a:p>
        </p:txBody>
      </p:sp>
      <p:sp>
        <p:nvSpPr>
          <p:cNvPr id="9" name="Rectangle 6"/>
          <p:cNvSpPr>
            <a:spLocks noGrp="1" noChangeArrowheads="1"/>
          </p:cNvSpPr>
          <p:nvPr>
            <p:ph type="sldNum" sz="quarter" idx="12"/>
          </p:nvPr>
        </p:nvSpPr>
        <p:spPr>
          <a:ln/>
        </p:spPr>
        <p:txBody>
          <a:bodyPr/>
          <a:lstStyle>
            <a:lvl1pPr>
              <a:defRPr/>
            </a:lvl1pPr>
          </a:lstStyle>
          <a:p>
            <a:pPr>
              <a:defRPr/>
            </a:pPr>
            <a:fld id="{6D69DECD-AD87-4700-8EC4-E653B2C2CABE}" type="slidenum">
              <a:rPr lang="es-ES"/>
              <a:pPr>
                <a:defRPr/>
              </a:pPr>
              <a:t>‹Nº›</a:t>
            </a:fld>
            <a:endParaRPr lang="es-E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ítulo, objetos y text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p:spPr>
        <p:txBody>
          <a:bodyPr/>
          <a:lstStyle/>
          <a:p>
            <a:r>
              <a:rPr lang="es-ES" smtClean="0"/>
              <a:t>Haga clic para modificar el estilo de título del patrón</a:t>
            </a:r>
            <a:endParaRPr lang="es-ES"/>
          </a:p>
        </p:txBody>
      </p:sp>
      <p:sp>
        <p:nvSpPr>
          <p:cNvPr id="3" name="2 Marcador de contenido"/>
          <p:cNvSpPr>
            <a:spLocks noGrp="1"/>
          </p:cNvSpPr>
          <p:nvPr>
            <p:ph sz="half" idx="1"/>
          </p:nvPr>
        </p:nvSpPr>
        <p:spPr>
          <a:xfrm>
            <a:off x="457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3 Marcador de texto"/>
          <p:cNvSpPr>
            <a:spLocks noGrp="1"/>
          </p:cNvSpPr>
          <p:nvPr>
            <p:ph type="body" sz="half" idx="2"/>
          </p:nvPr>
        </p:nvSpPr>
        <p:spPr>
          <a:xfrm>
            <a:off x="4648200" y="1600200"/>
            <a:ext cx="4038600" cy="4525963"/>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Rectangle 4"/>
          <p:cNvSpPr>
            <a:spLocks noGrp="1" noChangeArrowheads="1"/>
          </p:cNvSpPr>
          <p:nvPr>
            <p:ph type="dt" sz="half" idx="10"/>
          </p:nvPr>
        </p:nvSpPr>
        <p:spPr>
          <a:ln/>
        </p:spPr>
        <p:txBody>
          <a:bodyPr/>
          <a:lstStyle>
            <a:lvl1pPr>
              <a:defRPr/>
            </a:lvl1pPr>
          </a:lstStyle>
          <a:p>
            <a:pPr>
              <a:defRPr/>
            </a:pPr>
            <a:endParaRPr lang="es-ES"/>
          </a:p>
        </p:txBody>
      </p:sp>
      <p:sp>
        <p:nvSpPr>
          <p:cNvPr id="6" name="Rectangle 5"/>
          <p:cNvSpPr>
            <a:spLocks noGrp="1" noChangeArrowheads="1"/>
          </p:cNvSpPr>
          <p:nvPr>
            <p:ph type="ftr" sz="quarter" idx="11"/>
          </p:nvPr>
        </p:nvSpPr>
        <p:spPr>
          <a:ln/>
        </p:spPr>
        <p:txBody>
          <a:bodyPr/>
          <a:lstStyle>
            <a:lvl1pPr>
              <a:defRPr/>
            </a:lvl1pPr>
          </a:lstStyle>
          <a:p>
            <a:pPr>
              <a:defRPr/>
            </a:pPr>
            <a:endParaRPr lang="es-ES"/>
          </a:p>
        </p:txBody>
      </p:sp>
      <p:sp>
        <p:nvSpPr>
          <p:cNvPr id="7" name="Rectangle 6"/>
          <p:cNvSpPr>
            <a:spLocks noGrp="1" noChangeArrowheads="1"/>
          </p:cNvSpPr>
          <p:nvPr>
            <p:ph type="sldNum" sz="quarter" idx="12"/>
          </p:nvPr>
        </p:nvSpPr>
        <p:spPr>
          <a:ln/>
        </p:spPr>
        <p:txBody>
          <a:bodyPr/>
          <a:lstStyle>
            <a:lvl1pPr>
              <a:defRPr/>
            </a:lvl1pPr>
          </a:lstStyle>
          <a:p>
            <a:pPr>
              <a:defRPr/>
            </a:pPr>
            <a:fld id="{823C5344-4691-4F31-9D8E-92F73FE20FD7}" type="slidenum">
              <a:rPr lang="es-ES"/>
              <a:pPr>
                <a:defRPr/>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lvl1pPr>
              <a:defRPr/>
            </a:lvl1pPr>
          </a:lstStyle>
          <a:p>
            <a:pPr>
              <a:defRPr/>
            </a:pPr>
            <a:fld id="{BCE69566-E68B-4631-B779-BFAD2DB7A975}" type="datetimeFigureOut">
              <a:rPr lang="es-ES"/>
              <a:pPr>
                <a:defRPr/>
              </a:pPr>
              <a:t>22/05/2017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2F5EECE8-E67C-4B76-8C12-3780D4F07711}" type="slidenum">
              <a:rPr lang="es-ES"/>
              <a:pPr>
                <a:defRPr/>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lvl1pPr>
              <a:defRPr/>
            </a:lvl1pPr>
          </a:lstStyle>
          <a:p>
            <a:pPr>
              <a:defRPr/>
            </a:pPr>
            <a:fld id="{0834684A-B5C0-4B9C-BA0A-34A178D0E91E}" type="datetimeFigureOut">
              <a:rPr lang="es-ES"/>
              <a:pPr>
                <a:defRPr/>
              </a:pPr>
              <a:t>22/05/2017</a:t>
            </a:fld>
            <a:endParaRPr lang="es-ES"/>
          </a:p>
        </p:txBody>
      </p:sp>
      <p:sp>
        <p:nvSpPr>
          <p:cNvPr id="5" name="4 Marcador de pie de página"/>
          <p:cNvSpPr>
            <a:spLocks noGrp="1"/>
          </p:cNvSpPr>
          <p:nvPr>
            <p:ph type="ftr" sz="quarter" idx="11"/>
          </p:nvPr>
        </p:nvSpPr>
        <p:spPr/>
        <p:txBody>
          <a:bodyPr/>
          <a:lstStyle>
            <a:lvl1pPr>
              <a:defRPr/>
            </a:lvl1pPr>
          </a:lstStyle>
          <a:p>
            <a:pPr>
              <a:defRPr/>
            </a:pPr>
            <a:endParaRPr lang="es-ES"/>
          </a:p>
        </p:txBody>
      </p:sp>
      <p:sp>
        <p:nvSpPr>
          <p:cNvPr id="6" name="5 Marcador de número de diapositiva"/>
          <p:cNvSpPr>
            <a:spLocks noGrp="1"/>
          </p:cNvSpPr>
          <p:nvPr>
            <p:ph type="sldNum" sz="quarter" idx="12"/>
          </p:nvPr>
        </p:nvSpPr>
        <p:spPr/>
        <p:txBody>
          <a:bodyPr/>
          <a:lstStyle>
            <a:lvl1pPr>
              <a:defRPr/>
            </a:lvl1pPr>
          </a:lstStyle>
          <a:p>
            <a:pPr>
              <a:defRPr/>
            </a:pPr>
            <a:fld id="{A412EF5F-94A0-463D-A773-F246C3849CB6}" type="slidenum">
              <a:rPr lang="es-ES"/>
              <a:pPr>
                <a:defRPr/>
              </a:pPr>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3 Marcador de fecha"/>
          <p:cNvSpPr>
            <a:spLocks noGrp="1"/>
          </p:cNvSpPr>
          <p:nvPr>
            <p:ph type="dt" sz="half" idx="10"/>
          </p:nvPr>
        </p:nvSpPr>
        <p:spPr/>
        <p:txBody>
          <a:bodyPr/>
          <a:lstStyle>
            <a:lvl1pPr>
              <a:defRPr/>
            </a:lvl1pPr>
          </a:lstStyle>
          <a:p>
            <a:pPr>
              <a:defRPr/>
            </a:pPr>
            <a:fld id="{E0C74DF3-7C03-4244-ACF3-1FDF8B005CB3}" type="datetimeFigureOut">
              <a:rPr lang="es-ES"/>
              <a:pPr>
                <a:defRPr/>
              </a:pPr>
              <a:t>22/05/2017</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B918C350-BEBE-4E0D-9247-CBD461513000}" type="slidenum">
              <a:rPr lang="es-ES"/>
              <a:pPr>
                <a:defRPr/>
              </a:pPr>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fecha"/>
          <p:cNvSpPr>
            <a:spLocks noGrp="1"/>
          </p:cNvSpPr>
          <p:nvPr>
            <p:ph type="dt" sz="half" idx="10"/>
          </p:nvPr>
        </p:nvSpPr>
        <p:spPr/>
        <p:txBody>
          <a:bodyPr/>
          <a:lstStyle>
            <a:lvl1pPr>
              <a:defRPr/>
            </a:lvl1pPr>
          </a:lstStyle>
          <a:p>
            <a:pPr>
              <a:defRPr/>
            </a:pPr>
            <a:fld id="{83D5608F-6CF5-4975-AEEA-28351C49B788}" type="datetimeFigureOut">
              <a:rPr lang="es-ES"/>
              <a:pPr>
                <a:defRPr/>
              </a:pPr>
              <a:t>22/05/2017</a:t>
            </a:fld>
            <a:endParaRPr lang="es-ES"/>
          </a:p>
        </p:txBody>
      </p:sp>
      <p:sp>
        <p:nvSpPr>
          <p:cNvPr id="8" name="4 Marcador de pie de página"/>
          <p:cNvSpPr>
            <a:spLocks noGrp="1"/>
          </p:cNvSpPr>
          <p:nvPr>
            <p:ph type="ftr" sz="quarter" idx="11"/>
          </p:nvPr>
        </p:nvSpPr>
        <p:spPr/>
        <p:txBody>
          <a:bodyPr/>
          <a:lstStyle>
            <a:lvl1pPr>
              <a:defRPr/>
            </a:lvl1pPr>
          </a:lstStyle>
          <a:p>
            <a:pPr>
              <a:defRPr/>
            </a:pPr>
            <a:endParaRPr lang="es-ES"/>
          </a:p>
        </p:txBody>
      </p:sp>
      <p:sp>
        <p:nvSpPr>
          <p:cNvPr id="9" name="5 Marcador de número de diapositiva"/>
          <p:cNvSpPr>
            <a:spLocks noGrp="1"/>
          </p:cNvSpPr>
          <p:nvPr>
            <p:ph type="sldNum" sz="quarter" idx="12"/>
          </p:nvPr>
        </p:nvSpPr>
        <p:spPr/>
        <p:txBody>
          <a:bodyPr/>
          <a:lstStyle>
            <a:lvl1pPr>
              <a:defRPr/>
            </a:lvl1pPr>
          </a:lstStyle>
          <a:p>
            <a:pPr>
              <a:defRPr/>
            </a:pPr>
            <a:fld id="{65CC0C41-D5DB-489A-94E1-9E8C20AFAB59}" type="slidenum">
              <a:rPr lang="es-ES"/>
              <a:pPr>
                <a:defRPr/>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3 Marcador de fecha"/>
          <p:cNvSpPr>
            <a:spLocks noGrp="1"/>
          </p:cNvSpPr>
          <p:nvPr>
            <p:ph type="dt" sz="half" idx="10"/>
          </p:nvPr>
        </p:nvSpPr>
        <p:spPr/>
        <p:txBody>
          <a:bodyPr/>
          <a:lstStyle>
            <a:lvl1pPr>
              <a:defRPr/>
            </a:lvl1pPr>
          </a:lstStyle>
          <a:p>
            <a:pPr>
              <a:defRPr/>
            </a:pPr>
            <a:fld id="{9EAAC0F0-72BB-4954-853B-AA950467D03C}" type="datetimeFigureOut">
              <a:rPr lang="es-ES"/>
              <a:pPr>
                <a:defRPr/>
              </a:pPr>
              <a:t>22/05/2017</a:t>
            </a:fld>
            <a:endParaRPr lang="es-ES"/>
          </a:p>
        </p:txBody>
      </p:sp>
      <p:sp>
        <p:nvSpPr>
          <p:cNvPr id="4" name="4 Marcador de pie de página"/>
          <p:cNvSpPr>
            <a:spLocks noGrp="1"/>
          </p:cNvSpPr>
          <p:nvPr>
            <p:ph type="ftr" sz="quarter" idx="11"/>
          </p:nvPr>
        </p:nvSpPr>
        <p:spPr/>
        <p:txBody>
          <a:bodyPr/>
          <a:lstStyle>
            <a:lvl1pPr>
              <a:defRPr/>
            </a:lvl1pPr>
          </a:lstStyle>
          <a:p>
            <a:pPr>
              <a:defRPr/>
            </a:pPr>
            <a:endParaRPr lang="es-ES"/>
          </a:p>
        </p:txBody>
      </p:sp>
      <p:sp>
        <p:nvSpPr>
          <p:cNvPr id="5" name="5 Marcador de número de diapositiva"/>
          <p:cNvSpPr>
            <a:spLocks noGrp="1"/>
          </p:cNvSpPr>
          <p:nvPr>
            <p:ph type="sldNum" sz="quarter" idx="12"/>
          </p:nvPr>
        </p:nvSpPr>
        <p:spPr/>
        <p:txBody>
          <a:bodyPr/>
          <a:lstStyle>
            <a:lvl1pPr>
              <a:defRPr/>
            </a:lvl1pPr>
          </a:lstStyle>
          <a:p>
            <a:pPr>
              <a:defRPr/>
            </a:pPr>
            <a:fld id="{2FE8BC35-6A40-4D36-85A9-53CEBCB8548F}" type="slidenum">
              <a:rPr lang="es-ES"/>
              <a:pPr>
                <a:defRPr/>
              </a:pPr>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3 Marcador de fecha"/>
          <p:cNvSpPr>
            <a:spLocks noGrp="1"/>
          </p:cNvSpPr>
          <p:nvPr>
            <p:ph type="dt" sz="half" idx="10"/>
          </p:nvPr>
        </p:nvSpPr>
        <p:spPr/>
        <p:txBody>
          <a:bodyPr/>
          <a:lstStyle>
            <a:lvl1pPr>
              <a:defRPr/>
            </a:lvl1pPr>
          </a:lstStyle>
          <a:p>
            <a:pPr>
              <a:defRPr/>
            </a:pPr>
            <a:fld id="{674FFABA-87AC-4A1E-9F40-3CE1339E4192}" type="datetimeFigureOut">
              <a:rPr lang="es-ES"/>
              <a:pPr>
                <a:defRPr/>
              </a:pPr>
              <a:t>22/05/2017</a:t>
            </a:fld>
            <a:endParaRPr lang="es-ES"/>
          </a:p>
        </p:txBody>
      </p:sp>
      <p:sp>
        <p:nvSpPr>
          <p:cNvPr id="3" name="4 Marcador de pie de página"/>
          <p:cNvSpPr>
            <a:spLocks noGrp="1"/>
          </p:cNvSpPr>
          <p:nvPr>
            <p:ph type="ftr" sz="quarter" idx="11"/>
          </p:nvPr>
        </p:nvSpPr>
        <p:spPr/>
        <p:txBody>
          <a:bodyPr/>
          <a:lstStyle>
            <a:lvl1pPr>
              <a:defRPr/>
            </a:lvl1pPr>
          </a:lstStyle>
          <a:p>
            <a:pPr>
              <a:defRPr/>
            </a:pPr>
            <a:endParaRPr lang="es-ES"/>
          </a:p>
        </p:txBody>
      </p:sp>
      <p:sp>
        <p:nvSpPr>
          <p:cNvPr id="4" name="5 Marcador de número de diapositiva"/>
          <p:cNvSpPr>
            <a:spLocks noGrp="1"/>
          </p:cNvSpPr>
          <p:nvPr>
            <p:ph type="sldNum" sz="quarter" idx="12"/>
          </p:nvPr>
        </p:nvSpPr>
        <p:spPr/>
        <p:txBody>
          <a:bodyPr/>
          <a:lstStyle>
            <a:lvl1pPr>
              <a:defRPr/>
            </a:lvl1pPr>
          </a:lstStyle>
          <a:p>
            <a:pPr>
              <a:defRPr/>
            </a:pPr>
            <a:fld id="{23C94142-8D99-4196-A4A8-8C353DBB8D12}" type="slidenum">
              <a:rPr lang="es-ES"/>
              <a:pPr>
                <a:defRPr/>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766CC4C8-6F6F-4CB2-B64F-58D99C11DBD0}" type="datetimeFigureOut">
              <a:rPr lang="es-ES"/>
              <a:pPr>
                <a:defRPr/>
              </a:pPr>
              <a:t>22/05/2017</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CD943E19-53C0-4A75-A401-D573020B4A0B}" type="slidenum">
              <a:rPr lang="es-ES"/>
              <a:pPr>
                <a:defRPr/>
              </a:pPr>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3 Marcador de fecha"/>
          <p:cNvSpPr>
            <a:spLocks noGrp="1"/>
          </p:cNvSpPr>
          <p:nvPr>
            <p:ph type="dt" sz="half" idx="10"/>
          </p:nvPr>
        </p:nvSpPr>
        <p:spPr/>
        <p:txBody>
          <a:bodyPr/>
          <a:lstStyle>
            <a:lvl1pPr>
              <a:defRPr/>
            </a:lvl1pPr>
          </a:lstStyle>
          <a:p>
            <a:pPr>
              <a:defRPr/>
            </a:pPr>
            <a:fld id="{F4F1D3A1-2BFD-4633-9315-81B4C097D656}" type="datetimeFigureOut">
              <a:rPr lang="es-ES"/>
              <a:pPr>
                <a:defRPr/>
              </a:pPr>
              <a:t>22/05/2017</a:t>
            </a:fld>
            <a:endParaRPr lang="es-ES"/>
          </a:p>
        </p:txBody>
      </p:sp>
      <p:sp>
        <p:nvSpPr>
          <p:cNvPr id="6" name="4 Marcador de pie de página"/>
          <p:cNvSpPr>
            <a:spLocks noGrp="1"/>
          </p:cNvSpPr>
          <p:nvPr>
            <p:ph type="ftr" sz="quarter" idx="11"/>
          </p:nvPr>
        </p:nvSpPr>
        <p:spPr/>
        <p:txBody>
          <a:bodyPr/>
          <a:lstStyle>
            <a:lvl1pPr>
              <a:defRPr/>
            </a:lvl1pPr>
          </a:lstStyle>
          <a:p>
            <a:pPr>
              <a:defRPr/>
            </a:pPr>
            <a:endParaRPr lang="es-ES"/>
          </a:p>
        </p:txBody>
      </p:sp>
      <p:sp>
        <p:nvSpPr>
          <p:cNvPr id="7" name="5 Marcador de número de diapositiva"/>
          <p:cNvSpPr>
            <a:spLocks noGrp="1"/>
          </p:cNvSpPr>
          <p:nvPr>
            <p:ph type="sldNum" sz="quarter" idx="12"/>
          </p:nvPr>
        </p:nvSpPr>
        <p:spPr/>
        <p:txBody>
          <a:bodyPr/>
          <a:lstStyle>
            <a:lvl1pPr>
              <a:defRPr/>
            </a:lvl1pPr>
          </a:lstStyle>
          <a:p>
            <a:pPr>
              <a:defRPr/>
            </a:pPr>
            <a:fld id="{3DEF71EC-0734-4B7D-BC20-40FFC388C69B}" type="slidenum">
              <a:rPr lang="es-ES"/>
              <a:pPr>
                <a:defRPr/>
              </a:pPr>
              <a:t>‹Nº›</a:t>
            </a:fld>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1 Marcador de título"/>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s-ES"/>
              <a:t>Haga clic para modificar el estilo de título del patrón</a:t>
            </a:r>
          </a:p>
        </p:txBody>
      </p:sp>
      <p:sp>
        <p:nvSpPr>
          <p:cNvPr id="6147" name="2 Marcador de texto"/>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EC87AFC-F32A-4436-B440-2F9DF072E110}" type="datetimeFigureOut">
              <a:rPr lang="es-ES"/>
              <a:pPr>
                <a:defRPr/>
              </a:pPr>
              <a:t>22/05/2017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318AC4DF-305C-4F39-B7DD-B6735A382BCC}" type="slidenum">
              <a:rPr lang="es-ES"/>
              <a:pPr>
                <a:defRPr/>
              </a:pPr>
              <a:t>‹Nº›</a:t>
            </a:fld>
            <a:endParaRPr lang="es-ES"/>
          </a:p>
        </p:txBody>
      </p:sp>
    </p:spTree>
  </p:cSld>
  <p:clrMap bg1="lt1" tx1="dk1" bg2="lt2" tx2="dk2" accent1="accent1" accent2="accent2" accent3="accent3" accent4="accent4" accent5="accent5" accent6="accent6" hlink="hlink" folHlink="folHlink"/>
  <p:sldLayoutIdLst>
    <p:sldLayoutId id="2147483957" r:id="rId1"/>
    <p:sldLayoutId id="2147483958" r:id="rId2"/>
    <p:sldLayoutId id="2147483959" r:id="rId3"/>
    <p:sldLayoutId id="2147483960" r:id="rId4"/>
    <p:sldLayoutId id="2147483961" r:id="rId5"/>
    <p:sldLayoutId id="2147483962" r:id="rId6"/>
    <p:sldLayoutId id="2147483963" r:id="rId7"/>
    <p:sldLayoutId id="2147483964" r:id="rId8"/>
    <p:sldLayoutId id="2147483965" r:id="rId9"/>
    <p:sldLayoutId id="2147483966" r:id="rId10"/>
    <p:sldLayoutId id="2147483967" r:id="rId11"/>
    <p:sldLayoutId id="2147483968" r:id="rId12"/>
    <p:sldLayoutId id="214748396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eg"/><Relationship Id="rId7" Type="http://schemas.openxmlformats.org/officeDocument/2006/relationships/image" Target="../media/image27.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 Id="rId9" Type="http://schemas.openxmlformats.org/officeDocument/2006/relationships/image" Target="../media/image29.jpeg"/></Relationships>
</file>

<file path=ppt/slides/_rels/slide1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39.jpeg"/></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8" Type="http://schemas.openxmlformats.org/officeDocument/2006/relationships/image" Target="../media/image59.png"/><Relationship Id="rId13" Type="http://schemas.openxmlformats.org/officeDocument/2006/relationships/image" Target="../media/image64.png"/><Relationship Id="rId3" Type="http://schemas.openxmlformats.org/officeDocument/2006/relationships/image" Target="../media/image54.png"/><Relationship Id="rId7" Type="http://schemas.openxmlformats.org/officeDocument/2006/relationships/image" Target="../media/image58.png"/><Relationship Id="rId12" Type="http://schemas.openxmlformats.org/officeDocument/2006/relationships/image" Target="../media/image63.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57.png"/><Relationship Id="rId11" Type="http://schemas.openxmlformats.org/officeDocument/2006/relationships/image" Target="../media/image62.jpeg"/><Relationship Id="rId5" Type="http://schemas.openxmlformats.org/officeDocument/2006/relationships/image" Target="../media/image56.png"/><Relationship Id="rId15" Type="http://schemas.openxmlformats.org/officeDocument/2006/relationships/image" Target="../media/image66.png"/><Relationship Id="rId10" Type="http://schemas.openxmlformats.org/officeDocument/2006/relationships/image" Target="../media/image61.jpeg"/><Relationship Id="rId4" Type="http://schemas.openxmlformats.org/officeDocument/2006/relationships/image" Target="../media/image55.png"/><Relationship Id="rId9" Type="http://schemas.openxmlformats.org/officeDocument/2006/relationships/image" Target="../media/image60.png"/><Relationship Id="rId14" Type="http://schemas.openxmlformats.org/officeDocument/2006/relationships/image" Target="../media/image65.png"/></Relationships>
</file>

<file path=ppt/slides/_rels/slide2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s>
</file>

<file path=ppt/slides/_rels/slide30.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3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techinasia.com/china-graphene-battery-pack" TargetMode="Externa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80.png"/></Relationships>
</file>

<file path=ppt/slides/_rels/slide35.xml.rels><?xml version="1.0" encoding="UTF-8" standalone="yes"?>
<Relationships xmlns="http://schemas.openxmlformats.org/package/2006/relationships"><Relationship Id="rId3" Type="http://schemas.openxmlformats.org/officeDocument/2006/relationships/image" Target="../media/image82.jpeg"/><Relationship Id="rId7" Type="http://schemas.openxmlformats.org/officeDocument/2006/relationships/image" Target="../media/image86.jpeg"/><Relationship Id="rId2" Type="http://schemas.openxmlformats.org/officeDocument/2006/relationships/image" Target="../media/image81.jpeg"/><Relationship Id="rId1" Type="http://schemas.openxmlformats.org/officeDocument/2006/relationships/slideLayout" Target="../slideLayouts/slideLayout1.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3.xml"/><Relationship Id="rId5" Type="http://schemas.openxmlformats.org/officeDocument/2006/relationships/image" Target="../media/image90.png"/><Relationship Id="rId4" Type="http://schemas.openxmlformats.org/officeDocument/2006/relationships/image" Target="../media/image8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 Id="rId5" Type="http://schemas.openxmlformats.org/officeDocument/2006/relationships/image" Target="../media/image94.wmf"/><Relationship Id="rId4" Type="http://schemas.openxmlformats.org/officeDocument/2006/relationships/image" Target="../media/image93.png"/></Relationships>
</file>

<file path=ppt/slides/_rels/slide41.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97.wmf"/><Relationship Id="rId2" Type="http://schemas.openxmlformats.org/officeDocument/2006/relationships/image" Target="../media/image96.wmf"/><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8" Type="http://schemas.openxmlformats.org/officeDocument/2006/relationships/image" Target="../media/image103.jpeg"/><Relationship Id="rId13" Type="http://schemas.openxmlformats.org/officeDocument/2006/relationships/image" Target="../media/image108.png"/><Relationship Id="rId3" Type="http://schemas.openxmlformats.org/officeDocument/2006/relationships/image" Target="../media/image99.png"/><Relationship Id="rId7" Type="http://schemas.openxmlformats.org/officeDocument/2006/relationships/image" Target="../media/image102.png"/><Relationship Id="rId12" Type="http://schemas.openxmlformats.org/officeDocument/2006/relationships/image" Target="../media/image107.png"/><Relationship Id="rId2"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101.jpeg"/><Relationship Id="rId11" Type="http://schemas.openxmlformats.org/officeDocument/2006/relationships/image" Target="../media/image106.png"/><Relationship Id="rId5" Type="http://schemas.openxmlformats.org/officeDocument/2006/relationships/hyperlink" Target="http://crnano.org/index.html" TargetMode="External"/><Relationship Id="rId10" Type="http://schemas.openxmlformats.org/officeDocument/2006/relationships/image" Target="../media/image105.png"/><Relationship Id="rId4" Type="http://schemas.openxmlformats.org/officeDocument/2006/relationships/image" Target="../media/image100.png"/><Relationship Id="rId9" Type="http://schemas.openxmlformats.org/officeDocument/2006/relationships/image" Target="../media/image104.jpeg"/><Relationship Id="rId1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12.png"/></Relationships>
</file>

<file path=ppt/slides/_rels/slide45.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15.w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2.bin"/><Relationship Id="rId5" Type="http://schemas.openxmlformats.org/officeDocument/2006/relationships/image" Target="../media/image16.jpe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119.wmf"/><Relationship Id="rId2" Type="http://schemas.openxmlformats.org/officeDocument/2006/relationships/image" Target="../media/image118.wmf"/><Relationship Id="rId1" Type="http://schemas.openxmlformats.org/officeDocument/2006/relationships/slideLayout" Target="../slideLayouts/slideLayout7.xml"/><Relationship Id="rId4" Type="http://schemas.openxmlformats.org/officeDocument/2006/relationships/image" Target="../media/image120.png"/></Relationships>
</file>

<file path=ppt/slides/_rels/slide52.xml.rels><?xml version="1.0" encoding="UTF-8" standalone="yes"?>
<Relationships xmlns="http://schemas.openxmlformats.org/package/2006/relationships"><Relationship Id="rId8" Type="http://schemas.openxmlformats.org/officeDocument/2006/relationships/hyperlink" Target="http://www.nanosafetycluster.eu/eu-nanosafety-cluster-projects/seventh-framework-programme-projects/inlivetox.html" TargetMode="External"/><Relationship Id="rId13" Type="http://schemas.openxmlformats.org/officeDocument/2006/relationships/hyperlink" Target="http://www.nanosafetycluster.eu/eu-nanosafety-cluster-projects/seventh-framework-programme-projects/nanofate.html" TargetMode="External"/><Relationship Id="rId18" Type="http://schemas.openxmlformats.org/officeDocument/2006/relationships/hyperlink" Target="http://www.nanosafetycluster.eu/eu-nanosafety-cluster-projects/seventh-framework-programme-projects/nanomega.html" TargetMode="External"/><Relationship Id="rId26" Type="http://schemas.openxmlformats.org/officeDocument/2006/relationships/hyperlink" Target="http://www.nanosafetycluster.eu/eu-nanosafety-cluster-projects/seventh-framework-programme-projects/nanovalid.html" TargetMode="External"/><Relationship Id="rId3" Type="http://schemas.openxmlformats.org/officeDocument/2006/relationships/hyperlink" Target="http://www.nanosafetycluster.eu/" TargetMode="External"/><Relationship Id="rId21" Type="http://schemas.openxmlformats.org/officeDocument/2006/relationships/hyperlink" Target="http://www.nanosafetycluster.eu/eu-nanosafety-cluster-projects/seventh-framework-programme-projects/nanoretox.html" TargetMode="External"/><Relationship Id="rId7" Type="http://schemas.openxmlformats.org/officeDocument/2006/relationships/hyperlink" Target="http://www.nanosafetycluster.eu/eu-nanosafety-cluster-projects/seventh-framework-programme-projects/hinamox.html" TargetMode="External"/><Relationship Id="rId12" Type="http://schemas.openxmlformats.org/officeDocument/2006/relationships/hyperlink" Target="http://www.nanosafetycluster.eu/eu-nanosafety-cluster-projects/seventh-framework-programme-projects/nanodevice.html" TargetMode="External"/><Relationship Id="rId17" Type="http://schemas.openxmlformats.org/officeDocument/2006/relationships/hyperlink" Target="http://www.nanosafetycluster.eu/eu-nanosafety-cluster-projects/seventh-framework-programme-projects/nanolyse.html" TargetMode="External"/><Relationship Id="rId25" Type="http://schemas.openxmlformats.org/officeDocument/2006/relationships/hyperlink" Target="http://www.nanosafetycluster.eu/eu-nanosafety-cluster-projects/seventh-framework-programme-projects/nanotranskinetics.html" TargetMode="External"/><Relationship Id="rId2" Type="http://schemas.openxmlformats.org/officeDocument/2006/relationships/image" Target="../media/image121.png"/><Relationship Id="rId16" Type="http://schemas.openxmlformats.org/officeDocument/2006/relationships/hyperlink" Target="http://www.nanosafetycluster.eu/eu-nanosafety-cluster-projects/seventh-framework-programme-projects/nanoimpactnet.html" TargetMode="External"/><Relationship Id="rId20" Type="http://schemas.openxmlformats.org/officeDocument/2006/relationships/hyperlink" Target="http://www.nanosafetycluster.eu/eu-nanosafety-cluster-projects/seventh-framework-programme-projects/nanopolytox.html" TargetMode="External"/><Relationship Id="rId29" Type="http://schemas.openxmlformats.org/officeDocument/2006/relationships/hyperlink" Target="http://www.nanosafetycluster.eu/eu-nanosafety-cluster-projects/seventh-framework-programme-projects/qnano.html" TargetMode="External"/><Relationship Id="rId1" Type="http://schemas.openxmlformats.org/officeDocument/2006/relationships/slideLayout" Target="../slideLayouts/slideLayout7.xml"/><Relationship Id="rId6" Type="http://schemas.openxmlformats.org/officeDocument/2006/relationships/hyperlink" Target="http://www.nanosafetycluster.eu/eu-nanosafety-cluster-projects/seventh-framework-programme-projects/enrhes.html" TargetMode="External"/><Relationship Id="rId11" Type="http://schemas.openxmlformats.org/officeDocument/2006/relationships/hyperlink" Target="http://www.nanosafetycluster.eu/eu-nanosafety-cluster-projects/seventh-framework-programme-projects/nanex.html" TargetMode="External"/><Relationship Id="rId24" Type="http://schemas.openxmlformats.org/officeDocument/2006/relationships/hyperlink" Target="http://www.nanosafetycluster.eu/eu-nanosafety-cluster-projects/seventh-framework-programme-projects/nanotoes.html" TargetMode="External"/><Relationship Id="rId5" Type="http://schemas.openxmlformats.org/officeDocument/2006/relationships/hyperlink" Target="http://www.nanosafetycluster.eu/eu-nanosafety-cluster-projects/seventh-framework-programme-projects/enpra.html" TargetMode="External"/><Relationship Id="rId15" Type="http://schemas.openxmlformats.org/officeDocument/2006/relationships/hyperlink" Target="http://www.nanosafetycluster.eu/eu-nanosafety-cluster-projects/seventh-framework-programme-projects/nanohouse.html" TargetMode="External"/><Relationship Id="rId23" Type="http://schemas.openxmlformats.org/officeDocument/2006/relationships/hyperlink" Target="http://www.nanosafetycluster.eu/eu-nanosafety-cluster-projects/seventh-framework-programme-projects/nanotest.html" TargetMode="External"/><Relationship Id="rId28" Type="http://schemas.openxmlformats.org/officeDocument/2006/relationships/hyperlink" Target="http://www.nanosafetycluster.eu/eu-nanosafety-cluster-projects/seventh-framework-programme-projects/neuronano.html" TargetMode="External"/><Relationship Id="rId10" Type="http://schemas.openxmlformats.org/officeDocument/2006/relationships/hyperlink" Target="http://www.nanosafetycluster.eu/eu-nanosafety-cluster-projects/seventh-framework-programme-projects/modnanotox.html" TargetMode="External"/><Relationship Id="rId19" Type="http://schemas.openxmlformats.org/officeDocument/2006/relationships/hyperlink" Target="http://www.nanosafetycluster.eu/eu-nanosafety-cluster-projects/seventh-framework-programme-projects/nanommune.html" TargetMode="External"/><Relationship Id="rId4" Type="http://schemas.openxmlformats.org/officeDocument/2006/relationships/hyperlink" Target="http://www.nanosafetycluster.eu/eu-nanosafety-cluster-projects/seventh-framework-programme-projects/ennsatox.html" TargetMode="External"/><Relationship Id="rId9" Type="http://schemas.openxmlformats.org/officeDocument/2006/relationships/hyperlink" Target="http://www.nanosafetycluster.eu/eu-nanosafety-cluster-projects/seventh-framework-programme-projects/marina.html" TargetMode="External"/><Relationship Id="rId14" Type="http://schemas.openxmlformats.org/officeDocument/2006/relationships/hyperlink" Target="http://www.nanosafetycluster.eu/eu-nanosafety-cluster-projects/seventh-framework-programme-projects/nanofutures.html" TargetMode="External"/><Relationship Id="rId22" Type="http://schemas.openxmlformats.org/officeDocument/2006/relationships/hyperlink" Target="http://www.nanosafetycluster.eu/eu-nanosafety-cluster-projects/seventh-framework-programme-projects/nanosustain.html" TargetMode="External"/><Relationship Id="rId27" Type="http://schemas.openxmlformats.org/officeDocument/2006/relationships/hyperlink" Target="http://www.nanosafetycluster.eu/eu-nanosafety-cluster-projects/seventh-framework-programme-projects/nephh.html" TargetMode="External"/><Relationship Id="rId30" Type="http://schemas.openxmlformats.org/officeDocument/2006/relationships/hyperlink" Target="http://www.nanosafetycluster.eu/eu-nanosafety-cluster-projects/seventh-framework-programme-projects/siinn.html"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30.png"/><Relationship Id="rId4" Type="http://schemas.openxmlformats.org/officeDocument/2006/relationships/image" Target="../media/image129.png"/></Relationships>
</file>

<file path=ppt/slides/_rels/slide57.xml.rels><?xml version="1.0" encoding="UTF-8" standalone="yes"?>
<Relationships xmlns="http://schemas.openxmlformats.org/package/2006/relationships"><Relationship Id="rId3" Type="http://schemas.openxmlformats.org/officeDocument/2006/relationships/image" Target="../media/image132.wmf"/><Relationship Id="rId2" Type="http://schemas.openxmlformats.org/officeDocument/2006/relationships/image" Target="../media/image131.png"/><Relationship Id="rId1" Type="http://schemas.openxmlformats.org/officeDocument/2006/relationships/slideLayout" Target="../slideLayouts/slideLayout7.xml"/><Relationship Id="rId5" Type="http://schemas.openxmlformats.org/officeDocument/2006/relationships/image" Target="../media/image134.wmf"/><Relationship Id="rId4" Type="http://schemas.openxmlformats.org/officeDocument/2006/relationships/image" Target="../media/image133.wmf"/></Relationships>
</file>

<file path=ppt/slides/_rels/slide58.xml.rels><?xml version="1.0" encoding="UTF-8" standalone="yes"?>
<Relationships xmlns="http://schemas.openxmlformats.org/package/2006/relationships"><Relationship Id="rId3" Type="http://schemas.openxmlformats.org/officeDocument/2006/relationships/image" Target="../media/image135.w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136.wmf"/></Relationships>
</file>

<file path=ppt/slides/_rels/slide59.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145.jpeg"/><Relationship Id="rId3" Type="http://schemas.openxmlformats.org/officeDocument/2006/relationships/image" Target="../media/image140.jpeg"/><Relationship Id="rId7" Type="http://schemas.openxmlformats.org/officeDocument/2006/relationships/image" Target="../media/image144.jpeg"/><Relationship Id="rId2" Type="http://schemas.openxmlformats.org/officeDocument/2006/relationships/image" Target="../media/image139.jpeg"/><Relationship Id="rId1" Type="http://schemas.openxmlformats.org/officeDocument/2006/relationships/slideLayout" Target="../slideLayouts/slideLayout7.xml"/><Relationship Id="rId6" Type="http://schemas.openxmlformats.org/officeDocument/2006/relationships/image" Target="../media/image143.jpeg"/><Relationship Id="rId5" Type="http://schemas.openxmlformats.org/officeDocument/2006/relationships/image" Target="../media/image142.png"/><Relationship Id="rId10" Type="http://schemas.openxmlformats.org/officeDocument/2006/relationships/image" Target="../media/image147.png"/><Relationship Id="rId4" Type="http://schemas.openxmlformats.org/officeDocument/2006/relationships/image" Target="../media/image141.jpeg"/><Relationship Id="rId9" Type="http://schemas.openxmlformats.org/officeDocument/2006/relationships/image" Target="../media/image146.jpeg"/></Relationships>
</file>

<file path=ppt/slides/_rels/slide61.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image" Target="../media/image148.png"/><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8" Type="http://schemas.openxmlformats.org/officeDocument/2006/relationships/image" Target="../media/image157.jpeg"/><Relationship Id="rId3" Type="http://schemas.openxmlformats.org/officeDocument/2006/relationships/image" Target="../media/image152.png"/><Relationship Id="rId7" Type="http://schemas.openxmlformats.org/officeDocument/2006/relationships/image" Target="../media/image156.jpeg"/><Relationship Id="rId2" Type="http://schemas.openxmlformats.org/officeDocument/2006/relationships/image" Target="../media/image151.png"/><Relationship Id="rId1" Type="http://schemas.openxmlformats.org/officeDocument/2006/relationships/slideLayout" Target="../slideLayouts/slideLayout7.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png"/><Relationship Id="rId9" Type="http://schemas.openxmlformats.org/officeDocument/2006/relationships/image" Target="../media/image158.jpeg"/></Relationships>
</file>

<file path=ppt/slides/_rels/slide63.xml.rels><?xml version="1.0" encoding="UTF-8" standalone="yes"?>
<Relationships xmlns="http://schemas.openxmlformats.org/package/2006/relationships"><Relationship Id="rId8" Type="http://schemas.openxmlformats.org/officeDocument/2006/relationships/image" Target="../media/image160.jpeg"/><Relationship Id="rId3" Type="http://schemas.openxmlformats.org/officeDocument/2006/relationships/image" Target="../media/image159.png"/><Relationship Id="rId7" Type="http://schemas.openxmlformats.org/officeDocument/2006/relationships/hyperlink" Target="http://www.icmm.csic.es/es/divulgacion/documentos/ANEXOS_libroguiadidactica.rar"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hyperlink" Target="http://www.nanodyf.org/" TargetMode="External"/><Relationship Id="rId5" Type="http://schemas.openxmlformats.org/officeDocument/2006/relationships/hyperlink" Target="http://www.icmm.csic.es/es/divulgacion/documentos/LIBRO_GUIA_DIDACTICA.pdf" TargetMode="External"/><Relationship Id="rId4" Type="http://schemas.openxmlformats.org/officeDocument/2006/relationships/hyperlink" Target="http://www.icmm.csic.es/es/divulgacion/documentos.php" TargetMode="External"/></Relationships>
</file>

<file path=ppt/slides/_rels/slide64.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63.png"/><Relationship Id="rId4" Type="http://schemas.openxmlformats.org/officeDocument/2006/relationships/image" Target="../media/image162.png"/></Relationships>
</file>

<file path=ppt/slides/_rels/slide65.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ChangeArrowheads="1"/>
          </p:cNvSpPr>
          <p:nvPr/>
        </p:nvSpPr>
        <p:spPr bwMode="auto">
          <a:xfrm>
            <a:off x="0" y="1223466"/>
            <a:ext cx="9144000" cy="3693319"/>
          </a:xfrm>
          <a:prstGeom prst="rect">
            <a:avLst/>
          </a:prstGeom>
          <a:noFill/>
          <a:ln w="9525">
            <a:noFill/>
            <a:miter lim="800000"/>
            <a:headEnd/>
            <a:tailEnd/>
          </a:ln>
        </p:spPr>
        <p:txBody>
          <a:bodyPr anchor="ctr">
            <a:spAutoFit/>
          </a:bodyPr>
          <a:lstStyle/>
          <a:p>
            <a:pPr algn="ctr"/>
            <a:endParaRPr lang="es-ES" b="1" dirty="0">
              <a:cs typeface="Arial" pitchFamily="34" charset="0"/>
            </a:endParaRPr>
          </a:p>
          <a:p>
            <a:pPr algn="ctr"/>
            <a:endParaRPr lang="es-ES" sz="2400" b="1" dirty="0">
              <a:cs typeface="Arial" pitchFamily="34" charset="0"/>
            </a:endParaRPr>
          </a:p>
          <a:p>
            <a:pPr algn="ctr"/>
            <a:r>
              <a:rPr lang="es-ES" sz="3200" b="1" dirty="0" smtClean="0">
                <a:cs typeface="Arial" pitchFamily="34" charset="0"/>
              </a:rPr>
              <a:t>UNAS PINCELADAS DE</a:t>
            </a:r>
            <a:r>
              <a:rPr lang="es-ES" sz="3200" b="1" dirty="0" smtClean="0">
                <a:cs typeface="Arial" pitchFamily="34" charset="0"/>
              </a:rPr>
              <a:t> </a:t>
            </a:r>
            <a:r>
              <a:rPr lang="es-ES" sz="3200" b="1" dirty="0">
                <a:cs typeface="Arial" pitchFamily="34" charset="0"/>
              </a:rPr>
              <a:t>NANOTECNOLOGÍA</a:t>
            </a:r>
          </a:p>
          <a:p>
            <a:pPr algn="ctr"/>
            <a:endParaRPr lang="es-ES" sz="2400" b="1" dirty="0">
              <a:cs typeface="Arial" pitchFamily="34" charset="0"/>
            </a:endParaRPr>
          </a:p>
          <a:p>
            <a:pPr algn="ctr"/>
            <a:r>
              <a:rPr lang="es-ES" sz="2400" b="1" dirty="0" smtClean="0">
                <a:cs typeface="Arial" pitchFamily="34" charset="0"/>
              </a:rPr>
              <a:t>Pedro </a:t>
            </a:r>
            <a:r>
              <a:rPr lang="es-ES" sz="2400" b="1" dirty="0">
                <a:cs typeface="Arial" pitchFamily="34" charset="0"/>
              </a:rPr>
              <a:t>A. Serena</a:t>
            </a:r>
          </a:p>
          <a:p>
            <a:pPr algn="ctr"/>
            <a:r>
              <a:rPr lang="es-ES" sz="2000" b="1" dirty="0">
                <a:cs typeface="Arial" pitchFamily="34" charset="0"/>
              </a:rPr>
              <a:t>Investigador Científico</a:t>
            </a:r>
          </a:p>
          <a:p>
            <a:pPr algn="ctr"/>
            <a:r>
              <a:rPr lang="es-ES" sz="2000" b="1" dirty="0">
                <a:cs typeface="Arial" pitchFamily="34" charset="0"/>
              </a:rPr>
              <a:t>Instituto Ciencia de Materiales de Madrid-ICMM </a:t>
            </a:r>
          </a:p>
          <a:p>
            <a:pPr algn="ctr"/>
            <a:endParaRPr lang="es-ES" sz="2400" b="1" dirty="0">
              <a:cs typeface="Arial" pitchFamily="34" charset="0"/>
            </a:endParaRPr>
          </a:p>
          <a:p>
            <a:pPr algn="ctr"/>
            <a:endParaRPr lang="es-ES" sz="2400" b="1" dirty="0">
              <a:cs typeface="Arial" pitchFamily="34" charset="0"/>
            </a:endParaRPr>
          </a:p>
          <a:p>
            <a:pPr algn="ctr"/>
            <a:endParaRPr lang="es-ES" sz="2400" b="1" dirty="0">
              <a:cs typeface="Arial" pitchFamily="34" charset="0"/>
            </a:endParaRPr>
          </a:p>
        </p:txBody>
      </p:sp>
      <p:pic>
        <p:nvPicPr>
          <p:cNvPr id="3" name="Picture 2" descr="http://documenta.wi.csic.es/alfresco/downloadpublic/direct/workspace/SpacesStore/7e1ecd26-16a2-4e00-9abd-8c39d1756299/61_GOB_MEICOMP_CSIC_WEB_rgb.jpg"/>
          <p:cNvPicPr>
            <a:picLocks noChangeAspect="1" noChangeArrowheads="1"/>
          </p:cNvPicPr>
          <p:nvPr/>
        </p:nvPicPr>
        <p:blipFill>
          <a:blip r:embed="rId2" cstate="print"/>
          <a:srcRect/>
          <a:stretch>
            <a:fillRect/>
          </a:stretch>
        </p:blipFill>
        <p:spPr bwMode="auto">
          <a:xfrm>
            <a:off x="1331640" y="4797152"/>
            <a:ext cx="6842195" cy="1031674"/>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130051" name="Text Box 3"/>
          <p:cNvSpPr txBox="1">
            <a:spLocks noChangeArrowheads="1"/>
          </p:cNvSpPr>
          <p:nvPr/>
        </p:nvSpPr>
        <p:spPr bwMode="auto">
          <a:xfrm>
            <a:off x="461963" y="250825"/>
            <a:ext cx="8312150" cy="1066800"/>
          </a:xfrm>
          <a:prstGeom prst="rect">
            <a:avLst/>
          </a:prstGeom>
          <a:noFill/>
          <a:ln w="9525">
            <a:noFill/>
            <a:miter lim="800000"/>
            <a:headEnd/>
            <a:tailEnd/>
          </a:ln>
        </p:spPr>
        <p:txBody>
          <a:bodyPr wrap="none">
            <a:spAutoFit/>
          </a:bodyPr>
          <a:lstStyle/>
          <a:p>
            <a:r>
              <a:rPr lang="es-ES" sz="3200">
                <a:solidFill>
                  <a:schemeClr val="bg1"/>
                </a:solidFill>
                <a:latin typeface="Arial" pitchFamily="34" charset="0"/>
              </a:rPr>
              <a:t>LO NANO ES DIFERENTE: </a:t>
            </a:r>
            <a:r>
              <a:rPr lang="es-ES" sz="3200">
                <a:solidFill>
                  <a:srgbClr val="FFFF00"/>
                </a:solidFill>
                <a:latin typeface="Arial" pitchFamily="34" charset="0"/>
              </a:rPr>
              <a:t>LUZ Y TAMAÑO</a:t>
            </a:r>
          </a:p>
          <a:p>
            <a:r>
              <a:rPr lang="es-ES" sz="3200">
                <a:solidFill>
                  <a:schemeClr val="bg1"/>
                </a:solidFill>
                <a:latin typeface="Arial" pitchFamily="34" charset="0"/>
              </a:rPr>
              <a:t>LA ANALOGÍA CON SONIDO Y TAMAÑO</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emory_fig_4"/>
          <p:cNvPicPr>
            <a:picLocks noChangeAspect="1" noChangeArrowheads="1"/>
          </p:cNvPicPr>
          <p:nvPr/>
        </p:nvPicPr>
        <p:blipFill>
          <a:blip r:embed="rId2" cstate="print"/>
          <a:srcRect b="47542"/>
          <a:stretch>
            <a:fillRect/>
          </a:stretch>
        </p:blipFill>
        <p:spPr bwMode="auto">
          <a:xfrm>
            <a:off x="636588" y="1622425"/>
            <a:ext cx="3983037" cy="2833688"/>
          </a:xfrm>
          <a:prstGeom prst="rect">
            <a:avLst/>
          </a:prstGeom>
          <a:noFill/>
          <a:ln w="9525">
            <a:noFill/>
            <a:miter lim="800000"/>
            <a:headEnd/>
            <a:tailEnd/>
          </a:ln>
        </p:spPr>
      </p:pic>
      <p:sp>
        <p:nvSpPr>
          <p:cNvPr id="131075" name="Text Box 3"/>
          <p:cNvSpPr txBox="1">
            <a:spLocks noChangeArrowheads="1"/>
          </p:cNvSpPr>
          <p:nvPr/>
        </p:nvSpPr>
        <p:spPr bwMode="auto">
          <a:xfrm>
            <a:off x="590550" y="1019175"/>
            <a:ext cx="4114800" cy="396875"/>
          </a:xfrm>
          <a:prstGeom prst="rect">
            <a:avLst/>
          </a:prstGeom>
          <a:noFill/>
          <a:ln w="9525">
            <a:noFill/>
            <a:miter lim="800000"/>
            <a:headEnd/>
            <a:tailEnd/>
          </a:ln>
        </p:spPr>
        <p:txBody>
          <a:bodyPr>
            <a:spAutoFit/>
          </a:bodyPr>
          <a:lstStyle/>
          <a:p>
            <a:pPr algn="ctr"/>
            <a:r>
              <a:rPr lang="es-ES" sz="2000">
                <a:latin typeface="Arial" pitchFamily="34" charset="0"/>
              </a:rPr>
              <a:t>Nanopartículas de CdSe</a:t>
            </a:r>
          </a:p>
        </p:txBody>
      </p:sp>
      <p:sp>
        <p:nvSpPr>
          <p:cNvPr id="131076" name="Rectangle 4"/>
          <p:cNvSpPr>
            <a:spLocks noChangeArrowheads="1"/>
          </p:cNvSpPr>
          <p:nvPr/>
        </p:nvSpPr>
        <p:spPr bwMode="auto">
          <a:xfrm>
            <a:off x="5611813" y="1042988"/>
            <a:ext cx="3163887" cy="396875"/>
          </a:xfrm>
          <a:prstGeom prst="rect">
            <a:avLst/>
          </a:prstGeom>
          <a:noFill/>
          <a:ln w="9525">
            <a:noFill/>
            <a:miter lim="800000"/>
            <a:headEnd/>
            <a:tailEnd/>
          </a:ln>
        </p:spPr>
        <p:txBody>
          <a:bodyPr anchor="ctr">
            <a:spAutoFit/>
          </a:bodyPr>
          <a:lstStyle/>
          <a:p>
            <a:r>
              <a:rPr lang="es-ES" sz="2000">
                <a:latin typeface="Arial" pitchFamily="34" charset="0"/>
              </a:rPr>
              <a:t>Nanopartículas de oro </a:t>
            </a:r>
          </a:p>
        </p:txBody>
      </p:sp>
      <p:sp>
        <p:nvSpPr>
          <p:cNvPr id="131077" name="Oval 5"/>
          <p:cNvSpPr>
            <a:spLocks noChangeArrowheads="1"/>
          </p:cNvSpPr>
          <p:nvPr/>
        </p:nvSpPr>
        <p:spPr bwMode="auto">
          <a:xfrm>
            <a:off x="6102350" y="4797425"/>
            <a:ext cx="973138" cy="900113"/>
          </a:xfrm>
          <a:prstGeom prst="ellipse">
            <a:avLst/>
          </a:prstGeom>
          <a:solidFill>
            <a:srgbClr val="FF0000"/>
          </a:solidFill>
          <a:ln w="9525">
            <a:solidFill>
              <a:schemeClr val="tx1"/>
            </a:solidFill>
            <a:round/>
            <a:headEnd/>
            <a:tailEnd/>
          </a:ln>
        </p:spPr>
        <p:txBody>
          <a:bodyPr wrap="none" anchor="ctr"/>
          <a:lstStyle/>
          <a:p>
            <a:endParaRPr lang="es-ES"/>
          </a:p>
        </p:txBody>
      </p:sp>
      <p:sp>
        <p:nvSpPr>
          <p:cNvPr id="131078" name="Oval 6"/>
          <p:cNvSpPr>
            <a:spLocks noChangeArrowheads="1"/>
          </p:cNvSpPr>
          <p:nvPr/>
        </p:nvSpPr>
        <p:spPr bwMode="auto">
          <a:xfrm>
            <a:off x="7326313" y="5157788"/>
            <a:ext cx="1135062" cy="220662"/>
          </a:xfrm>
          <a:prstGeom prst="ellipse">
            <a:avLst/>
          </a:prstGeom>
          <a:solidFill>
            <a:srgbClr val="3366FF"/>
          </a:solidFill>
          <a:ln w="9525">
            <a:solidFill>
              <a:schemeClr val="tx1"/>
            </a:solidFill>
            <a:round/>
            <a:headEnd/>
            <a:tailEnd/>
          </a:ln>
        </p:spPr>
        <p:txBody>
          <a:bodyPr wrap="none" anchor="ctr"/>
          <a:lstStyle/>
          <a:p>
            <a:endParaRPr lang="es-ES"/>
          </a:p>
        </p:txBody>
      </p:sp>
      <p:sp>
        <p:nvSpPr>
          <p:cNvPr id="131079" name="Oval 7"/>
          <p:cNvSpPr>
            <a:spLocks noChangeArrowheads="1"/>
          </p:cNvSpPr>
          <p:nvPr/>
        </p:nvSpPr>
        <p:spPr bwMode="auto">
          <a:xfrm>
            <a:off x="5767388" y="5824538"/>
            <a:ext cx="869950" cy="811212"/>
          </a:xfrm>
          <a:prstGeom prst="ellipse">
            <a:avLst/>
          </a:prstGeom>
          <a:solidFill>
            <a:srgbClr val="FFFF99"/>
          </a:solidFill>
          <a:ln w="9525">
            <a:solidFill>
              <a:schemeClr val="tx1"/>
            </a:solidFill>
            <a:round/>
            <a:headEnd/>
            <a:tailEnd/>
          </a:ln>
        </p:spPr>
        <p:txBody>
          <a:bodyPr wrap="none" anchor="ctr"/>
          <a:lstStyle/>
          <a:p>
            <a:endParaRPr lang="es-ES"/>
          </a:p>
        </p:txBody>
      </p:sp>
      <p:sp>
        <p:nvSpPr>
          <p:cNvPr id="131080" name="AutoShape 8"/>
          <p:cNvSpPr>
            <a:spLocks noChangeArrowheads="1"/>
          </p:cNvSpPr>
          <p:nvPr/>
        </p:nvSpPr>
        <p:spPr bwMode="auto">
          <a:xfrm>
            <a:off x="6592888" y="5840413"/>
            <a:ext cx="841375" cy="649287"/>
          </a:xfrm>
          <a:prstGeom prst="triangle">
            <a:avLst>
              <a:gd name="adj" fmla="val 50000"/>
            </a:avLst>
          </a:prstGeom>
          <a:solidFill>
            <a:schemeClr val="accent1"/>
          </a:solidFill>
          <a:ln w="9525">
            <a:solidFill>
              <a:schemeClr val="tx1"/>
            </a:solidFill>
            <a:miter lim="800000"/>
            <a:headEnd/>
            <a:tailEnd/>
          </a:ln>
        </p:spPr>
        <p:txBody>
          <a:bodyPr wrap="none" anchor="ctr"/>
          <a:lstStyle/>
          <a:p>
            <a:endParaRPr lang="es-ES"/>
          </a:p>
        </p:txBody>
      </p:sp>
      <p:sp>
        <p:nvSpPr>
          <p:cNvPr id="131081" name="AutoShape 9"/>
          <p:cNvSpPr>
            <a:spLocks noChangeArrowheads="1"/>
          </p:cNvSpPr>
          <p:nvPr/>
        </p:nvSpPr>
        <p:spPr bwMode="auto">
          <a:xfrm>
            <a:off x="7500938" y="5848350"/>
            <a:ext cx="841375" cy="649288"/>
          </a:xfrm>
          <a:prstGeom prst="triangle">
            <a:avLst>
              <a:gd name="adj" fmla="val 50000"/>
            </a:avLst>
          </a:prstGeom>
          <a:solidFill>
            <a:srgbClr val="00FFFF"/>
          </a:solidFill>
          <a:ln w="9525">
            <a:solidFill>
              <a:schemeClr val="tx1"/>
            </a:solidFill>
            <a:miter lim="800000"/>
            <a:headEnd/>
            <a:tailEnd/>
          </a:ln>
        </p:spPr>
        <p:txBody>
          <a:bodyPr wrap="none" anchor="ctr"/>
          <a:lstStyle/>
          <a:p>
            <a:endParaRPr lang="es-ES"/>
          </a:p>
        </p:txBody>
      </p:sp>
      <p:pic>
        <p:nvPicPr>
          <p:cNvPr id="131082" name="Picture 10"/>
          <p:cNvPicPr>
            <a:picLocks noChangeAspect="1" noChangeArrowheads="1"/>
          </p:cNvPicPr>
          <p:nvPr/>
        </p:nvPicPr>
        <p:blipFill>
          <a:blip r:embed="rId3" cstate="print"/>
          <a:srcRect/>
          <a:stretch>
            <a:fillRect/>
          </a:stretch>
        </p:blipFill>
        <p:spPr bwMode="auto">
          <a:xfrm>
            <a:off x="5553075" y="1624013"/>
            <a:ext cx="2857500" cy="2914650"/>
          </a:xfrm>
          <a:prstGeom prst="rect">
            <a:avLst/>
          </a:prstGeom>
          <a:noFill/>
          <a:ln w="9525">
            <a:noFill/>
            <a:miter lim="800000"/>
            <a:headEnd/>
            <a:tailEnd/>
          </a:ln>
        </p:spPr>
      </p:pic>
      <p:pic>
        <p:nvPicPr>
          <p:cNvPr id="131083" name="Picture 11"/>
          <p:cNvPicPr>
            <a:picLocks noChangeAspect="1" noChangeArrowheads="1"/>
          </p:cNvPicPr>
          <p:nvPr/>
        </p:nvPicPr>
        <p:blipFill>
          <a:blip r:embed="rId4" cstate="print"/>
          <a:srcRect/>
          <a:stretch>
            <a:fillRect/>
          </a:stretch>
        </p:blipFill>
        <p:spPr bwMode="auto">
          <a:xfrm>
            <a:off x="760413" y="4525963"/>
            <a:ext cx="4067175" cy="2332037"/>
          </a:xfrm>
          <a:prstGeom prst="rect">
            <a:avLst/>
          </a:prstGeom>
          <a:noFill/>
          <a:ln w="9525">
            <a:noFill/>
            <a:miter lim="800000"/>
            <a:headEnd/>
            <a:tailEnd/>
          </a:ln>
        </p:spPr>
      </p:pic>
      <p:sp>
        <p:nvSpPr>
          <p:cNvPr id="131084" name="Text Box 12"/>
          <p:cNvSpPr txBox="1">
            <a:spLocks noChangeArrowheads="1"/>
          </p:cNvSpPr>
          <p:nvPr/>
        </p:nvSpPr>
        <p:spPr bwMode="auto">
          <a:xfrm>
            <a:off x="504825" y="265113"/>
            <a:ext cx="8312150" cy="579437"/>
          </a:xfrm>
          <a:prstGeom prst="rect">
            <a:avLst/>
          </a:prstGeom>
          <a:noFill/>
          <a:ln w="9525">
            <a:noFill/>
            <a:miter lim="800000"/>
            <a:headEnd/>
            <a:tailEnd/>
          </a:ln>
        </p:spPr>
        <p:txBody>
          <a:bodyPr wrap="none">
            <a:spAutoFit/>
          </a:bodyPr>
          <a:lstStyle/>
          <a:p>
            <a:r>
              <a:rPr lang="es-ES" sz="3200">
                <a:latin typeface="Arial" pitchFamily="34" charset="0"/>
              </a:rPr>
              <a:t>LO NANO ES DIFERENTE: LUZ Y TAMAÑO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1" name="AutoShape 3"/>
          <p:cNvSpPr>
            <a:spLocks noChangeArrowheads="1"/>
          </p:cNvSpPr>
          <p:nvPr/>
        </p:nvSpPr>
        <p:spPr bwMode="auto">
          <a:xfrm rot="-1563097">
            <a:off x="2252663" y="1266825"/>
            <a:ext cx="1620837" cy="3552825"/>
          </a:xfrm>
          <a:prstGeom prst="rtTriangle">
            <a:avLst/>
          </a:prstGeom>
          <a:gradFill rotWithShape="1">
            <a:gsLst>
              <a:gs pos="0">
                <a:schemeClr val="tx1"/>
              </a:gs>
              <a:gs pos="100000">
                <a:schemeClr val="bg2"/>
              </a:gs>
            </a:gsLst>
            <a:lin ang="0" scaled="1"/>
          </a:gradFill>
          <a:ln w="9525">
            <a:noFill/>
            <a:miter lim="800000"/>
            <a:headEnd/>
            <a:tailEnd/>
          </a:ln>
        </p:spPr>
        <p:txBody>
          <a:bodyPr wrap="none" anchor="ctr"/>
          <a:lstStyle/>
          <a:p>
            <a:endParaRPr lang="es-ES"/>
          </a:p>
        </p:txBody>
      </p:sp>
      <p:sp>
        <p:nvSpPr>
          <p:cNvPr id="1216516" name="Oval 4"/>
          <p:cNvSpPr>
            <a:spLocks noChangeArrowheads="1"/>
          </p:cNvSpPr>
          <p:nvPr/>
        </p:nvSpPr>
        <p:spPr bwMode="auto">
          <a:xfrm>
            <a:off x="2855913" y="3214688"/>
            <a:ext cx="3429000" cy="1676400"/>
          </a:xfrm>
          <a:prstGeom prst="ellipse">
            <a:avLst/>
          </a:prstGeom>
          <a:gradFill rotWithShape="1">
            <a:gsLst>
              <a:gs pos="0">
                <a:srgbClr val="FF0066">
                  <a:alpha val="67000"/>
                </a:srgbClr>
              </a:gs>
              <a:gs pos="100000">
                <a:srgbClr val="3399FF"/>
              </a:gs>
            </a:gsLst>
            <a:path path="rect">
              <a:fillToRect r="100000" b="100000"/>
            </a:path>
          </a:gradFill>
          <a:ln w="9525">
            <a:solidFill>
              <a:schemeClr val="tx1"/>
            </a:solidFill>
            <a:round/>
            <a:headEnd/>
            <a:tailEnd/>
          </a:ln>
          <a:effectLst/>
        </p:spPr>
        <p:txBody>
          <a:bodyPr wrap="none" anchor="ctr"/>
          <a:lstStyle/>
          <a:p>
            <a:pPr algn="ctr">
              <a:defRPr/>
            </a:pPr>
            <a:r>
              <a:rPr lang="es-ES_tradnl" b="1" dirty="0" smtClean="0">
                <a:effectLst>
                  <a:outerShdw blurRad="38100" dist="38100" dir="2700000" algn="tl">
                    <a:srgbClr val="000000"/>
                  </a:outerShdw>
                </a:effectLst>
                <a:latin typeface="Arial" charset="0"/>
              </a:rPr>
              <a:t>NANOCIENCIA</a:t>
            </a:r>
            <a:endParaRPr lang="es-ES" b="1" dirty="0">
              <a:effectLst>
                <a:outerShdw blurRad="38100" dist="38100" dir="2700000" algn="tl">
                  <a:srgbClr val="000000"/>
                </a:outerShdw>
              </a:effectLst>
              <a:latin typeface="Arial" charset="0"/>
            </a:endParaRPr>
          </a:p>
        </p:txBody>
      </p:sp>
      <p:sp>
        <p:nvSpPr>
          <p:cNvPr id="78853" name="Rectangle 5"/>
          <p:cNvSpPr>
            <a:spLocks noChangeArrowheads="1"/>
          </p:cNvSpPr>
          <p:nvPr/>
        </p:nvSpPr>
        <p:spPr bwMode="auto">
          <a:xfrm>
            <a:off x="609600" y="1881188"/>
            <a:ext cx="1125538" cy="442912"/>
          </a:xfrm>
          <a:prstGeom prst="rect">
            <a:avLst/>
          </a:prstGeom>
          <a:noFill/>
          <a:ln w="9525">
            <a:noFill/>
            <a:miter lim="800000"/>
            <a:headEnd/>
            <a:tailEnd/>
          </a:ln>
        </p:spPr>
        <p:txBody>
          <a:bodyPr wrap="none">
            <a:spAutoFit/>
          </a:bodyPr>
          <a:lstStyle/>
          <a:p>
            <a:r>
              <a:rPr lang="es-ES_tradnl" sz="2300">
                <a:latin typeface="Arial" pitchFamily="34" charset="0"/>
              </a:rPr>
              <a:t>FíSICA</a:t>
            </a:r>
            <a:endParaRPr lang="es-ES" sz="2300">
              <a:latin typeface="Arial" pitchFamily="34" charset="0"/>
            </a:endParaRPr>
          </a:p>
        </p:txBody>
      </p:sp>
      <p:sp>
        <p:nvSpPr>
          <p:cNvPr id="78854" name="Rectangle 6"/>
          <p:cNvSpPr>
            <a:spLocks noChangeArrowheads="1"/>
          </p:cNvSpPr>
          <p:nvPr/>
        </p:nvSpPr>
        <p:spPr bwMode="auto">
          <a:xfrm>
            <a:off x="628650" y="2552700"/>
            <a:ext cx="1433513" cy="442913"/>
          </a:xfrm>
          <a:prstGeom prst="rect">
            <a:avLst/>
          </a:prstGeom>
          <a:noFill/>
          <a:ln w="9525">
            <a:noFill/>
            <a:miter lim="800000"/>
            <a:headEnd/>
            <a:tailEnd/>
          </a:ln>
        </p:spPr>
        <p:txBody>
          <a:bodyPr wrap="none">
            <a:spAutoFit/>
          </a:bodyPr>
          <a:lstStyle/>
          <a:p>
            <a:r>
              <a:rPr lang="es-ES_tradnl" sz="2300">
                <a:latin typeface="Arial" pitchFamily="34" charset="0"/>
              </a:rPr>
              <a:t>QUÍMICA</a:t>
            </a:r>
            <a:endParaRPr lang="es-ES" sz="2300">
              <a:latin typeface="Arial" pitchFamily="34" charset="0"/>
            </a:endParaRPr>
          </a:p>
        </p:txBody>
      </p:sp>
      <p:sp>
        <p:nvSpPr>
          <p:cNvPr id="78855" name="Rectangle 7"/>
          <p:cNvSpPr>
            <a:spLocks noChangeArrowheads="1"/>
          </p:cNvSpPr>
          <p:nvPr/>
        </p:nvSpPr>
        <p:spPr bwMode="auto">
          <a:xfrm>
            <a:off x="623888" y="3938588"/>
            <a:ext cx="1873250" cy="442912"/>
          </a:xfrm>
          <a:prstGeom prst="rect">
            <a:avLst/>
          </a:prstGeom>
          <a:noFill/>
          <a:ln w="9525">
            <a:noFill/>
            <a:miter lim="800000"/>
            <a:headEnd/>
            <a:tailEnd/>
          </a:ln>
        </p:spPr>
        <p:txBody>
          <a:bodyPr wrap="none">
            <a:spAutoFit/>
          </a:bodyPr>
          <a:lstStyle/>
          <a:p>
            <a:r>
              <a:rPr lang="es-ES_tradnl" sz="2300">
                <a:latin typeface="Arial" pitchFamily="34" charset="0"/>
              </a:rPr>
              <a:t>INGENIERIA</a:t>
            </a:r>
            <a:endParaRPr lang="es-ES" sz="2300">
              <a:latin typeface="Arial" pitchFamily="34" charset="0"/>
            </a:endParaRPr>
          </a:p>
        </p:txBody>
      </p:sp>
      <p:sp>
        <p:nvSpPr>
          <p:cNvPr id="78856" name="Rectangle 8"/>
          <p:cNvSpPr>
            <a:spLocks noChangeArrowheads="1"/>
          </p:cNvSpPr>
          <p:nvPr/>
        </p:nvSpPr>
        <p:spPr bwMode="auto">
          <a:xfrm>
            <a:off x="636588" y="4610100"/>
            <a:ext cx="2406650" cy="442913"/>
          </a:xfrm>
          <a:prstGeom prst="rect">
            <a:avLst/>
          </a:prstGeom>
          <a:noFill/>
          <a:ln w="9525">
            <a:noFill/>
            <a:miter lim="800000"/>
            <a:headEnd/>
            <a:tailEnd/>
          </a:ln>
        </p:spPr>
        <p:txBody>
          <a:bodyPr wrap="none">
            <a:spAutoFit/>
          </a:bodyPr>
          <a:lstStyle/>
          <a:p>
            <a:r>
              <a:rPr lang="es-ES_tradnl" sz="2300">
                <a:latin typeface="Arial" pitchFamily="34" charset="0"/>
              </a:rPr>
              <a:t>MODELIZACION</a:t>
            </a:r>
            <a:endParaRPr lang="es-ES" sz="2300">
              <a:latin typeface="Arial" pitchFamily="34" charset="0"/>
            </a:endParaRPr>
          </a:p>
        </p:txBody>
      </p:sp>
      <p:sp>
        <p:nvSpPr>
          <p:cNvPr id="78857" name="Rectangle 9"/>
          <p:cNvSpPr>
            <a:spLocks noChangeArrowheads="1"/>
          </p:cNvSpPr>
          <p:nvPr/>
        </p:nvSpPr>
        <p:spPr bwMode="auto">
          <a:xfrm>
            <a:off x="665163" y="3238500"/>
            <a:ext cx="1579562" cy="442913"/>
          </a:xfrm>
          <a:prstGeom prst="rect">
            <a:avLst/>
          </a:prstGeom>
          <a:noFill/>
          <a:ln w="9525">
            <a:noFill/>
            <a:miter lim="800000"/>
            <a:headEnd/>
            <a:tailEnd/>
          </a:ln>
        </p:spPr>
        <p:txBody>
          <a:bodyPr wrap="none">
            <a:spAutoFit/>
          </a:bodyPr>
          <a:lstStyle/>
          <a:p>
            <a:r>
              <a:rPr lang="es-ES_tradnl" sz="2300">
                <a:latin typeface="Arial" pitchFamily="34" charset="0"/>
              </a:rPr>
              <a:t>BIOLOGIA</a:t>
            </a:r>
            <a:endParaRPr lang="es-ES" sz="2300">
              <a:latin typeface="Arial" pitchFamily="34" charset="0"/>
            </a:endParaRPr>
          </a:p>
        </p:txBody>
      </p:sp>
      <p:sp>
        <p:nvSpPr>
          <p:cNvPr id="78858" name="AutoShape 10"/>
          <p:cNvSpPr>
            <a:spLocks noChangeArrowheads="1"/>
          </p:cNvSpPr>
          <p:nvPr/>
        </p:nvSpPr>
        <p:spPr bwMode="auto">
          <a:xfrm>
            <a:off x="228600" y="1790700"/>
            <a:ext cx="457200" cy="685800"/>
          </a:xfrm>
          <a:prstGeom prst="rightArrowCallout">
            <a:avLst>
              <a:gd name="adj1" fmla="val 37500"/>
              <a:gd name="adj2" fmla="val 37500"/>
              <a:gd name="adj3" fmla="val 16667"/>
              <a:gd name="adj4" fmla="val 66667"/>
            </a:avLst>
          </a:prstGeom>
          <a:solidFill>
            <a:srgbClr val="FF00FF"/>
          </a:solidFill>
          <a:ln w="9525">
            <a:noFill/>
            <a:miter lim="800000"/>
            <a:headEnd/>
            <a:tailEnd/>
          </a:ln>
        </p:spPr>
        <p:txBody>
          <a:bodyPr wrap="none" anchor="ctr"/>
          <a:lstStyle/>
          <a:p>
            <a:endParaRPr lang="es-ES"/>
          </a:p>
        </p:txBody>
      </p:sp>
      <p:sp>
        <p:nvSpPr>
          <p:cNvPr id="78859" name="AutoShape 11"/>
          <p:cNvSpPr>
            <a:spLocks noChangeArrowheads="1"/>
          </p:cNvSpPr>
          <p:nvPr/>
        </p:nvSpPr>
        <p:spPr bwMode="auto">
          <a:xfrm>
            <a:off x="228600" y="2476500"/>
            <a:ext cx="457200" cy="685800"/>
          </a:xfrm>
          <a:prstGeom prst="rightArrowCallout">
            <a:avLst>
              <a:gd name="adj1" fmla="val 37500"/>
              <a:gd name="adj2" fmla="val 37500"/>
              <a:gd name="adj3" fmla="val 16667"/>
              <a:gd name="adj4" fmla="val 66667"/>
            </a:avLst>
          </a:prstGeom>
          <a:solidFill>
            <a:srgbClr val="3399FF"/>
          </a:solidFill>
          <a:ln w="9525">
            <a:noFill/>
            <a:miter lim="800000"/>
            <a:headEnd/>
            <a:tailEnd/>
          </a:ln>
        </p:spPr>
        <p:txBody>
          <a:bodyPr wrap="none" anchor="ctr"/>
          <a:lstStyle/>
          <a:p>
            <a:endParaRPr lang="es-ES"/>
          </a:p>
        </p:txBody>
      </p:sp>
      <p:sp>
        <p:nvSpPr>
          <p:cNvPr id="78860" name="AutoShape 12"/>
          <p:cNvSpPr>
            <a:spLocks noChangeArrowheads="1"/>
          </p:cNvSpPr>
          <p:nvPr/>
        </p:nvSpPr>
        <p:spPr bwMode="auto">
          <a:xfrm>
            <a:off x="228600" y="3162300"/>
            <a:ext cx="457200" cy="685800"/>
          </a:xfrm>
          <a:prstGeom prst="rightArrowCallout">
            <a:avLst>
              <a:gd name="adj1" fmla="val 37500"/>
              <a:gd name="adj2" fmla="val 37500"/>
              <a:gd name="adj3" fmla="val 16667"/>
              <a:gd name="adj4" fmla="val 66667"/>
            </a:avLst>
          </a:prstGeom>
          <a:solidFill>
            <a:srgbClr val="FFFF00"/>
          </a:solidFill>
          <a:ln w="9525">
            <a:noFill/>
            <a:miter lim="800000"/>
            <a:headEnd/>
            <a:tailEnd/>
          </a:ln>
        </p:spPr>
        <p:txBody>
          <a:bodyPr wrap="none" anchor="ctr"/>
          <a:lstStyle/>
          <a:p>
            <a:endParaRPr lang="es-ES"/>
          </a:p>
        </p:txBody>
      </p:sp>
      <p:sp>
        <p:nvSpPr>
          <p:cNvPr id="78861" name="AutoShape 13"/>
          <p:cNvSpPr>
            <a:spLocks noChangeArrowheads="1"/>
          </p:cNvSpPr>
          <p:nvPr/>
        </p:nvSpPr>
        <p:spPr bwMode="auto">
          <a:xfrm>
            <a:off x="228600" y="3848100"/>
            <a:ext cx="457200" cy="685800"/>
          </a:xfrm>
          <a:prstGeom prst="rightArrowCallout">
            <a:avLst>
              <a:gd name="adj1" fmla="val 37500"/>
              <a:gd name="adj2" fmla="val 37500"/>
              <a:gd name="adj3" fmla="val 16667"/>
              <a:gd name="adj4" fmla="val 66667"/>
            </a:avLst>
          </a:prstGeom>
          <a:solidFill>
            <a:schemeClr val="accent1"/>
          </a:solidFill>
          <a:ln w="9525">
            <a:noFill/>
            <a:miter lim="800000"/>
            <a:headEnd/>
            <a:tailEnd/>
          </a:ln>
        </p:spPr>
        <p:txBody>
          <a:bodyPr wrap="none" anchor="ctr"/>
          <a:lstStyle/>
          <a:p>
            <a:endParaRPr lang="es-ES"/>
          </a:p>
        </p:txBody>
      </p:sp>
      <p:sp>
        <p:nvSpPr>
          <p:cNvPr id="78862" name="AutoShape 14"/>
          <p:cNvSpPr>
            <a:spLocks noChangeArrowheads="1"/>
          </p:cNvSpPr>
          <p:nvPr/>
        </p:nvSpPr>
        <p:spPr bwMode="auto">
          <a:xfrm>
            <a:off x="228600" y="4533900"/>
            <a:ext cx="457200" cy="685800"/>
          </a:xfrm>
          <a:prstGeom prst="rightArrowCallout">
            <a:avLst>
              <a:gd name="adj1" fmla="val 37500"/>
              <a:gd name="adj2" fmla="val 37500"/>
              <a:gd name="adj3" fmla="val 16667"/>
              <a:gd name="adj4" fmla="val 66667"/>
            </a:avLst>
          </a:prstGeom>
          <a:solidFill>
            <a:srgbClr val="FF0000"/>
          </a:solidFill>
          <a:ln w="9525">
            <a:noFill/>
            <a:miter lim="800000"/>
            <a:headEnd/>
            <a:tailEnd/>
          </a:ln>
        </p:spPr>
        <p:txBody>
          <a:bodyPr wrap="none" anchor="ctr"/>
          <a:lstStyle/>
          <a:p>
            <a:endParaRPr lang="es-ES"/>
          </a:p>
        </p:txBody>
      </p:sp>
      <p:sp>
        <p:nvSpPr>
          <p:cNvPr id="78863" name="Text Box 15"/>
          <p:cNvSpPr txBox="1">
            <a:spLocks noChangeArrowheads="1"/>
          </p:cNvSpPr>
          <p:nvPr/>
        </p:nvSpPr>
        <p:spPr bwMode="auto">
          <a:xfrm>
            <a:off x="0" y="260648"/>
            <a:ext cx="9144000" cy="1169551"/>
          </a:xfrm>
          <a:prstGeom prst="rect">
            <a:avLst/>
          </a:prstGeom>
          <a:noFill/>
          <a:ln w="9525">
            <a:noFill/>
            <a:miter lim="800000"/>
            <a:headEnd/>
            <a:tailEnd/>
          </a:ln>
        </p:spPr>
        <p:txBody>
          <a:bodyPr>
            <a:spAutoFit/>
          </a:bodyPr>
          <a:lstStyle/>
          <a:p>
            <a:pPr algn="ctr">
              <a:spcBef>
                <a:spcPct val="50000"/>
              </a:spcBef>
            </a:pPr>
            <a:r>
              <a:rPr lang="es-ES" sz="2800" dirty="0" smtClean="0">
                <a:latin typeface="Arial" pitchFamily="34" charset="0"/>
              </a:rPr>
              <a:t>NANOCIENCIA: </a:t>
            </a:r>
            <a:endParaRPr lang="es-ES" sz="2800" dirty="0">
              <a:latin typeface="Arial" pitchFamily="34" charset="0"/>
            </a:endParaRPr>
          </a:p>
          <a:p>
            <a:pPr algn="ctr">
              <a:spcBef>
                <a:spcPct val="50000"/>
              </a:spcBef>
            </a:pPr>
            <a:r>
              <a:rPr lang="es-ES" sz="2800" dirty="0" smtClean="0">
                <a:latin typeface="Arial" pitchFamily="34" charset="0"/>
              </a:rPr>
              <a:t>MULTIDISCIPLIINAR / EFECTOS DE TAMAÑO</a:t>
            </a:r>
            <a:endParaRPr lang="es-ES" sz="2800" dirty="0">
              <a:latin typeface="Arial"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Marcador de número de diapositiva"/>
          <p:cNvSpPr>
            <a:spLocks noGrp="1"/>
          </p:cNvSpPr>
          <p:nvPr>
            <p:ph type="sldNum" sz="quarter" idx="12"/>
          </p:nvPr>
        </p:nvSpPr>
        <p:spPr>
          <a:noFill/>
        </p:spPr>
        <p:txBody>
          <a:bodyPr/>
          <a:lstStyle/>
          <a:p>
            <a:fld id="{18317123-60D7-4F70-9798-85E2B4633E88}" type="slidenum">
              <a:rPr lang="es-ES" smtClean="0"/>
              <a:pPr/>
              <a:t>13</a:t>
            </a:fld>
            <a:endParaRPr lang="es-ES"/>
          </a:p>
        </p:txBody>
      </p:sp>
      <p:pic>
        <p:nvPicPr>
          <p:cNvPr id="27651" name="Picture 2" descr="https://encrypted-tbn3.gstatic.com/images?q=tbn:ANd9GcS59dJTjQrZLByT_Kx5pNR8WckYDIQq6S2PMvSBEtXO1Tp7c2wIup6pIVtG"/>
          <p:cNvPicPr>
            <a:picLocks noChangeAspect="1" noChangeArrowheads="1"/>
          </p:cNvPicPr>
          <p:nvPr/>
        </p:nvPicPr>
        <p:blipFill>
          <a:blip r:embed="rId2" cstate="print"/>
          <a:srcRect/>
          <a:stretch>
            <a:fillRect/>
          </a:stretch>
        </p:blipFill>
        <p:spPr bwMode="auto">
          <a:xfrm>
            <a:off x="323850" y="692150"/>
            <a:ext cx="2936875" cy="1944688"/>
          </a:xfrm>
          <a:prstGeom prst="rect">
            <a:avLst/>
          </a:prstGeom>
          <a:noFill/>
          <a:ln w="9525">
            <a:noFill/>
            <a:miter lim="800000"/>
            <a:headEnd/>
            <a:tailEnd/>
          </a:ln>
        </p:spPr>
      </p:pic>
      <p:sp>
        <p:nvSpPr>
          <p:cNvPr id="27652" name="AutoShape 6" descr="https://images.sciencedaily.com/2011/04/110425120344_1_540x360.jpg"/>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sp>
        <p:nvSpPr>
          <p:cNvPr id="27653" name="AutoShape 8" descr="https://images.sciencedaily.com/2011/04/110425120344_1_540x360.jpg"/>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sp>
        <p:nvSpPr>
          <p:cNvPr id="27654" name="AutoShape 10" descr="https://images.sciencedaily.com/2011/04/110425120344_1_540x360.jpg"/>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pic>
        <p:nvPicPr>
          <p:cNvPr id="27655" name="7 Imagen" descr="110425120344_1_540x360.jpg"/>
          <p:cNvPicPr>
            <a:picLocks noChangeAspect="1"/>
          </p:cNvPicPr>
          <p:nvPr/>
        </p:nvPicPr>
        <p:blipFill>
          <a:blip r:embed="rId3" cstate="print"/>
          <a:srcRect b="56059"/>
          <a:stretch>
            <a:fillRect/>
          </a:stretch>
        </p:blipFill>
        <p:spPr bwMode="auto">
          <a:xfrm>
            <a:off x="6269038" y="755650"/>
            <a:ext cx="2335212" cy="1422400"/>
          </a:xfrm>
          <a:prstGeom prst="rect">
            <a:avLst/>
          </a:prstGeom>
          <a:noFill/>
          <a:ln w="9525">
            <a:noFill/>
            <a:miter lim="800000"/>
            <a:headEnd/>
            <a:tailEnd/>
          </a:ln>
        </p:spPr>
      </p:pic>
      <p:pic>
        <p:nvPicPr>
          <p:cNvPr id="27656" name="Picture 12" descr="https://encrypted-tbn2.gstatic.com/images?q=tbn:ANd9GcRC-RtdH-kjNj8K0qW9JLcPVV-OafkByqy1_T4Udnwyza6NN4bb-A"/>
          <p:cNvPicPr>
            <a:picLocks noChangeAspect="1" noChangeArrowheads="1"/>
          </p:cNvPicPr>
          <p:nvPr/>
        </p:nvPicPr>
        <p:blipFill>
          <a:blip r:embed="rId4" cstate="print"/>
          <a:srcRect r="51070"/>
          <a:stretch>
            <a:fillRect/>
          </a:stretch>
        </p:blipFill>
        <p:spPr bwMode="auto">
          <a:xfrm>
            <a:off x="3860800" y="830263"/>
            <a:ext cx="1979613" cy="2692400"/>
          </a:xfrm>
          <a:prstGeom prst="rect">
            <a:avLst/>
          </a:prstGeom>
          <a:noFill/>
          <a:ln w="9525">
            <a:noFill/>
            <a:miter lim="800000"/>
            <a:headEnd/>
            <a:tailEnd/>
          </a:ln>
        </p:spPr>
      </p:pic>
      <p:sp>
        <p:nvSpPr>
          <p:cNvPr id="27657" name="AutoShape 14" descr="data:image/jpeg;base64,/9j/4AAQSkZJRgABAQAAAQABAAD/2wCEAAkGBxISEhUSEhMWFRUVFRcVFhUWFxUVGBUXFRYXFhcVFRcYHSggGBolHRUVITEhJSkrLi4uFx8zODMtNygtLisBCgoKDg0OGhAQGy0lICUtLS0tLS0tLS0tLS0tLS0tLS0tLS0tLS0tLS0tLS0tLS0tLS0tLS0tLS0tLS0tLS0tLf/AABEIAMIBAwMBEQACEQEDEQH/xAAbAAABBQEBAAAAAAAAAAAAAAAGAQIDBAUAB//EAD0QAAEDAgMGAwYEBQMFAQAAAAEAAgMEEQUSIQYxQVFhcRMigTJSkaGxwRRC0fAHI2Jy4YKS8RUzU6KyQ//EABkBAAIDAQAAAAAAAAAAAAAAAAABAgMEBf/EAC0RAAICAQQBAwMDBAMAAAAAAAABAgMRBBIhMUETIlEUMmEjcYEzkaGxQlLh/9oADAMBAAIRAxEAPwD1EBXkBzQgB9kgFKAGhAC2QByQxCgBEDQiQHIGNKAGJAJdAziUCG3TAQlIBqYCJAcgBCmIRAjigYiBCFAxECEuhAckAhKAGpgNKQEbggCItSGEICtIjmhADkgEsgBEDOKQHIGcgBEh4EQAiTHgilma32iB3NkN4Got9EQqWkXac1vdsVW7Y/JL05LsyKraaJhsWvuOBFlD6iBatNJlN22MfBh+IS+pj8E/o5fJNQ7UxSODSC2+4k6KP1cfgb0ckuC5X4uyEgSNcAdzhYg+qs9eJTGiT6GQ49Tu3Pt3BCkrYPyJ6ea8FyKoY72XA9iCppp9Fbi12iVMicgBEAIUxCIAQoA5AhpSAQoARMDrIAQoAYUgGWRwMIA1WERQkByAOQAlkmM4IGckNIagDkhmViWOxRaXzO5D7lUzujEvhRKQPzbXvvowW5a3+Kxz1bf2myGjj5GQVFJVG0maJx4hxIv6qh3Z+4tdM4LMeSDEsCqaT+bC8uaNczeA/qHJOSkuf8oULYT9rWH8GFjGPST5RIG3bxAsT3Khvb7Lo1Rj0XdlqamqbwyXbKdWOB36brbk48vD/ghc5QW6PXlGdjmGyUsmV404OG5w5hKSaeGTqsU1mJp4TtKx7RTVLczDoH31byKanhc9f6I2UZe6HZQx7DX0r992O1Y8bnD9U5NxFXJTX5KUFe5pDmnqnGbJSrTDI4rJ4LaiI3Zuew+bIeh32WiOokllGKVEd22X8FrD9popCGnyk/C60w1EX2UT00o9G014O5Xpp8ozNNHXQI5ACFAHIAQoA4oARACFAMRMQ0pYAbZAYCBWCG2QApSYxEAcUgESJHIBFXEK9kIu89hxPooTmo8ssrqlN8AliO1Urj/LAaO1z63XPt1W7hHRq0sV2VYNrZWkeIxj28QWgfNZ/UkXvTQ8cBJBRUdezMwZHjflsCD1HFWKMLeuGZZStofPKBnHdk5YPODnb7wGo7hVWVyh3yjVTqYz46Zo7F49l/kTHTgXHQdNeCKZ7Hh9Mjq6d63x7Mna3Bs9Q40zC9oALsguGk7xoia9z2kqZtQW/hlmTZZsVOKmCUmVgD+FhbeLc0/TzDdkj679TZKPBXl2lbUQmKqjzOJIbIwAZTbQ2PFN2ZjiXIR0+2W6t4/AP4rgskIY91i14u1w49+RVayo5fk0RmpNpeA/go2VeHtbvOTQ77Oar647qcHOsk672zyypiLCQdCDYj5FUxeTpIINjsTyvMD9WS+XseakpbX+GU6ivMdy7Rn41TOp5nMP5ToeY4H4WT6eGQi1NKSCmoqZG00dVGbHKM44Ebr27q6u1xSaM0oJzcGX8G2kjlaM5DXbuhWyFyfDM1lDjyjczK8znZkALdGRYOQAiYhEhnFMTOSAaSgBt0gyb6tEIkBxQM5IYiAEskMyMbxxtOMoGaQ7mjh3VNtqgvyaKaHN/gFJNrJM1zHH1u25+JXNnbKXJ0o6aOMchbgogrYruiYDu00PcIq225UlyZ799D9r4M2t2FzXMUgPRw+Vwj6aX/Fko61L7kZlPgFZSvEkbSLb7agj0UPSnFl7vqtW1sNdn8U/EhzXsALd/Ig/da67HJ4Zz76VXhxZgbWbPxx/zmaDMAW8NeSqsrUXlGnT3uftZHsJV5Z5It4cMw+YPzAPqlW9s8Inq47q8/BLtVgbR4kjTYP0cOFy03I9QFKdaTz8lenvbW1+DL2MxOn8JkczG5muJzkC2otrzKrqcVxJFmornJ5g/wCBm24dKxpiF4W3s5o8u7pu3JTab46Q9Otud3bLv8O3HwHMPBxt6jVS075kirWrlMFtvqHJUEgaPAd63sVCS2zNGmnurX4KWyFOX1LOTTc/ZQcctL8ll09sGEH8S6VuVkn5tW9xa/77q+3CaMekk+UdSjPhJ5hjv/VxKgv6THPjUHn8dQRxUlI0ygGuyWMyOOQnM0C5vvHZaa72vazDdQsZC+mqGvaHNNweK2J55RhlFx7JgUyIqAOQgETEckByAGlACWQBvlWCEKQHJEjkAcgDKx3EzE2zBmeRoBrYe8VRdaq1+TTRVvfPQCSMqTeXK/XUvsePG65E5uTy8nWjtXHBllpvr/yhNFoS7JGnLiJXvjJ0aWuLRr1CUUt2Zf4Kb3Pb7OTdqdmZYnZqeVzuNs3m7jgfVXunb9pljqYy+9GbU7TVcbjG91jpvAuDxHrzS3zXGS9UUtKSRt7FVYdnH5jYnr1/fNFDxNop1seEzY2kpRJTvHENJHca/qtNscxMmnntmgC2TkEdVme7K0NNye6yRa3I6V0W62kG2JETU8uUF12ktNtL5SQVpclJcHPgnCayzymljsB/cXegaT9S1Z8rB012enYFSWoo43D2mEkH+vn8VdTH9Lnzk5uon+s2vAAYZiEtNUSNafLnykbx7W/4aeoWfLjlo6EoRsism1/EPDy6Nkw/L5SP7jf62CtuXUjNpJpNxM3+HEF3ONvzHXoAAPmXquHM0izVPES//Epo8Jh45yPlcqy9Lgp0fbG4G9ow0k7gx9/mo1/03/JK9P11/B5ZO3VQTN0lwFewLLvk6N+qlB+8zar7EQ4XjbqeYtBu25BHPX6rRVbtWSmyneeg0VayVuZp7jiDyK2xkpLKME4OLwy0HKRAUOTEcgQt0AJdADSkAiACAKwRyBiFAzkgKuJ17IIzI/cNw4k8goTltWSyuDnLCA07VTuLzFE22tzlLj3cVyp3SbbOpHTQSSYQbJY62ojLZnMz5iMtg27e3HipU2qWYyZRqdO62nBcGtW4DTyjzMHcafRWyprkZ4aiyHkEMfwAUozx3cy9iDwv1WadTh+UdCjUKx4fZr/w/lD2SXuXNIykm/lIvl9PurdPFKTKNa3wY/8AECiIlEnB4Fu4/YULotSyXaOacMfA/YOf+dbm37qFbxYiWqj+kH9Q27HDmCPitzXByovDyeYYrQPge7OLX0B4W3/dYMOLwzsxsU45R6JhmU07LeyWD5jctleHBHKtyrH+55jidLlmcxujcx9Gg3J9dPksjSfB1a28Js9EwWr8WFruI8vw0HyWiiWY4+Dm6iGyZ5ri7Q2pffhK49zm/ZPYBZ5LOUdGr7V+wXbU1LZKAuZciwt3vbXtqrZyTrWDHVBxuwzP/hy0CB7rgnNa3Kw++qjR2yes8IxdscQ8eXw/yx3H9zr/AL9AVC2eX+xdpq9sc+WYUuISiL8M0+W9yBvJ5KuL45fBe4Rct3kyqqieyxe0jMLi4tcbkJpliw+EHexOFGOJ0h3v3dgraU3mRz9ZNZUF4AGrYfxL2j/yED/cUlLCNEVwv2CafFfw07LH8jQ9t+PI9Vppm4mOde9ZDajqmyND2m4P7styfGTA44eCwCmLA66BC3QByAEKGIRIYQq0QiAOSGIkMGdpaqnv/OeTlHljadSeZ5XXP1Nqbxk36aufhA3QxVlSwxwtyxX1tZrexPFYI1ylwuTdOyqt5l2S0GAwh5ZJI5723uyJpOo4Zv8ACSjHO1vkc7p7dyXHyyWmxuopSWkODb+WN1yB1udfsnCU4PCIzprtWf8AIbU9SyspSbe20tI911v+FujL1K3k5s4Om0DNisQ8CZ7ZPKDo6/BwOh6cv9Sz1S2yyzdqa/Ujx/AX7TYf+JitGQXNddoBGvMLRct64Memn6U/cYOzeD1EEoc6I6XG8ddb8tFljGakuDZdbXODWQwMkp0LAB1de9udgteZvwc7EF5BHbyd2aJjwA3U3BueRv8Aviqbm88m3SJYbQS7PSsfTs8MENAtrv059/urqWnHgy6hSVj3AptrhpZIZGjyv1e4cDwb+/ss9scM2aWxSjj4CTZkNFOzLy178VdRjYZdVn1HkC9uY2tqLhtrgXtxPQKi3iTNulbdZvSUzXUJjkIZeP4cR9lKEf0sMyyli/K+TL2CpmZHuucwOUjWwHTn3SpSbb8lusk+I+AJrHuZO8sv7brX36mwJVLw1ybIrhBTsrs08PE8w4XDTvueJClXW5NNrgzX6hJOMXyae2zYxTFzgCWkZOhvw6WVt6TiUaRv1OCrszjzJoXeXIYhqOGXgb+iK5JLHwPUUtSz8nl+KTZpXvbpdxcPU3VcejbjakivJI/2jc62JPPqVZGWGVSQZbGYuGMdmOgLfQHS6012YlyY7q8rIdMkBFxqtZiJQUAKCmA4FAhCUCEugeAhVgjkDEKQzPxysMULnD2j5W9z+yqrZ7YtltMN0kgHw+emiBkqA6SUnRh0AH9V95K47nHtrJ1XCx8ReES1O0FXKCIGmOMaAMbw72UJXTfXC/BONFUPu5f5LewtRDHI7xTaR2gJ+evNS00oxnmRDWwnKCUego2jpYpYH3LSWtLgbi4I3D1Wy5RlHKZg00pxml4ZLso2MUzPD1FvNzzcbo0+NnAard6jyRY1s7HMS8eV50JH5uAv8vglZSpcrsdWpcOH0Y8sU2HvzNJfFy9Nx5agKhp1SyaouOoWH2bWzGLOqMznnXSwG4C3z1Ktqs3zeTPqKVXFYN1+9aWZAQ/iBR5o2ye4bHsf+FmvXTNuily4kWwVe92aM+y0aDqSoUTe/Hgs1lccKXkJsToRNGYybA8eIWmcdywYa57JZQJYRiUsUv4TeAS1t9NN9+yyQnKL2o6FtcJx9Qh2iwKeWcPfZzdA0MB+nP1siyM88hRdXGOEE1PQjwwx4z6WN9dOSvhD24kYp2e/MQexHaanpg6GJl3NuLAWbf7qv1Ix4ijRHTzs90mCuAzN/FeNPuJJ3X1PEjos/Gcvo2TT2bYnpeduXNfy2vfotqaxlHIaaePJ5ftnj5neY2W8Nh0t+Y81mlJyefB1NPUq1z2yHZOjkeyoLfZ8Mgjmd4Hy+ailueF8Er5KKWe8g9Q4bJPJlaDcnXpzuhvrBNuMVl9BLj+Hx0tEY97pHDXje4N/QBWKO2PPbMim7J58IyqGlEdE6U6F5FuwcnHjkJvMlEIdjcZzt8Fx1Hs9RyXQrllYMV0MPIWtcrcGccCkMcCmI4lACJZAI7q0SOugY1IYP7R4s2Fw3OeBZreRdxPpZYdXZjCNumrcll9GdSbKF7/GqXg3OZzRu9TyWP0G+ZMvlqkltggnoKqD/tx5QBpYblfXbU/bEyWV2r3SMDaHZjxJPEhNnH2m8B/V0VN1HPtNWm1WI4mUxspU31cDfQ67v1Cr+nmukXfWVlfwKykzNGYNJBJGoJHLuEmpQ/BJSrtw+wn2Xx105Mbx5mNGvF3C5+XxWqixy4Zi1VCh7kbOI0/ixvj4uaQD1VlkN0WjPVPZNSAPCK11JJZwOhs4dOfyXPhKUZZOvZCNsMI9CgqWvaHtNwQCF0VJSWUceUXF4ZSx6DxKeRv9On79FC1ZgyyiW2xME9hHWnLebXO+BCz0/ejdrP6Ydu+q2nMQFV9KP+oAxuBeQCb7mWHzNvqsU45s4Z0a54o9yC63NbDnMycWx6GC4c7X3RqfXkqZ3Ri8eS+rTznyujz+lp3VdQSwZQ51y7U2HdZFlvjtnTbUIe7wHuG4DDANG3PM6/DktUaIrl8nMs1E5GLt3iQih8JntSaaaWHH4qNjS9qLdNBylufgAcOwWSZ4FjrwHL7LO544j2dByUVlnpWH4eykiPAAXK0Vw2LLOXbY7ZABhm0McMlQ9zSS912gDqdCeG8KuPteTZZW5xjHPRgY7islS/M70aNwCly3lklBRWEV34g78OIDqA/MOmm74oXYpRw8kOE1pY8OB1abq+EsGeyOT13D6rxI2v8AeF1ti8rJgmsPBca5SIdDsyQx10COugAkVohEhiFAzz7GaGSWWScWDWu8uY2zZTpb4Lk6ptybOtp5RilErUU9TVyBkkhDTe+thosLcpvDZocYVRcki7WYdLSPD2ONuBRKEqpCrsjdHDNnCMds4+NvIGvAK6rUYeZGa7S+32BVFI14u03HNdGMlJZRzpJxeGI8XFjwRjIk8AjjDTSVLaljfI7R7R8D8vmFksXpyUkdClq6twl2FMNW17GyMN2kXB+y1KSksowyi4vDBjbKj8RpkYPM0G/Ub1k1C53I3aSzHtZkbB4+/wATwCbtIJHQjXTolTJqWPDLdXXFx3eUHZmBBHPRaJPPBzo8M862bmEeIFrnZQHOaLm1xrYepyrLD7lk6l3uqeA9xrFHRROkAF9w5A8lfZdt6MVNCnLDBHZqgkqZjM4nfdz91r8G9evBURg5yN11kaoYQbw0YjADCcvum538QTqFqjDb0zmSnu+48+2lwx0laWM1L7HXdu1sss172kdKiaVKb8Bds9hhp4gx1ib3JHVaKYOK5MOotVksotYnWtijc9xAsOPPgFKc1FZKq4OUsI8wpo5a+c+YA7zwFr/5CxpSk8LydZuNUeeg8p4YqSLWzQBq48TxWiEFWjnTnK2QC7W7WGYGKK4YdCeLv0CjKbkaqaFDl9lLY3AhO4ySC7Wm1veNtygk5SwWX2enHjtm87YiHPnJIF75BoB0upup9Z4My1Tx1yCm2TITMyGBoBGhtxJOg7/qk9sei2tyazLyDlbTOhlLHb2nW3XVTixcNZQcbE4ne8Tjwu39FspfGDHfHnIYterzKTAoYIcClgBbpZGEgVxE5IBjigkjyjaHF3yOtezW+y0bh1PMrh3tuTydyiCii5s7gtRUgOzZGD826/YDeqq6HZ9oXamFfD5YY1WGz2awZZGje5xsfgrp6azhJ5Rjrvry2+DHxjDZAcxhc0e+3zN00Hs6j1VM6Zx7Rqqug1jJBh2MywajVnyKVdkoPglbRGzsJaDaOKV2U+U6WJ58itleqjJ4awYLNJKMcrk0KqJrwWuFwRqFolFSWGZoycXlARX1cuGv8vngefZP5T0PArJ7qpYXR0Fs1EcvtF7GMTa6PM03Dm3HqLhRunnorphiWGCOxkmSodI7RrWO+JP+CitpYyadTzHCCY7Vx3DG5nPduABOpRvfaKFR8mFFRPfiLG2sQ5sjr/0kOIH0UKk/JpnYlXwE+3Rc2KO2rQ45unK6nasNFOkeW/k09h6KRsRkfoH+yzp7xCsoi8uRDVzTaj8BJJYfdaMmIC6nEIH17LfzMrMoLbmzr3vpvG9ZJSTsz4N8ISVDXQTSygAnktLlhGFLLPOcUZWVjy0AlgOgFgLcDrvWPLmzpx2Ur4LWEbJTR+bxXRv19n7lSVU856K56qD4xlGTiWEVskmSQvdycQSD8NAlLOeUWQlXjMcFzDthL6yn99gpKM3+Cueqiugsip46eMAWAaNTYD1sFdGO1YMcpOcsnnG1m1jpiY4SWsG8je7/AAoSlk110qPL7BAyEOuDre9+u+6iXlmhp3VM9nG5ddzj9Sn+xW2orJofjGxVQ8PQR2bpxtvV1UsMzzi5R5PR4JLgEcRf4rd2YGiywoESApgOSAJlaLJ10AQVbrMeeTXH5FRZKPaPOsJ2fEr3vmOWNjiDwuW7/TquP6e55fR1Z3bUlHsIKja+mgGSMZsosA2waOl1P6qEViKKY6Kyx5k8GNNt7KT5GMA63PzVL1Nj+EaVoa122aVDtwP/ANIiOZYb/JTjqWvuX9iqeh/6v+5r0FTDWteQwANdYHcToDcqa23J5RTNToa5KOLbOfniOVwG7mVVbpMcxLKtX4kZdJidZC4NLC9u7Kb/ACPBV12WQ4L7K6ZrvBpYwBNEWyAAkajfbsVfY3Jc9mSv2TzEEa+ss0C1rDLb+3csy5NSSMvxTr1sP38VZGOESbyWcNkMcviMF3EFrehO91+Cab6FJJrkI6Gucx2a4Jtq/j1sTwVbbyPYmsBHTYnE8WdZ1943g97pqzHZS6WujZpMQa7QH0Cvhdl4KJ0uPZV2io5po/Di8ocfMSbacU5qUuEOmUIvMitgmzUdKS7MXOIsT+inCra8it1Dnwar3KwzkTCALAAdklhdEm2+xsswGpIHfRDeBJN9FGbGIQNZWa6e0FHeiz0p/Bj121lMy/nzHk1Qdi8FkdPNgPtFtRJUXYPKz3Rx7lRcmzVXSoAzkJ9VFtIu2tmvhGy8sxuRlZxJ+ySbl9pCdkK+zWxamgoWkx/91zS0XN/Wys27fJlU5W99ATSVGWQPIvrc9VZHrBKR6ds7XeLCDxGi2V/aYbVhmwxymVk7ChCJLoGExVpES6QENX7D/wC130KT6JR7R5Ni+NSPjEYNmjQ2/O69yT0XEsbzjwdqmCT3eSnheESzuDWA6+gA5kqqKcniKLp2xgsyPQMO2UpoGDxsrncS45R6Ala1p4RXvZzpauyb9g+bDsO1P8vyi9mPF9OgOqHXQCs1JmysL33obhmQZiLt1F9CDxsVTKOZfpl8ZbY/rC4TjNTAQKgExB2VznC5F9xuiu6Ue+gtprsXs7L1XtbSbgXb7XA0768Fa9RB+ChaOwz8YrxbM2zgeR1sqrJjrr8MC62UuOY8dLfviiOC58IfSZfzusALk7wOGq1R08pIzS1EUwhosPaW+I1zS33gdDbkVQ4Ndl8bFI6SIDW4t8VFpeC1M0cNeL6W9MqrcR5CGjqAD7Tu3lCI5TKpxz4LdTjsMdg9+p3C9/or1NIo9CUui5HOHtDhuIuFfGWVkzyi4vDA3aTaCQyfh4PavYuAvqeA1WeyxvhG2jTrG+Zlw0eI07i4Fzs28EZx33myit0fDLXKmzjgz8Xpa+U3eHnoLgegIso9/cSjKuPQPS00zdHBw7tP1Uk4lnDKj2O5p5HgfS0L5HBrQTfkFGUkgxjs9BwDZWKAZn+d+/XcOwU4155kYbtS37Y9FzG8Wjp2XcbX0AG82CtctpRCtzZ5PjWIOnkL3cd3QcAq18mzaksIy3K2JBoO9hajR7OxWqp8GO5chiwq0zk7CgCW6YBQrCKOTAY8XFuaRJHlUGD+JUOadGRuOY8gFxra8zaOsrdsE/JqV+1XhfyKNguPKH2vu90cSk7tqxDoIabd77GJQbK1FQfEqpCL66nM74bglGiU3mX/AKOeqrr9sEENNsrSstduY8yXfZXx00F2ZZauyXQ/Gag00Y8CMXc8Ddp68UrJKte0KYerL3vozpZ6qYGN9OxoIs4lxI7i30VcpTlxtLFGqHuUhJdl6YC5Dr90nRBIX1djMerwWKLVhe087foqZRSLVbKXDB2uY+zj5XW3EXBuTbctFGJMjc8RLuB4c5zBI5oLSSQNN2lj8l0JP4ObE15YCRZpLRyCpxktTaMDEKFzT5XEjjxVcoLJbGx/JRdiL4940vvBso+kWfUY7NXC8abK4DxAbEXa617cbX19VB1uPZfCyMumeg4lsbTyMBbmY6173J+IKlsTXBStRJSwwKpMSmiGRj3ZbWADgR6X3LOmzbKuL5YQ7GUJN5pG6k+V17nqp1Qy8mfVWYW1BWXLSYBMyBEcsLXe00H0uotJ9okm10yjPhVOd8TP9oUXXD4Jq2a8kUghhF/IwDsEbYxDM5v5BXGttI2XEIzn3tzR+qhv8Ivhpn3IAMUxKSZxc83J+XZI0qKXCM8i6EJo2MOwK7fFl8rd4B4pp5/YqnJReF2XtlakGoOXRrrgeg/wtVJmuXAdxvWpGQsMcgCW6BYCwq0R10gGOQB57tU0xvkaNBJJmJ5jKD8LucuXq44bOnpXnD+CrsLSsYx9VLYAXyk8APad9lXVFZ3PpE9VNvFcRMW2xmldkp7sbuzWu93b3fTVRsvfjgnVpIxWZ8iUGzdXP5pHOHV7nE/Deoxrsnz/ALJT1FUOF/gKcH2XbAcziXnkTYd7XV8NNh5kzHbq3LiKwbbh0V+DLko4jikMAvI4NvuAF3HsAq5zjBcltdUrPtMLaHHoGMG95cLgA8OZ5KiycJLC5NNNFjlzwYzoRI3NH+YAjj6d1DTTSkSui3FohwmqdC3dmj1Nh7TByLd9huuL7tV2duTlZ5CiKiE0YeHCzhfQjTueBVU634RJTXkxcQZHECLj43VexkvUQAY/Ui5yn9FNQwJSbA6rqCTpz3qWCWQu2T/ihW0do5D+Ih3ZJD5gP6ZN/obhQdaYbmepYBimFYmLxANktd0R8jxz0GjhrvCyz08fg0x1ViXZpYni9PQgRMZrvyt4dXKuU418RRZCqy/3SZgVW3h/JGBzub/RVu2b6RfHRx8sa3b421jF++imrJCejS8lOp22qCbsADe2bXujfIa00DJq9pKh++Rw7GyOX2yaqiukY9VWSP8AacXdzdBPGOik8G6XCF2S0mGySuAY26Tl4G0kssKsO2fjp2mSYgkC+u5v6qSr8zMs78+2AMbS46ZTlZowbhz6lTSyxRht/ck2LH8wOvuNvitEH7iqxe09FhctKMZajKYiYIALbq0ickA1yAAn+ItO4sY9u65a713fdZdTDKybNJPDaBHaOu8NkVKw2a1oL+pO4H5n1C58+Eom6hZk5sKtg8KaIhM4DM69ieA6KenrT97M+rtedqL+MbWMiPhQt8R+6w9kHrzTs1Ki8RI06RyW6XCIqNuIS+d0gi5NDQfioRV8+c4JSenhwlkp1cta6pEPiltxe4ta3Pcq5O7fsyWxjR6W/Bej2fu4PnkdKR72tvTcrfpuczeSiWqwsQWCrtLhLHATZRaMjOOJZ9yo6ivMd0f5J6a152N9/wCx80sUbWO3RmwAtzFx6aH9lVtRilLwNKUm15KG0tNkyTs3E2cBbjY3Hw+QXS09mDHZXuz8oyJcQc1z8py3s45dL6NsTztlbv5LZkyNA7is8jbloNu5+hO5QbZNJAhXeI4m/fRV8liKfdRGQuZyUhF3Aw4TsLSQWm4IuCLDeCNyjPokuw7jxIyEmYkk/n3n/UOKw2UZ90ezdTqdiSfRtUWAOlGZgD2+803WZxmnjBs+or+StXYFLHvYbdtyW9rsnGyMumXtnNnBPnOctLbW46m+8FThunnBVqLVXjg1GbGhwIksDwc3j3Ckq5FD1aWMFObYL3ZdOoT9OxeUP6uPlDINhLOGeS46I9Ob7B6uOOEatVJTUTANG8gNXOVqjGHRmbstYA7S7QPnOUeVnu8+pUW2+zRCtRQNPbdWJhg19mHWlb3VtfZRb0ejwOWoxF6IpoTJwUciC5WiOQAjkAZuLUoljcw8R8CNQfiq5LPBOEsPJ47tDC78U4Ea5gPhYBcu6ODrUSW1BdjmM/h4WU8Zs4tDb8gBqVCye2OxFVFXqTc5F3ZLCGsYJni73ai/Ac+6enq43MWqvbexCY5tcGksh1I/Nv8A9o+6Vupb4h/clTpM8z/sR7M0M8sgqHuNubtSRyF9wVdEJznuJamdcYbEXtpcdfC4RRNzPIvfl2HFX33Si9sSnT0Rmt0uisaOqmitNKGMIu7y2J46nkq8Wzj7nhE99UJ+xZZoQRxTQtZ7TBp3toD00VkFCyOPCKZynXPPkwKk/h5RA8F8DtYwTctP13lVybqljwXr9aG9fd5KWJUGUEneLWJvq3RwI+LgfRdOFmUjnThjJh19tW3vZSyQwDVVFZ3S9x05hRJGLXR2dYJEim5SQG7szTe08/2j6n7KDZJI3hGoDNvBJ3xHNE8tPEDce44qLRNY8htQ7RteLTtyn3hq0/cKLjkMNdGbPtBDS1LwACx7Wm7eev6rJj05vCNca3bUuehZtuos1gxxFt+gPwU3a/gitG8djm7b053h46WCl6n4IvSy+TJxfbkZSIWkH3ncOwUXY30WQ0qX3MCqmrdI/M9xcTvJSj2XtcYRTmddNvLFjgrPCsiVs09mh/Nb3V9fZnt6PRYHLSujEaEJTTEywCgQYK3AjkANKAK8wUWNARtZhYL2Tgey5ubtcarLfDPJrpswsAbisxdWebcHNb6XXOnF8s31PEOAw2jxXwoMrTYu8o7cVbdLEFFeTLpq99mX4MjY3ChPIXv9hmp68gs9Ve+WPCNepu9OPHbDTHsbZSxXAFzoxm655m3ALdbYq48HOpqdsv8AZhbJwy1E7qiTda1yNByDR0WWmMrLN76NeplGuHpxLdfirX1gpx5mey6+oLt/y+SLJ7rVF9dEYVuFO/pl/EqllPH5W6nRoAsL/wBR3Ad1fNxqjwjPXGVsuWC+HOfNVEykZm+7qG8LBZ1mx5Zsmo114j0WdpJb5m+7GTy9p1m//I+K3VtJ4Oe45jkFKimuOu/dzAV+coqxhmXJSkgt+B6jgopkmYNRSHjpxsnkRmZbuy63ugAzw6lEbGt+Pc71WywttYgCeNpGo0RgWTTpq/g8X6hGCW4tOpWSjSzhy/wk4p9klNp5TMyqwBuuUlvQ6j9VU6Y+C+Oql55MufCZRusfX9VX6TLlqYvsqHD5Bvb+/iobJFiug/JwoH39myWyfhB61a8lpuEAjV2vQKSpmVS1UOkieLA4+Nz8ldCj5ZRLUvwjWoqWOP2GgfX4rTGKj0ZpTcu2akBU0QZowuTIlkFSwIMlaI5IBCgCCVRYGZXR5gQRoVBk0ec7TYSWSCQC7bi/SyxW1ccG6m3KwZu1FUS9mumW/wA1lsWWaNPwmFWw0wFOerzf0AVumWMmfVvMzJcX1tU4OdowkAe6AbadVme+2eDWnGirKCPFsbZSRGniHnyAA9XaXPXefgr7LFWtkTLTU7Zb5dFHY/B3NIqJOIu3nrxPpdQoqeVJ9FmqvTWyI3bTE/EcyCEh5vchuuvAaac09RNTaig0lexOcuBtAxrZmWI8Q6SNALQwDnfeU61gVssxfx4Ku2EpbO4W0fCAP9JJt34equbamVVxUq/5MSCuD4v6m+XvxBHpZaYvjJlmsPBkTVYB533pkTMqXgnvqhDLGC4d5vFcP7f1SbGjea1RwSJ4408YETsjTbAf4aQDmtI1GiMAWW1soFs1+4BRgMkUk7zy+ASwPJA6/FGEGRuRPgQoalkCVgTBllimiLLcJTEy/A5TIlsOTyGA1KtIHJAIUDIpFEZRqAotDRjV8AcDcX6KDRNNgXtDg+Zoy/l+izTrNVN2HyV9l6p0YfGedwPl+ipS2k7sPDKOA4nkqiXm13OB9Sd/qqYe2aky+5bq9qLm1RPjeKfZdlt/pCV2dzY9LJent8hgK9rqe7Nxj0/2rRnNfHwYcNWc/IEbJ1DRUjNyNu6zVLEkzoaptweDXranwawycHi/ysVoxibZmi91O07H57OE184tly2tYE3uCOoTmmnkhU01t6A+qADiWey7Ui9vTThvWiE+CmcOShVHXynTr9VMpLWH4ZmOZws3gOf+EEsG41ltAlgeSVjEAW4o0ATiJGBZHBiYC+GgR3hoA7w0DGuYjAhhYo4GJlTwGRWhAmTNUhMtRIQFyJTIlsFPABuriByQHFDGRvCQFWZqixozahig0SMmrg4qLJZMKqw8Zsw0dz591VKCZZGxrhg3i+EHOXt466cCqJVM1V3J8EkdT4sXgv0cPZJ423a81Bx9uAXtnuRXw7HHwXjeCW6jqP1UYtrgnbWp+5FaEO8XxIbOAOax0I6EJKPwNz4xInxHE3SEFzS0jeCbj0Vq7yVpbVhHQ4sQ3K65H2UiuUcvJVnoPE9m/wBFOCaZGUuOSzR4U1mp1Py/yrSjBoBqYDmtQBYijS7GXIo08CLTWIEKYUYATw0DOyIwIRzEARuYjIDCxADciBCBqBkjGoAtRBNCLUYUhFgJ5YYDm6vKzigYhSEMekMgkCTGilMxQwPJnTMUWSM+ogUWh5M2eBIChLSC97C/ZRcUyW5ozp8LYTcgqLrRYrmit/0prTdpcPVJQQ3a2h7qMH2vN3/wpbER9R+BWUjBuaPqpJIi5MlDUyIuVADmxpZAsRQowGSzHEmItRsQMma1SwRJGtQA4sQMY6NGBMYWJBkjLEsDGOYgBuRAYOyJAOaxMCZgUkIssTETBAg5BWghkVAzigQxyQETwkMqStUWMozxqtkijI1ICrLECgZUmp0hlSSnSGVnwIAidAlgQwwIwPIogTwGRzadLAZJmU6YiZkKAJ2xp4DJK1ikIeGpAOaEAOskM4hMQxzUgGFqYhjmJYHkbkQIQtQMUNRgCVoTETMQgHp5EHDVoZAemByAGFRfYEbkhlaRRYynOosaKEqgiRXchCI3oY12VZQkMrPCTBETggfkbZDAUBIPIoCaBkrQmRJApeA8jwhAh4URjwmwQgUQ8iqQjkvI2NKERGIYCFMBpQCOCEBwQA9qARI1BIcmRP/Z"/>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pic>
        <p:nvPicPr>
          <p:cNvPr id="27658" name="10 Imagen" descr="índice.jpg"/>
          <p:cNvPicPr>
            <a:picLocks noChangeAspect="1"/>
          </p:cNvPicPr>
          <p:nvPr/>
        </p:nvPicPr>
        <p:blipFill>
          <a:blip r:embed="rId5" cstate="print"/>
          <a:srcRect/>
          <a:stretch>
            <a:fillRect/>
          </a:stretch>
        </p:blipFill>
        <p:spPr bwMode="auto">
          <a:xfrm>
            <a:off x="323850" y="4879975"/>
            <a:ext cx="2640013" cy="1978025"/>
          </a:xfrm>
          <a:prstGeom prst="rect">
            <a:avLst/>
          </a:prstGeom>
          <a:noFill/>
          <a:ln w="9525">
            <a:noFill/>
            <a:miter lim="800000"/>
            <a:headEnd/>
            <a:tailEnd/>
          </a:ln>
        </p:spPr>
      </p:pic>
      <p:pic>
        <p:nvPicPr>
          <p:cNvPr id="27659" name="Picture 16" descr="http://thumbs.dreamstime.com/z/hoja-del-loto-con-gota-del-agua-2879754.jpg"/>
          <p:cNvPicPr>
            <a:picLocks noChangeAspect="1" noChangeArrowheads="1"/>
          </p:cNvPicPr>
          <p:nvPr/>
        </p:nvPicPr>
        <p:blipFill>
          <a:blip r:embed="rId6" cstate="print"/>
          <a:srcRect l="36960" t="17526" r="9280" b="11197"/>
          <a:stretch>
            <a:fillRect/>
          </a:stretch>
        </p:blipFill>
        <p:spPr bwMode="auto">
          <a:xfrm>
            <a:off x="6359525" y="4089400"/>
            <a:ext cx="2505075" cy="2387600"/>
          </a:xfrm>
          <a:prstGeom prst="rect">
            <a:avLst/>
          </a:prstGeom>
          <a:noFill/>
          <a:ln w="9525">
            <a:noFill/>
            <a:miter lim="800000"/>
            <a:headEnd/>
            <a:tailEnd/>
          </a:ln>
        </p:spPr>
      </p:pic>
      <p:pic>
        <p:nvPicPr>
          <p:cNvPr id="27660" name="Picture 18" descr="http://alcalde.texasexes.org/wp-content/uploads/2015/06/Screen-Shot-2015-06-26-at-3.55.14-PM.png"/>
          <p:cNvPicPr>
            <a:picLocks noChangeAspect="1" noChangeArrowheads="1"/>
          </p:cNvPicPr>
          <p:nvPr/>
        </p:nvPicPr>
        <p:blipFill>
          <a:blip r:embed="rId7" cstate="print"/>
          <a:srcRect l="19200" t="19440" r="28001"/>
          <a:stretch>
            <a:fillRect/>
          </a:stretch>
        </p:blipFill>
        <p:spPr bwMode="auto">
          <a:xfrm>
            <a:off x="3298825" y="4122738"/>
            <a:ext cx="2755900" cy="2332037"/>
          </a:xfrm>
          <a:prstGeom prst="rect">
            <a:avLst/>
          </a:prstGeom>
          <a:noFill/>
          <a:ln w="9525">
            <a:noFill/>
            <a:miter lim="800000"/>
            <a:headEnd/>
            <a:tailEnd/>
          </a:ln>
        </p:spPr>
      </p:pic>
      <p:pic>
        <p:nvPicPr>
          <p:cNvPr id="27661" name="Picture 20" descr="Contrary to other transparent surfaces, the wings of the glasswing butterfly (Greta Oto) hardly reflect any light. Lenses or displays of mobiles might profit from the investigation of this phenomenon.&#10;CREDIT: Photo: Radwanul Hasan Siddique, KIT"/>
          <p:cNvPicPr>
            <a:picLocks noChangeAspect="1" noChangeArrowheads="1"/>
          </p:cNvPicPr>
          <p:nvPr/>
        </p:nvPicPr>
        <p:blipFill>
          <a:blip r:embed="rId8" cstate="print"/>
          <a:srcRect/>
          <a:stretch>
            <a:fillRect/>
          </a:stretch>
        </p:blipFill>
        <p:spPr bwMode="auto">
          <a:xfrm>
            <a:off x="323850" y="2852738"/>
            <a:ext cx="2743200" cy="1828800"/>
          </a:xfrm>
          <a:prstGeom prst="rect">
            <a:avLst/>
          </a:prstGeom>
          <a:noFill/>
          <a:ln w="9525">
            <a:noFill/>
            <a:miter lim="800000"/>
            <a:headEnd/>
            <a:tailEnd/>
          </a:ln>
        </p:spPr>
      </p:pic>
      <p:sp>
        <p:nvSpPr>
          <p:cNvPr id="27662" name="Text Box 2"/>
          <p:cNvSpPr txBox="1">
            <a:spLocks noChangeArrowheads="1"/>
          </p:cNvSpPr>
          <p:nvPr/>
        </p:nvSpPr>
        <p:spPr bwMode="auto">
          <a:xfrm>
            <a:off x="204788" y="212725"/>
            <a:ext cx="8720137" cy="523875"/>
          </a:xfrm>
          <a:prstGeom prst="rect">
            <a:avLst/>
          </a:prstGeom>
          <a:noFill/>
          <a:ln w="9525">
            <a:noFill/>
            <a:miter lim="800000"/>
            <a:headEnd/>
            <a:tailEnd/>
          </a:ln>
        </p:spPr>
        <p:txBody>
          <a:bodyPr>
            <a:spAutoFit/>
          </a:bodyPr>
          <a:lstStyle/>
          <a:p>
            <a:pPr algn="ctr">
              <a:spcBef>
                <a:spcPct val="50000"/>
              </a:spcBef>
            </a:pPr>
            <a:r>
              <a:rPr lang="es-ES" sz="2800">
                <a:solidFill>
                  <a:schemeClr val="bg1"/>
                </a:solidFill>
                <a:latin typeface="Arial" pitchFamily="34" charset="0"/>
              </a:rPr>
              <a:t>NANOMATERIALES NATURALES</a:t>
            </a:r>
          </a:p>
        </p:txBody>
      </p:sp>
      <p:pic>
        <p:nvPicPr>
          <p:cNvPr id="27663" name="Picture 2" descr="http://entnemdept.ufl.edu/creatures/veg/potato/golden_tortoise_beetle02.jpg"/>
          <p:cNvPicPr>
            <a:picLocks noChangeAspect="1" noChangeArrowheads="1"/>
          </p:cNvPicPr>
          <p:nvPr/>
        </p:nvPicPr>
        <p:blipFill>
          <a:blip r:embed="rId9" cstate="print"/>
          <a:srcRect l="5843" r="13625"/>
          <a:stretch>
            <a:fillRect/>
          </a:stretch>
        </p:blipFill>
        <p:spPr bwMode="auto">
          <a:xfrm>
            <a:off x="6310313" y="2292350"/>
            <a:ext cx="2265362" cy="1700213"/>
          </a:xfrm>
          <a:prstGeom prst="rect">
            <a:avLst/>
          </a:prstGeom>
          <a:noFill/>
          <a:ln w="9525">
            <a:noFill/>
            <a:miter lim="800000"/>
            <a:headEnd/>
            <a:tailEnd/>
          </a:ln>
        </p:spPr>
      </p:pic>
      <p:sp>
        <p:nvSpPr>
          <p:cNvPr id="17" name="Text Box 2"/>
          <p:cNvSpPr txBox="1">
            <a:spLocks noChangeArrowheads="1"/>
          </p:cNvSpPr>
          <p:nvPr/>
        </p:nvSpPr>
        <p:spPr bwMode="auto">
          <a:xfrm>
            <a:off x="0" y="239713"/>
            <a:ext cx="9144000" cy="523220"/>
          </a:xfrm>
          <a:prstGeom prst="rect">
            <a:avLst/>
          </a:prstGeom>
          <a:noFill/>
          <a:ln w="9525">
            <a:noFill/>
            <a:miter lim="800000"/>
            <a:headEnd/>
            <a:tailEnd/>
          </a:ln>
        </p:spPr>
        <p:txBody>
          <a:bodyPr>
            <a:spAutoFit/>
          </a:bodyPr>
          <a:lstStyle/>
          <a:p>
            <a:pPr algn="ctr">
              <a:spcBef>
                <a:spcPct val="50000"/>
              </a:spcBef>
            </a:pPr>
            <a:r>
              <a:rPr lang="es-ES" sz="2800" dirty="0">
                <a:latin typeface="Arial" pitchFamily="34" charset="0"/>
              </a:rPr>
              <a:t>NANOMATERIALES NATURALES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8" descr="http://cdn.phys.org/newman/gfx/news/hires/1-ancientegypt.jpg"/>
          <p:cNvPicPr>
            <a:picLocks noChangeAspect="1" noChangeArrowheads="1"/>
          </p:cNvPicPr>
          <p:nvPr/>
        </p:nvPicPr>
        <p:blipFill>
          <a:blip r:embed="rId2" cstate="print"/>
          <a:srcRect/>
          <a:stretch>
            <a:fillRect/>
          </a:stretch>
        </p:blipFill>
        <p:spPr bwMode="auto">
          <a:xfrm>
            <a:off x="726703" y="1142206"/>
            <a:ext cx="1647825" cy="2198688"/>
          </a:xfrm>
          <a:prstGeom prst="rect">
            <a:avLst/>
          </a:prstGeom>
          <a:noFill/>
          <a:ln w="9525">
            <a:noFill/>
            <a:miter lim="800000"/>
            <a:headEnd/>
            <a:tailEnd/>
          </a:ln>
        </p:spPr>
      </p:pic>
      <p:sp>
        <p:nvSpPr>
          <p:cNvPr id="28675" name="AutoShape 10" descr="https://neurophilosophy.files.wordpress.com/2006/09/nl061493un00001.JPG?w=420&amp;h=137"/>
          <p:cNvSpPr>
            <a:spLocks noChangeAspect="1" noChangeArrowheads="1"/>
          </p:cNvSpPr>
          <p:nvPr/>
        </p:nvSpPr>
        <p:spPr bwMode="auto">
          <a:xfrm>
            <a:off x="161925" y="-152400"/>
            <a:ext cx="304800" cy="304800"/>
          </a:xfrm>
          <a:prstGeom prst="rect">
            <a:avLst/>
          </a:prstGeom>
          <a:noFill/>
          <a:ln w="9525">
            <a:noFill/>
            <a:miter lim="800000"/>
            <a:headEnd/>
            <a:tailEnd/>
          </a:ln>
        </p:spPr>
        <p:txBody>
          <a:bodyPr/>
          <a:lstStyle/>
          <a:p>
            <a:endParaRPr lang="es-ES"/>
          </a:p>
        </p:txBody>
      </p:sp>
      <p:sp>
        <p:nvSpPr>
          <p:cNvPr id="28676" name="AutoShape 12" descr="https://neurophilosophy.files.wordpress.com/2006/09/nl061493un00001.JPG?w=420&amp;h=137"/>
          <p:cNvSpPr>
            <a:spLocks noChangeAspect="1" noChangeArrowheads="1"/>
          </p:cNvSpPr>
          <p:nvPr/>
        </p:nvSpPr>
        <p:spPr bwMode="auto">
          <a:xfrm>
            <a:off x="161925" y="-152400"/>
            <a:ext cx="304800" cy="304800"/>
          </a:xfrm>
          <a:prstGeom prst="rect">
            <a:avLst/>
          </a:prstGeom>
          <a:noFill/>
          <a:ln w="9525">
            <a:noFill/>
            <a:miter lim="800000"/>
            <a:headEnd/>
            <a:tailEnd/>
          </a:ln>
        </p:spPr>
        <p:txBody>
          <a:bodyPr/>
          <a:lstStyle/>
          <a:p>
            <a:endParaRPr lang="es-ES"/>
          </a:p>
        </p:txBody>
      </p:sp>
      <p:pic>
        <p:nvPicPr>
          <p:cNvPr id="28677" name="Picture 2"/>
          <p:cNvPicPr>
            <a:picLocks noChangeAspect="1" noChangeArrowheads="1"/>
          </p:cNvPicPr>
          <p:nvPr/>
        </p:nvPicPr>
        <p:blipFill>
          <a:blip r:embed="rId3" cstate="print"/>
          <a:srcRect/>
          <a:stretch>
            <a:fillRect/>
          </a:stretch>
        </p:blipFill>
        <p:spPr bwMode="auto">
          <a:xfrm>
            <a:off x="3060328" y="1124744"/>
            <a:ext cx="2647950" cy="1792287"/>
          </a:xfrm>
          <a:prstGeom prst="rect">
            <a:avLst/>
          </a:prstGeom>
          <a:noFill/>
          <a:ln w="9525">
            <a:noFill/>
            <a:miter lim="800000"/>
            <a:headEnd/>
            <a:tailEnd/>
          </a:ln>
        </p:spPr>
      </p:pic>
      <p:pic>
        <p:nvPicPr>
          <p:cNvPr id="28678" name="Picture 2"/>
          <p:cNvPicPr>
            <a:picLocks noChangeAspect="1" noChangeArrowheads="1"/>
          </p:cNvPicPr>
          <p:nvPr/>
        </p:nvPicPr>
        <p:blipFill>
          <a:blip r:embed="rId4" cstate="print"/>
          <a:srcRect/>
          <a:stretch>
            <a:fillRect/>
          </a:stretch>
        </p:blipFill>
        <p:spPr bwMode="auto">
          <a:xfrm>
            <a:off x="3773115" y="2996406"/>
            <a:ext cx="4124325" cy="1244600"/>
          </a:xfrm>
          <a:prstGeom prst="rect">
            <a:avLst/>
          </a:prstGeom>
          <a:noFill/>
          <a:ln w="9525">
            <a:noFill/>
            <a:miter lim="800000"/>
            <a:headEnd/>
            <a:tailEnd/>
          </a:ln>
        </p:spPr>
      </p:pic>
      <p:pic>
        <p:nvPicPr>
          <p:cNvPr id="28679" name="Picture 3"/>
          <p:cNvPicPr>
            <a:picLocks noChangeAspect="1" noChangeArrowheads="1"/>
          </p:cNvPicPr>
          <p:nvPr/>
        </p:nvPicPr>
        <p:blipFill>
          <a:blip r:embed="rId5" cstate="print"/>
          <a:srcRect/>
          <a:stretch>
            <a:fillRect/>
          </a:stretch>
        </p:blipFill>
        <p:spPr bwMode="auto">
          <a:xfrm>
            <a:off x="685428" y="3463131"/>
            <a:ext cx="1736725" cy="2660650"/>
          </a:xfrm>
          <a:prstGeom prst="rect">
            <a:avLst/>
          </a:prstGeom>
          <a:noFill/>
          <a:ln w="9525">
            <a:noFill/>
            <a:miter lim="800000"/>
            <a:headEnd/>
            <a:tailEnd/>
          </a:ln>
        </p:spPr>
      </p:pic>
      <p:pic>
        <p:nvPicPr>
          <p:cNvPr id="28680" name="Picture 2"/>
          <p:cNvPicPr>
            <a:picLocks noChangeAspect="1" noChangeArrowheads="1"/>
          </p:cNvPicPr>
          <p:nvPr/>
        </p:nvPicPr>
        <p:blipFill>
          <a:blip r:embed="rId6" cstate="print"/>
          <a:srcRect l="5530" r="7648" b="11060"/>
          <a:stretch>
            <a:fillRect/>
          </a:stretch>
        </p:blipFill>
        <p:spPr bwMode="auto">
          <a:xfrm>
            <a:off x="6265490" y="1175544"/>
            <a:ext cx="2266950" cy="1741487"/>
          </a:xfrm>
          <a:prstGeom prst="rect">
            <a:avLst/>
          </a:prstGeom>
          <a:noFill/>
          <a:ln w="9525">
            <a:noFill/>
            <a:miter lim="800000"/>
            <a:headEnd/>
            <a:tailEnd/>
          </a:ln>
        </p:spPr>
      </p:pic>
      <p:pic>
        <p:nvPicPr>
          <p:cNvPr id="28681" name="Picture 3"/>
          <p:cNvPicPr>
            <a:picLocks noChangeAspect="1" noChangeArrowheads="1"/>
          </p:cNvPicPr>
          <p:nvPr/>
        </p:nvPicPr>
        <p:blipFill>
          <a:blip r:embed="rId7" cstate="print"/>
          <a:srcRect/>
          <a:stretch>
            <a:fillRect/>
          </a:stretch>
        </p:blipFill>
        <p:spPr bwMode="auto">
          <a:xfrm>
            <a:off x="3233365" y="4377531"/>
            <a:ext cx="1997075" cy="1943100"/>
          </a:xfrm>
          <a:prstGeom prst="rect">
            <a:avLst/>
          </a:prstGeom>
          <a:noFill/>
          <a:ln w="9525">
            <a:noFill/>
            <a:miter lim="800000"/>
            <a:headEnd/>
            <a:tailEnd/>
          </a:ln>
        </p:spPr>
      </p:pic>
      <p:pic>
        <p:nvPicPr>
          <p:cNvPr id="28682" name="Picture 4" descr="http://upload.wikimedia.org/wikipedia/commons/4/41/Primer_daguerrotipo_en_Espa%C3%B1a%2C_Casa_Xifr%C3%A9%2C_1848.jpg"/>
          <p:cNvPicPr>
            <a:picLocks noChangeAspect="1" noChangeArrowheads="1"/>
          </p:cNvPicPr>
          <p:nvPr/>
        </p:nvPicPr>
        <p:blipFill>
          <a:blip r:embed="rId8" cstate="print"/>
          <a:srcRect/>
          <a:stretch>
            <a:fillRect/>
          </a:stretch>
        </p:blipFill>
        <p:spPr bwMode="auto">
          <a:xfrm>
            <a:off x="6430590" y="4377531"/>
            <a:ext cx="1938338" cy="1941513"/>
          </a:xfrm>
          <a:prstGeom prst="rect">
            <a:avLst/>
          </a:prstGeom>
          <a:noFill/>
          <a:ln w="9525">
            <a:noFill/>
            <a:miter lim="800000"/>
            <a:headEnd/>
            <a:tailEnd/>
          </a:ln>
        </p:spPr>
      </p:pic>
      <p:sp>
        <p:nvSpPr>
          <p:cNvPr id="28683" name="Text Box 2"/>
          <p:cNvSpPr txBox="1">
            <a:spLocks noChangeArrowheads="1"/>
          </p:cNvSpPr>
          <p:nvPr/>
        </p:nvSpPr>
        <p:spPr bwMode="auto">
          <a:xfrm>
            <a:off x="0" y="239713"/>
            <a:ext cx="9144000" cy="523220"/>
          </a:xfrm>
          <a:prstGeom prst="rect">
            <a:avLst/>
          </a:prstGeom>
          <a:noFill/>
          <a:ln w="9525">
            <a:noFill/>
            <a:miter lim="800000"/>
            <a:headEnd/>
            <a:tailEnd/>
          </a:ln>
        </p:spPr>
        <p:txBody>
          <a:bodyPr>
            <a:spAutoFit/>
          </a:bodyPr>
          <a:lstStyle/>
          <a:p>
            <a:pPr algn="ctr">
              <a:spcBef>
                <a:spcPct val="50000"/>
              </a:spcBef>
            </a:pPr>
            <a:r>
              <a:rPr lang="es-ES" sz="2800" dirty="0">
                <a:latin typeface="Arial" pitchFamily="34" charset="0"/>
              </a:rPr>
              <a:t>NANOMATERIALES EN LA HISTORÍA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4 CuadroTexto"/>
          <p:cNvSpPr txBox="1">
            <a:spLocks noChangeArrowheads="1"/>
          </p:cNvSpPr>
          <p:nvPr/>
        </p:nvSpPr>
        <p:spPr bwMode="auto">
          <a:xfrm>
            <a:off x="0" y="300038"/>
            <a:ext cx="9144000" cy="523875"/>
          </a:xfrm>
          <a:prstGeom prst="rect">
            <a:avLst/>
          </a:prstGeom>
          <a:noFill/>
          <a:ln w="9525">
            <a:noFill/>
            <a:miter lim="800000"/>
            <a:headEnd/>
            <a:tailEnd/>
          </a:ln>
        </p:spPr>
        <p:txBody>
          <a:bodyPr>
            <a:spAutoFit/>
          </a:bodyPr>
          <a:lstStyle/>
          <a:p>
            <a:pPr algn="ctr"/>
            <a:r>
              <a:rPr lang="es-ES" sz="2800" dirty="0">
                <a:latin typeface="Arial" pitchFamily="34" charset="0"/>
                <a:cs typeface="Arial" pitchFamily="34" charset="0"/>
              </a:rPr>
              <a:t>TAXONOMÍA DE LOS NANOMATERIALES</a:t>
            </a:r>
          </a:p>
        </p:txBody>
      </p:sp>
      <p:sp>
        <p:nvSpPr>
          <p:cNvPr id="72707" name="5 CuadroTexto"/>
          <p:cNvSpPr txBox="1">
            <a:spLocks noChangeArrowheads="1"/>
          </p:cNvSpPr>
          <p:nvPr/>
        </p:nvSpPr>
        <p:spPr bwMode="auto">
          <a:xfrm>
            <a:off x="0" y="739775"/>
            <a:ext cx="9144000" cy="6248400"/>
          </a:xfrm>
          <a:prstGeom prst="rect">
            <a:avLst/>
          </a:prstGeom>
          <a:noFill/>
          <a:ln w="9525">
            <a:noFill/>
            <a:miter lim="800000"/>
            <a:headEnd/>
            <a:tailEnd/>
          </a:ln>
        </p:spPr>
        <p:txBody>
          <a:bodyPr>
            <a:spAutoFit/>
          </a:bodyPr>
          <a:lstStyle/>
          <a:p>
            <a:pPr>
              <a:buFont typeface="Arial" pitchFamily="34" charset="0"/>
              <a:buChar char="•"/>
            </a:pPr>
            <a:r>
              <a:rPr lang="es-ES" sz="2000">
                <a:latin typeface="Arial" pitchFamily="34" charset="0"/>
                <a:cs typeface="Arial" pitchFamily="34" charset="0"/>
              </a:rPr>
              <a:t> Átomos y moléculas sencillas, ADN, ARN, proteinas, fosfolípidos,…</a:t>
            </a:r>
          </a:p>
          <a:p>
            <a:pPr>
              <a:buFont typeface="Arial" pitchFamily="34" charset="0"/>
              <a:buChar char="•"/>
            </a:pPr>
            <a:r>
              <a:rPr lang="es-ES" sz="2000">
                <a:latin typeface="Arial" pitchFamily="34" charset="0"/>
                <a:cs typeface="Arial" pitchFamily="34" charset="0"/>
              </a:rPr>
              <a:t> Membranas, micelas, liposomas, dendritas, cápsidas víricas,…</a:t>
            </a:r>
          </a:p>
          <a:p>
            <a:pPr>
              <a:buFont typeface="Arial" pitchFamily="34" charset="0"/>
              <a:buChar char="•"/>
            </a:pPr>
            <a:r>
              <a:rPr lang="es-ES" sz="2000">
                <a:latin typeface="Arial" pitchFamily="34" charset="0"/>
                <a:cs typeface="Arial" pitchFamily="34" charset="0"/>
              </a:rPr>
              <a:t> C60, fullerenos, fullerenos multicapa,…</a:t>
            </a:r>
          </a:p>
          <a:p>
            <a:pPr>
              <a:buFont typeface="Arial" pitchFamily="34" charset="0"/>
              <a:buChar char="•"/>
            </a:pPr>
            <a:r>
              <a:rPr lang="es-ES" sz="2000">
                <a:latin typeface="Arial" pitchFamily="34" charset="0"/>
                <a:cs typeface="Arial" pitchFamily="34" charset="0"/>
              </a:rPr>
              <a:t> Nanotubos de carbono (SW, MW; ramilletes, conos, bumps,…), NBNT,…</a:t>
            </a:r>
          </a:p>
          <a:p>
            <a:pPr>
              <a:buFont typeface="Arial" pitchFamily="34" charset="0"/>
              <a:buChar char="•"/>
            </a:pPr>
            <a:r>
              <a:rPr lang="es-ES" sz="2000">
                <a:latin typeface="Arial" pitchFamily="34" charset="0"/>
                <a:cs typeface="Arial" pitchFamily="34" charset="0"/>
              </a:rPr>
              <a:t> Grafeno, óxido de grafeno, grafito nanoestructurado,</a:t>
            </a:r>
          </a:p>
          <a:p>
            <a:pPr>
              <a:buFont typeface="Arial" pitchFamily="34" charset="0"/>
              <a:buChar char="•"/>
            </a:pPr>
            <a:r>
              <a:rPr lang="es-ES" sz="2000">
                <a:latin typeface="Arial" pitchFamily="34" charset="0"/>
                <a:cs typeface="Arial" pitchFamily="34" charset="0"/>
              </a:rPr>
              <a:t> Otros materiales bidimensionales  (MoS</a:t>
            </a:r>
            <a:r>
              <a:rPr lang="es-ES" sz="2000" baseline="-25000">
                <a:latin typeface="Arial" pitchFamily="34" charset="0"/>
                <a:cs typeface="Arial" pitchFamily="34" charset="0"/>
              </a:rPr>
              <a:t>2</a:t>
            </a:r>
            <a:r>
              <a:rPr lang="es-ES" sz="2000">
                <a:latin typeface="Arial" pitchFamily="34" charset="0"/>
                <a:cs typeface="Arial" pitchFamily="34" charset="0"/>
              </a:rPr>
              <a:t>, fosforeno,…).</a:t>
            </a:r>
          </a:p>
          <a:p>
            <a:pPr>
              <a:buFont typeface="Arial" pitchFamily="34" charset="0"/>
              <a:buChar char="•"/>
            </a:pPr>
            <a:r>
              <a:rPr lang="es-ES" sz="2000">
                <a:latin typeface="Arial" pitchFamily="34" charset="0"/>
                <a:cs typeface="Arial" pitchFamily="34" charset="0"/>
              </a:rPr>
              <a:t> Nanoplacas cerámicas</a:t>
            </a:r>
          </a:p>
          <a:p>
            <a:pPr>
              <a:buFont typeface="Arial" pitchFamily="34" charset="0"/>
              <a:buChar char="•"/>
            </a:pPr>
            <a:r>
              <a:rPr lang="es-ES" sz="2000">
                <a:latin typeface="Arial" pitchFamily="34" charset="0"/>
                <a:cs typeface="Arial" pitchFamily="34" charset="0"/>
              </a:rPr>
              <a:t> Nanopartículas (Cu, Ag, Au, Ti, TiO</a:t>
            </a:r>
            <a:r>
              <a:rPr lang="es-ES" sz="2000" baseline="-25000">
                <a:latin typeface="Arial" pitchFamily="34" charset="0"/>
                <a:cs typeface="Arial" pitchFamily="34" charset="0"/>
              </a:rPr>
              <a:t>2</a:t>
            </a:r>
            <a:r>
              <a:rPr lang="es-ES" sz="2000">
                <a:latin typeface="Arial" pitchFamily="34" charset="0"/>
                <a:cs typeface="Arial" pitchFamily="34" charset="0"/>
              </a:rPr>
              <a:t>, ZnO, SiO</a:t>
            </a:r>
            <a:r>
              <a:rPr lang="es-ES" sz="2000" baseline="-25000">
                <a:latin typeface="Arial" pitchFamily="34" charset="0"/>
                <a:cs typeface="Arial" pitchFamily="34" charset="0"/>
              </a:rPr>
              <a:t>2</a:t>
            </a:r>
            <a:r>
              <a:rPr lang="es-ES" sz="2000">
                <a:latin typeface="Arial" pitchFamily="34" charset="0"/>
                <a:cs typeface="Arial" pitchFamily="34" charset="0"/>
              </a:rPr>
              <a:t>, Fe</a:t>
            </a:r>
            <a:r>
              <a:rPr lang="es-ES" sz="2000" baseline="-25000">
                <a:latin typeface="Arial" pitchFamily="34" charset="0"/>
                <a:cs typeface="Arial" pitchFamily="34" charset="0"/>
              </a:rPr>
              <a:t>2</a:t>
            </a:r>
            <a:r>
              <a:rPr lang="es-ES" sz="2000">
                <a:latin typeface="Arial" pitchFamily="34" charset="0"/>
                <a:cs typeface="Arial" pitchFamily="34" charset="0"/>
              </a:rPr>
              <a:t>O</a:t>
            </a:r>
            <a:r>
              <a:rPr lang="es-ES" sz="2000" baseline="-25000">
                <a:latin typeface="Arial" pitchFamily="34" charset="0"/>
                <a:cs typeface="Arial" pitchFamily="34" charset="0"/>
              </a:rPr>
              <a:t>3</a:t>
            </a:r>
            <a:r>
              <a:rPr lang="es-ES" sz="2000">
                <a:latin typeface="Arial" pitchFamily="34" charset="0"/>
                <a:cs typeface="Arial" pitchFamily="34" charset="0"/>
              </a:rPr>
              <a:t>, CeO</a:t>
            </a:r>
            <a:r>
              <a:rPr lang="es-ES" sz="2000" baseline="-25000">
                <a:latin typeface="Arial" pitchFamily="34" charset="0"/>
                <a:cs typeface="Arial" pitchFamily="34" charset="0"/>
              </a:rPr>
              <a:t>2</a:t>
            </a:r>
            <a:r>
              <a:rPr lang="es-ES" sz="2000">
                <a:latin typeface="Arial" pitchFamily="34" charset="0"/>
                <a:cs typeface="Arial" pitchFamily="34" charset="0"/>
              </a:rPr>
              <a:t>, ZrO</a:t>
            </a:r>
            <a:r>
              <a:rPr lang="es-ES" sz="2000" baseline="-25000">
                <a:latin typeface="Arial" pitchFamily="34" charset="0"/>
                <a:cs typeface="Arial" pitchFamily="34" charset="0"/>
              </a:rPr>
              <a:t>2</a:t>
            </a:r>
            <a:r>
              <a:rPr lang="es-ES" sz="2000">
                <a:latin typeface="Arial" pitchFamily="34" charset="0"/>
                <a:cs typeface="Arial" pitchFamily="34" charset="0"/>
              </a:rPr>
              <a:t>, Al</a:t>
            </a:r>
            <a:r>
              <a:rPr lang="es-ES" sz="2000" baseline="-25000">
                <a:latin typeface="Arial" pitchFamily="34" charset="0"/>
                <a:cs typeface="Arial" pitchFamily="34" charset="0"/>
              </a:rPr>
              <a:t>2</a:t>
            </a:r>
            <a:r>
              <a:rPr lang="es-ES" sz="2000">
                <a:latin typeface="Arial" pitchFamily="34" charset="0"/>
                <a:cs typeface="Arial" pitchFamily="34" charset="0"/>
              </a:rPr>
              <a:t>O</a:t>
            </a:r>
            <a:r>
              <a:rPr lang="es-ES" sz="2000" baseline="-25000">
                <a:latin typeface="Arial" pitchFamily="34" charset="0"/>
                <a:cs typeface="Arial" pitchFamily="34" charset="0"/>
              </a:rPr>
              <a:t>3</a:t>
            </a:r>
            <a:r>
              <a:rPr lang="es-ES" sz="2000">
                <a:latin typeface="Arial" pitchFamily="34" charset="0"/>
                <a:cs typeface="Arial" pitchFamily="34" charset="0"/>
              </a:rPr>
              <a:t>,FePO</a:t>
            </a:r>
            <a:r>
              <a:rPr lang="es-ES" sz="2000" baseline="-25000">
                <a:latin typeface="Arial" pitchFamily="34" charset="0"/>
                <a:cs typeface="Arial" pitchFamily="34" charset="0"/>
              </a:rPr>
              <a:t>4</a:t>
            </a:r>
            <a:r>
              <a:rPr lang="es-ES" sz="2000">
                <a:latin typeface="Arial" pitchFamily="34" charset="0"/>
                <a:cs typeface="Arial" pitchFamily="34" charset="0"/>
              </a:rPr>
              <a:t>,CdSe, TeCd,PbS,…)</a:t>
            </a:r>
          </a:p>
          <a:p>
            <a:pPr>
              <a:buFont typeface="Arial" pitchFamily="34" charset="0"/>
              <a:buChar char="•"/>
            </a:pPr>
            <a:r>
              <a:rPr lang="es-ES" sz="2000">
                <a:latin typeface="Arial" pitchFamily="34" charset="0"/>
                <a:cs typeface="Arial" pitchFamily="34" charset="0"/>
              </a:rPr>
              <a:t> Nanohilos, nanobarras,…</a:t>
            </a:r>
          </a:p>
          <a:p>
            <a:pPr>
              <a:buFont typeface="Arial" pitchFamily="34" charset="0"/>
              <a:buChar char="•"/>
            </a:pPr>
            <a:r>
              <a:rPr lang="es-ES" sz="2000">
                <a:latin typeface="Arial" pitchFamily="34" charset="0"/>
                <a:cs typeface="Arial" pitchFamily="34" charset="0"/>
              </a:rPr>
              <a:t> Nanoestructuras huecas. Nanocajas. Nanomateriales nanoporos (MOF, zeolitas,…). </a:t>
            </a:r>
          </a:p>
          <a:p>
            <a:pPr>
              <a:buFont typeface="Arial" pitchFamily="34" charset="0"/>
              <a:buChar char="•"/>
            </a:pPr>
            <a:r>
              <a:rPr lang="es-ES" sz="2000">
                <a:latin typeface="Arial" pitchFamily="34" charset="0"/>
                <a:cs typeface="Arial" pitchFamily="34" charset="0"/>
              </a:rPr>
              <a:t> Recubrimientos de espesor nanométrico.  Sistemas multicapas.</a:t>
            </a:r>
          </a:p>
          <a:p>
            <a:pPr>
              <a:buFont typeface="Arial" pitchFamily="34" charset="0"/>
              <a:buChar char="•"/>
            </a:pPr>
            <a:r>
              <a:rPr lang="es-ES" sz="2000">
                <a:latin typeface="Arial" pitchFamily="34" charset="0"/>
                <a:cs typeface="Arial" pitchFamily="34" charset="0"/>
              </a:rPr>
              <a:t> Materiales nanoestructurados ordenados. </a:t>
            </a:r>
          </a:p>
          <a:p>
            <a:pPr>
              <a:buFont typeface="Arial" pitchFamily="34" charset="0"/>
              <a:buChar char="•"/>
            </a:pPr>
            <a:r>
              <a:rPr lang="es-ES" sz="2000">
                <a:latin typeface="Arial" pitchFamily="34" charset="0"/>
                <a:cs typeface="Arial" pitchFamily="34" charset="0"/>
              </a:rPr>
              <a:t> Nanocomposites y nanohíbridos. </a:t>
            </a:r>
          </a:p>
          <a:p>
            <a:r>
              <a:rPr lang="es-ES" sz="2000">
                <a:latin typeface="Arial" pitchFamily="34" charset="0"/>
                <a:cs typeface="Arial" pitchFamily="34" charset="0"/>
              </a:rPr>
              <a:t>Nota. Los nanoobjetos se pueden recubrir con capas nanométricas de otros materiales, se pueden funcionalizar con muchos grupos funcionales.  Los nanomateriales, con las formas adecuadas, se pueden integrar en diferentes nanosistemas: transistores, memorias, LEDs, MEMs, sistemas optoelectrónicos, etc.</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afmsquema"/>
          <p:cNvPicPr>
            <a:picLocks noChangeAspect="1" noChangeArrowheads="1"/>
          </p:cNvPicPr>
          <p:nvPr/>
        </p:nvPicPr>
        <p:blipFill>
          <a:blip r:embed="rId2" cstate="print"/>
          <a:srcRect/>
          <a:stretch>
            <a:fillRect/>
          </a:stretch>
        </p:blipFill>
        <p:spPr bwMode="auto">
          <a:xfrm>
            <a:off x="2667000" y="914400"/>
            <a:ext cx="4419600" cy="2849563"/>
          </a:xfrm>
          <a:prstGeom prst="rect">
            <a:avLst/>
          </a:prstGeom>
          <a:noFill/>
          <a:ln w="9525">
            <a:noFill/>
            <a:miter lim="800000"/>
            <a:headEnd/>
            <a:tailEnd/>
          </a:ln>
        </p:spPr>
      </p:pic>
      <p:pic>
        <p:nvPicPr>
          <p:cNvPr id="163843" name="Picture 3" descr="afmsquema2"/>
          <p:cNvPicPr>
            <a:picLocks noChangeAspect="1" noChangeArrowheads="1"/>
          </p:cNvPicPr>
          <p:nvPr/>
        </p:nvPicPr>
        <p:blipFill>
          <a:blip r:embed="rId3" cstate="print"/>
          <a:srcRect/>
          <a:stretch>
            <a:fillRect/>
          </a:stretch>
        </p:blipFill>
        <p:spPr bwMode="auto">
          <a:xfrm>
            <a:off x="7162800" y="914400"/>
            <a:ext cx="1752600" cy="2819400"/>
          </a:xfrm>
          <a:prstGeom prst="rect">
            <a:avLst/>
          </a:prstGeom>
          <a:noFill/>
          <a:ln w="9525">
            <a:noFill/>
            <a:miter lim="800000"/>
            <a:headEnd/>
            <a:tailEnd/>
          </a:ln>
        </p:spPr>
      </p:pic>
      <p:sp>
        <p:nvSpPr>
          <p:cNvPr id="163844" name="Text Box 4"/>
          <p:cNvSpPr txBox="1">
            <a:spLocks noChangeArrowheads="1"/>
          </p:cNvSpPr>
          <p:nvPr/>
        </p:nvSpPr>
        <p:spPr bwMode="auto">
          <a:xfrm>
            <a:off x="2971800" y="4191000"/>
            <a:ext cx="5603875" cy="1785104"/>
          </a:xfrm>
          <a:prstGeom prst="rect">
            <a:avLst/>
          </a:prstGeom>
          <a:noFill/>
          <a:ln w="9525">
            <a:noFill/>
            <a:miter lim="800000"/>
            <a:headEnd/>
            <a:tailEnd/>
          </a:ln>
        </p:spPr>
        <p:txBody>
          <a:bodyPr>
            <a:spAutoFit/>
          </a:bodyPr>
          <a:lstStyle/>
          <a:p>
            <a:pPr algn="just" eaLnBrk="0" hangingPunct="0"/>
            <a:r>
              <a:rPr lang="es-ES_tradnl" sz="2200">
                <a:latin typeface="Arial" pitchFamily="34" charset="0"/>
              </a:rPr>
              <a:t>El AFM es más versátil, puede trabajar en peores condiciones, tiene muchos modos de trabajo, la muestra no necesita ser conductora, permite hacer mapas de fricción, de fuerzas de adhesión, etc.</a:t>
            </a:r>
          </a:p>
        </p:txBody>
      </p:sp>
      <p:pic>
        <p:nvPicPr>
          <p:cNvPr id="163845" name="Picture 5" descr="cantilever"/>
          <p:cNvPicPr>
            <a:picLocks noChangeAspect="1" noChangeArrowheads="1"/>
          </p:cNvPicPr>
          <p:nvPr/>
        </p:nvPicPr>
        <p:blipFill>
          <a:blip r:embed="rId4" cstate="print"/>
          <a:srcRect/>
          <a:stretch>
            <a:fillRect/>
          </a:stretch>
        </p:blipFill>
        <p:spPr bwMode="auto">
          <a:xfrm>
            <a:off x="381000" y="3429000"/>
            <a:ext cx="2590800" cy="1839913"/>
          </a:xfrm>
          <a:prstGeom prst="rect">
            <a:avLst/>
          </a:prstGeom>
          <a:noFill/>
          <a:ln w="9525">
            <a:noFill/>
            <a:miter lim="800000"/>
            <a:headEnd/>
            <a:tailEnd/>
          </a:ln>
        </p:spPr>
      </p:pic>
      <p:sp>
        <p:nvSpPr>
          <p:cNvPr id="163846" name="Line 6"/>
          <p:cNvSpPr>
            <a:spLocks noChangeShapeType="1"/>
          </p:cNvSpPr>
          <p:nvPr/>
        </p:nvSpPr>
        <p:spPr bwMode="auto">
          <a:xfrm flipV="1">
            <a:off x="2819400" y="2819400"/>
            <a:ext cx="685800" cy="762000"/>
          </a:xfrm>
          <a:prstGeom prst="line">
            <a:avLst/>
          </a:prstGeom>
          <a:noFill/>
          <a:ln w="34925">
            <a:solidFill>
              <a:srgbClr val="FFFF00"/>
            </a:solidFill>
            <a:round/>
            <a:headEnd/>
            <a:tailEnd type="triangle" w="med" len="med"/>
          </a:ln>
        </p:spPr>
        <p:txBody>
          <a:bodyPr wrap="none" anchor="ctr"/>
          <a:lstStyle/>
          <a:p>
            <a:endParaRPr lang="es-ES"/>
          </a:p>
        </p:txBody>
      </p:sp>
      <p:sp>
        <p:nvSpPr>
          <p:cNvPr id="163847" name="Text Box 7"/>
          <p:cNvSpPr txBox="1">
            <a:spLocks noChangeArrowheads="1"/>
          </p:cNvSpPr>
          <p:nvPr/>
        </p:nvSpPr>
        <p:spPr bwMode="auto">
          <a:xfrm>
            <a:off x="2971800" y="3808413"/>
            <a:ext cx="3717684" cy="369332"/>
          </a:xfrm>
          <a:prstGeom prst="rect">
            <a:avLst/>
          </a:prstGeom>
          <a:noFill/>
          <a:ln w="9525">
            <a:noFill/>
            <a:miter lim="800000"/>
            <a:headEnd/>
            <a:tailEnd/>
          </a:ln>
        </p:spPr>
        <p:txBody>
          <a:bodyPr wrap="none">
            <a:spAutoFit/>
          </a:bodyPr>
          <a:lstStyle/>
          <a:p>
            <a:pPr eaLnBrk="0" hangingPunct="0"/>
            <a:r>
              <a:rPr lang="es-ES_tradnl">
                <a:latin typeface="Arial" pitchFamily="34" charset="0"/>
              </a:rPr>
              <a:t>Fleje (Cantilever): palanca + punta</a:t>
            </a:r>
          </a:p>
        </p:txBody>
      </p:sp>
      <p:sp>
        <p:nvSpPr>
          <p:cNvPr id="163848" name="Text Box 8"/>
          <p:cNvSpPr txBox="1">
            <a:spLocks noChangeArrowheads="1"/>
          </p:cNvSpPr>
          <p:nvPr/>
        </p:nvSpPr>
        <p:spPr bwMode="auto">
          <a:xfrm>
            <a:off x="0" y="0"/>
            <a:ext cx="9144000" cy="528638"/>
          </a:xfrm>
          <a:prstGeom prst="rect">
            <a:avLst/>
          </a:prstGeom>
          <a:noFill/>
          <a:ln w="9525">
            <a:noFill/>
            <a:miter lim="800000"/>
            <a:headEnd/>
            <a:tailEnd/>
          </a:ln>
        </p:spPr>
        <p:txBody>
          <a:bodyPr>
            <a:spAutoFit/>
          </a:bodyPr>
          <a:lstStyle/>
          <a:p>
            <a:pPr algn="ctr">
              <a:spcBef>
                <a:spcPct val="50000"/>
              </a:spcBef>
            </a:pPr>
            <a:r>
              <a:rPr lang="es-ES" sz="2800">
                <a:latin typeface="Arial" pitchFamily="34" charset="0"/>
              </a:rPr>
              <a:t>AFM: EL MICROSCOPIO DE FUERZAS ATÓMICAS</a:t>
            </a:r>
          </a:p>
        </p:txBody>
      </p:sp>
      <p:sp>
        <p:nvSpPr>
          <p:cNvPr id="163849" name="Rectangle 9"/>
          <p:cNvSpPr>
            <a:spLocks noChangeArrowheads="1"/>
          </p:cNvSpPr>
          <p:nvPr/>
        </p:nvSpPr>
        <p:spPr bwMode="auto">
          <a:xfrm>
            <a:off x="0" y="1231900"/>
            <a:ext cx="2667000" cy="1739900"/>
          </a:xfrm>
          <a:prstGeom prst="rect">
            <a:avLst/>
          </a:prstGeom>
          <a:noFill/>
          <a:ln w="9525">
            <a:noFill/>
            <a:miter lim="800000"/>
            <a:headEnd/>
            <a:tailEnd/>
          </a:ln>
        </p:spPr>
        <p:txBody>
          <a:bodyPr>
            <a:spAutoFit/>
          </a:bodyPr>
          <a:lstStyle/>
          <a:p>
            <a:pPr algn="just" eaLnBrk="0" hangingPunct="0"/>
            <a:r>
              <a:rPr lang="es-ES_tradnl" sz="1800">
                <a:latin typeface="Arial" pitchFamily="34" charset="0"/>
              </a:rPr>
              <a:t>Del ‘nanocontrol’ han surgido poderosas herramientas como el Microscopio de Fuerzas Atómicas (AFM) (1985, Binnig, Quate, Gerber).</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Text Box 2"/>
          <p:cNvSpPr txBox="1">
            <a:spLocks noChangeArrowheads="1"/>
          </p:cNvSpPr>
          <p:nvPr/>
        </p:nvSpPr>
        <p:spPr bwMode="auto">
          <a:xfrm>
            <a:off x="0" y="0"/>
            <a:ext cx="9144000" cy="1066800"/>
          </a:xfrm>
          <a:prstGeom prst="rect">
            <a:avLst/>
          </a:prstGeom>
          <a:noFill/>
          <a:ln w="9525">
            <a:noFill/>
            <a:miter lim="800000"/>
            <a:headEnd/>
            <a:tailEnd/>
          </a:ln>
        </p:spPr>
        <p:txBody>
          <a:bodyPr>
            <a:spAutoFit/>
          </a:bodyPr>
          <a:lstStyle/>
          <a:p>
            <a:pPr algn="ctr"/>
            <a:r>
              <a:rPr lang="es-ES" sz="3200">
                <a:latin typeface="Arial" pitchFamily="34" charset="0"/>
              </a:rPr>
              <a:t>MICROSCOPIO ELECTRÓNICO DE </a:t>
            </a:r>
          </a:p>
          <a:p>
            <a:pPr algn="ctr"/>
            <a:r>
              <a:rPr lang="es-ES" sz="3200">
                <a:latin typeface="Arial" pitchFamily="34" charset="0"/>
              </a:rPr>
              <a:t>TRANSMISIÓN (TEM)</a:t>
            </a:r>
          </a:p>
        </p:txBody>
      </p:sp>
      <p:pic>
        <p:nvPicPr>
          <p:cNvPr id="178179" name="Picture 3"/>
          <p:cNvPicPr>
            <a:picLocks noChangeAspect="1" noChangeArrowheads="1"/>
          </p:cNvPicPr>
          <p:nvPr/>
        </p:nvPicPr>
        <p:blipFill>
          <a:blip r:embed="rId2" cstate="print"/>
          <a:srcRect/>
          <a:stretch>
            <a:fillRect/>
          </a:stretch>
        </p:blipFill>
        <p:spPr bwMode="auto">
          <a:xfrm>
            <a:off x="504825" y="1058863"/>
            <a:ext cx="3624263" cy="5443537"/>
          </a:xfrm>
          <a:prstGeom prst="rect">
            <a:avLst/>
          </a:prstGeom>
          <a:noFill/>
          <a:ln w="9525">
            <a:noFill/>
            <a:miter lim="800000"/>
            <a:headEnd/>
            <a:tailEnd/>
          </a:ln>
        </p:spPr>
      </p:pic>
      <p:sp>
        <p:nvSpPr>
          <p:cNvPr id="178180" name="Rectangle 4"/>
          <p:cNvSpPr>
            <a:spLocks noChangeArrowheads="1"/>
          </p:cNvSpPr>
          <p:nvPr/>
        </p:nvSpPr>
        <p:spPr bwMode="auto">
          <a:xfrm>
            <a:off x="4217988" y="1303635"/>
            <a:ext cx="4611687" cy="923330"/>
          </a:xfrm>
          <a:prstGeom prst="rect">
            <a:avLst/>
          </a:prstGeom>
          <a:noFill/>
          <a:ln w="9525">
            <a:noFill/>
            <a:miter lim="800000"/>
            <a:headEnd/>
            <a:tailEnd/>
          </a:ln>
        </p:spPr>
        <p:txBody>
          <a:bodyPr anchor="ctr">
            <a:spAutoFit/>
          </a:bodyPr>
          <a:lstStyle/>
          <a:p>
            <a:pPr algn="ctr"/>
            <a:r>
              <a:rPr lang="es-ES" b="1">
                <a:latin typeface="Arial" pitchFamily="34" charset="0"/>
              </a:rPr>
              <a:t>Electron microscope </a:t>
            </a:r>
          </a:p>
          <a:p>
            <a:pPr algn="ctr"/>
            <a:r>
              <a:rPr lang="es-ES" b="1">
                <a:latin typeface="Arial" pitchFamily="34" charset="0"/>
              </a:rPr>
              <a:t>Titan (80-300)</a:t>
            </a:r>
          </a:p>
          <a:p>
            <a:pPr eaLnBrk="0" hangingPunct="0"/>
            <a:endParaRPr lang="es-ES">
              <a:latin typeface="Arial" pitchFamily="34" charset="0"/>
            </a:endParaRPr>
          </a:p>
        </p:txBody>
      </p:sp>
      <p:pic>
        <p:nvPicPr>
          <p:cNvPr id="178181" name="Picture 5"/>
          <p:cNvPicPr>
            <a:picLocks noChangeAspect="1" noChangeArrowheads="1"/>
          </p:cNvPicPr>
          <p:nvPr/>
        </p:nvPicPr>
        <p:blipFill>
          <a:blip r:embed="rId3" cstate="print"/>
          <a:srcRect/>
          <a:stretch>
            <a:fillRect/>
          </a:stretch>
        </p:blipFill>
        <p:spPr bwMode="auto">
          <a:xfrm>
            <a:off x="4375150" y="3094038"/>
            <a:ext cx="2233613" cy="2233612"/>
          </a:xfrm>
          <a:prstGeom prst="rect">
            <a:avLst/>
          </a:prstGeom>
          <a:noFill/>
          <a:ln w="9525">
            <a:noFill/>
            <a:miter lim="800000"/>
            <a:headEnd/>
            <a:tailEnd/>
          </a:ln>
        </p:spPr>
      </p:pic>
      <p:pic>
        <p:nvPicPr>
          <p:cNvPr id="178182" name="Picture 6"/>
          <p:cNvPicPr>
            <a:picLocks noChangeAspect="1" noChangeArrowheads="1"/>
          </p:cNvPicPr>
          <p:nvPr/>
        </p:nvPicPr>
        <p:blipFill>
          <a:blip r:embed="rId4" cstate="print"/>
          <a:srcRect/>
          <a:stretch>
            <a:fillRect/>
          </a:stretch>
        </p:blipFill>
        <p:spPr bwMode="auto">
          <a:xfrm>
            <a:off x="6884988" y="2578100"/>
            <a:ext cx="1828800" cy="36957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2"/>
          <p:cNvPicPr>
            <a:picLocks noChangeAspect="1" noChangeArrowheads="1"/>
          </p:cNvPicPr>
          <p:nvPr/>
        </p:nvPicPr>
        <p:blipFill>
          <a:blip r:embed="rId2" cstate="print"/>
          <a:srcRect/>
          <a:stretch>
            <a:fillRect/>
          </a:stretch>
        </p:blipFill>
        <p:spPr bwMode="auto">
          <a:xfrm>
            <a:off x="776288" y="515938"/>
            <a:ext cx="7543800" cy="5503862"/>
          </a:xfrm>
          <a:prstGeom prst="rect">
            <a:avLst/>
          </a:prstGeom>
          <a:noFill/>
          <a:ln w="12700">
            <a:noFill/>
            <a:miter lim="800000"/>
            <a:headEnd/>
            <a:tailEnd/>
          </a:ln>
        </p:spPr>
      </p:pic>
      <p:sp>
        <p:nvSpPr>
          <p:cNvPr id="179203" name="Text Box 3"/>
          <p:cNvSpPr txBox="1">
            <a:spLocks noChangeArrowheads="1"/>
          </p:cNvSpPr>
          <p:nvPr/>
        </p:nvSpPr>
        <p:spPr bwMode="auto">
          <a:xfrm>
            <a:off x="560388" y="0"/>
            <a:ext cx="8337550" cy="579438"/>
          </a:xfrm>
          <a:prstGeom prst="rect">
            <a:avLst/>
          </a:prstGeom>
          <a:noFill/>
          <a:ln w="9525">
            <a:noFill/>
            <a:miter lim="800000"/>
            <a:headEnd/>
            <a:tailEnd/>
          </a:ln>
        </p:spPr>
        <p:txBody>
          <a:bodyPr wrap="none">
            <a:spAutoFit/>
          </a:bodyPr>
          <a:lstStyle/>
          <a:p>
            <a:r>
              <a:rPr lang="es-ES" sz="3200">
                <a:latin typeface="Arial" pitchFamily="34" charset="0"/>
              </a:rPr>
              <a:t>SINCROTRÓN: UNA FUENTE DE RAYOS X</a:t>
            </a:r>
          </a:p>
        </p:txBody>
      </p:sp>
      <p:sp>
        <p:nvSpPr>
          <p:cNvPr id="179204" name="Text Box 4"/>
          <p:cNvSpPr txBox="1">
            <a:spLocks noChangeArrowheads="1"/>
          </p:cNvSpPr>
          <p:nvPr/>
        </p:nvSpPr>
        <p:spPr bwMode="auto">
          <a:xfrm>
            <a:off x="2063750" y="6057900"/>
            <a:ext cx="5010150" cy="579438"/>
          </a:xfrm>
          <a:prstGeom prst="rect">
            <a:avLst/>
          </a:prstGeom>
          <a:noFill/>
          <a:ln w="9525">
            <a:noFill/>
            <a:miter lim="800000"/>
            <a:headEnd/>
            <a:tailEnd/>
          </a:ln>
        </p:spPr>
        <p:txBody>
          <a:bodyPr wrap="none">
            <a:spAutoFit/>
          </a:bodyPr>
          <a:lstStyle/>
          <a:p>
            <a:r>
              <a:rPr lang="es-ES" sz="3200">
                <a:latin typeface="Arial" pitchFamily="34" charset="0"/>
              </a:rPr>
              <a:t>ESRF:  Grenoble (Francia)</a:t>
            </a:r>
          </a:p>
        </p:txBody>
      </p:sp>
    </p:spTree>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Freeform 2"/>
          <p:cNvSpPr>
            <a:spLocks/>
          </p:cNvSpPr>
          <p:nvPr/>
        </p:nvSpPr>
        <p:spPr bwMode="auto">
          <a:xfrm>
            <a:off x="4413250" y="1939925"/>
            <a:ext cx="1935163" cy="4837113"/>
          </a:xfrm>
          <a:custGeom>
            <a:avLst/>
            <a:gdLst>
              <a:gd name="T0" fmla="*/ 2147483647 w 1219"/>
              <a:gd name="T1" fmla="*/ 0 h 2730"/>
              <a:gd name="T2" fmla="*/ 2147483647 w 1219"/>
              <a:gd name="T3" fmla="*/ 2147483647 h 2730"/>
              <a:gd name="T4" fmla="*/ 0 w 1219"/>
              <a:gd name="T5" fmla="*/ 2147483647 h 2730"/>
              <a:gd name="T6" fmla="*/ 2147483647 w 1219"/>
              <a:gd name="T7" fmla="*/ 0 h 2730"/>
              <a:gd name="T8" fmla="*/ 0 60000 65536"/>
              <a:gd name="T9" fmla="*/ 0 60000 65536"/>
              <a:gd name="T10" fmla="*/ 0 60000 65536"/>
              <a:gd name="T11" fmla="*/ 0 60000 65536"/>
              <a:gd name="T12" fmla="*/ 0 w 1219"/>
              <a:gd name="T13" fmla="*/ 0 h 2730"/>
              <a:gd name="T14" fmla="*/ 1219 w 1219"/>
              <a:gd name="T15" fmla="*/ 2730 h 2730"/>
            </a:gdLst>
            <a:ahLst/>
            <a:cxnLst>
              <a:cxn ang="T8">
                <a:pos x="T0" y="T1"/>
              </a:cxn>
              <a:cxn ang="T9">
                <a:pos x="T2" y="T3"/>
              </a:cxn>
              <a:cxn ang="T10">
                <a:pos x="T4" y="T5"/>
              </a:cxn>
              <a:cxn ang="T11">
                <a:pos x="T6" y="T7"/>
              </a:cxn>
            </a:cxnLst>
            <a:rect l="T12" t="T13" r="T14" b="T15"/>
            <a:pathLst>
              <a:path w="1219" h="2730">
                <a:moveTo>
                  <a:pt x="1219" y="0"/>
                </a:moveTo>
                <a:lnTo>
                  <a:pt x="951" y="2730"/>
                </a:lnTo>
                <a:lnTo>
                  <a:pt x="0" y="1310"/>
                </a:lnTo>
                <a:lnTo>
                  <a:pt x="1219" y="0"/>
                </a:lnTo>
                <a:close/>
              </a:path>
            </a:pathLst>
          </a:custGeom>
          <a:gradFill rotWithShape="1">
            <a:gsLst>
              <a:gs pos="0">
                <a:schemeClr val="bg2"/>
              </a:gs>
              <a:gs pos="100000">
                <a:schemeClr val="tx2">
                  <a:alpha val="49001"/>
                </a:schemeClr>
              </a:gs>
            </a:gsLst>
            <a:lin ang="0" scaled="1"/>
          </a:gradFill>
          <a:ln w="9525">
            <a:solidFill>
              <a:schemeClr val="tx1"/>
            </a:solidFill>
            <a:round/>
            <a:headEnd/>
            <a:tailEnd/>
          </a:ln>
        </p:spPr>
        <p:txBody>
          <a:bodyPr/>
          <a:lstStyle/>
          <a:p>
            <a:endParaRPr lang="es-ES"/>
          </a:p>
        </p:txBody>
      </p:sp>
      <p:sp>
        <p:nvSpPr>
          <p:cNvPr id="78851" name="AutoShape 3"/>
          <p:cNvSpPr>
            <a:spLocks noChangeArrowheads="1"/>
          </p:cNvSpPr>
          <p:nvPr/>
        </p:nvSpPr>
        <p:spPr bwMode="auto">
          <a:xfrm rot="-1563097">
            <a:off x="2252663" y="1266825"/>
            <a:ext cx="1620837" cy="3552825"/>
          </a:xfrm>
          <a:prstGeom prst="rtTriangle">
            <a:avLst/>
          </a:prstGeom>
          <a:gradFill rotWithShape="1">
            <a:gsLst>
              <a:gs pos="0">
                <a:schemeClr val="tx1"/>
              </a:gs>
              <a:gs pos="100000">
                <a:schemeClr val="bg2"/>
              </a:gs>
            </a:gsLst>
            <a:lin ang="0" scaled="1"/>
          </a:gradFill>
          <a:ln w="9525">
            <a:noFill/>
            <a:miter lim="800000"/>
            <a:headEnd/>
            <a:tailEnd/>
          </a:ln>
        </p:spPr>
        <p:txBody>
          <a:bodyPr wrap="none" anchor="ctr"/>
          <a:lstStyle/>
          <a:p>
            <a:endParaRPr lang="es-ES"/>
          </a:p>
        </p:txBody>
      </p:sp>
      <p:sp>
        <p:nvSpPr>
          <p:cNvPr id="1216516" name="Oval 4"/>
          <p:cNvSpPr>
            <a:spLocks noChangeArrowheads="1"/>
          </p:cNvSpPr>
          <p:nvPr/>
        </p:nvSpPr>
        <p:spPr bwMode="auto">
          <a:xfrm>
            <a:off x="2855913" y="3214688"/>
            <a:ext cx="3429000" cy="1676400"/>
          </a:xfrm>
          <a:prstGeom prst="ellipse">
            <a:avLst/>
          </a:prstGeom>
          <a:gradFill rotWithShape="1">
            <a:gsLst>
              <a:gs pos="0">
                <a:srgbClr val="FF0066">
                  <a:alpha val="67000"/>
                </a:srgbClr>
              </a:gs>
              <a:gs pos="100000">
                <a:srgbClr val="3399FF"/>
              </a:gs>
            </a:gsLst>
            <a:path path="rect">
              <a:fillToRect r="100000" b="100000"/>
            </a:path>
          </a:gradFill>
          <a:ln w="9525">
            <a:solidFill>
              <a:schemeClr val="tx1"/>
            </a:solidFill>
            <a:round/>
            <a:headEnd/>
            <a:tailEnd/>
          </a:ln>
          <a:effectLst/>
        </p:spPr>
        <p:txBody>
          <a:bodyPr wrap="none" anchor="ctr"/>
          <a:lstStyle/>
          <a:p>
            <a:pPr algn="ctr">
              <a:defRPr/>
            </a:pPr>
            <a:r>
              <a:rPr lang="es-ES_tradnl" b="1">
                <a:effectLst>
                  <a:outerShdw blurRad="38100" dist="38100" dir="2700000" algn="tl">
                    <a:srgbClr val="000000"/>
                  </a:outerShdw>
                </a:effectLst>
                <a:latin typeface="Arial" charset="0"/>
              </a:rPr>
              <a:t>NANOTECNOLOGIA</a:t>
            </a:r>
            <a:endParaRPr lang="es-ES" b="1">
              <a:effectLst>
                <a:outerShdw blurRad="38100" dist="38100" dir="2700000" algn="tl">
                  <a:srgbClr val="000000"/>
                </a:outerShdw>
              </a:effectLst>
              <a:latin typeface="Arial" charset="0"/>
            </a:endParaRPr>
          </a:p>
        </p:txBody>
      </p:sp>
      <p:sp>
        <p:nvSpPr>
          <p:cNvPr id="78853" name="Rectangle 5"/>
          <p:cNvSpPr>
            <a:spLocks noChangeArrowheads="1"/>
          </p:cNvSpPr>
          <p:nvPr/>
        </p:nvSpPr>
        <p:spPr bwMode="auto">
          <a:xfrm>
            <a:off x="609600" y="1881188"/>
            <a:ext cx="1125538" cy="442912"/>
          </a:xfrm>
          <a:prstGeom prst="rect">
            <a:avLst/>
          </a:prstGeom>
          <a:noFill/>
          <a:ln w="9525">
            <a:noFill/>
            <a:miter lim="800000"/>
            <a:headEnd/>
            <a:tailEnd/>
          </a:ln>
        </p:spPr>
        <p:txBody>
          <a:bodyPr wrap="none">
            <a:spAutoFit/>
          </a:bodyPr>
          <a:lstStyle/>
          <a:p>
            <a:r>
              <a:rPr lang="es-ES_tradnl" sz="2300">
                <a:latin typeface="Arial" pitchFamily="34" charset="0"/>
              </a:rPr>
              <a:t>FíSICA</a:t>
            </a:r>
            <a:endParaRPr lang="es-ES" sz="2300">
              <a:latin typeface="Arial" pitchFamily="34" charset="0"/>
            </a:endParaRPr>
          </a:p>
        </p:txBody>
      </p:sp>
      <p:sp>
        <p:nvSpPr>
          <p:cNvPr id="78854" name="Rectangle 6"/>
          <p:cNvSpPr>
            <a:spLocks noChangeArrowheads="1"/>
          </p:cNvSpPr>
          <p:nvPr/>
        </p:nvSpPr>
        <p:spPr bwMode="auto">
          <a:xfrm>
            <a:off x="628650" y="2552700"/>
            <a:ext cx="1433513" cy="442913"/>
          </a:xfrm>
          <a:prstGeom prst="rect">
            <a:avLst/>
          </a:prstGeom>
          <a:noFill/>
          <a:ln w="9525">
            <a:noFill/>
            <a:miter lim="800000"/>
            <a:headEnd/>
            <a:tailEnd/>
          </a:ln>
        </p:spPr>
        <p:txBody>
          <a:bodyPr wrap="none">
            <a:spAutoFit/>
          </a:bodyPr>
          <a:lstStyle/>
          <a:p>
            <a:r>
              <a:rPr lang="es-ES_tradnl" sz="2300">
                <a:latin typeface="Arial" pitchFamily="34" charset="0"/>
              </a:rPr>
              <a:t>QUÍMICA</a:t>
            </a:r>
            <a:endParaRPr lang="es-ES" sz="2300">
              <a:latin typeface="Arial" pitchFamily="34" charset="0"/>
            </a:endParaRPr>
          </a:p>
        </p:txBody>
      </p:sp>
      <p:sp>
        <p:nvSpPr>
          <p:cNvPr id="78855" name="Rectangle 7"/>
          <p:cNvSpPr>
            <a:spLocks noChangeArrowheads="1"/>
          </p:cNvSpPr>
          <p:nvPr/>
        </p:nvSpPr>
        <p:spPr bwMode="auto">
          <a:xfrm>
            <a:off x="623888" y="3938588"/>
            <a:ext cx="1873250" cy="442912"/>
          </a:xfrm>
          <a:prstGeom prst="rect">
            <a:avLst/>
          </a:prstGeom>
          <a:noFill/>
          <a:ln w="9525">
            <a:noFill/>
            <a:miter lim="800000"/>
            <a:headEnd/>
            <a:tailEnd/>
          </a:ln>
        </p:spPr>
        <p:txBody>
          <a:bodyPr wrap="none">
            <a:spAutoFit/>
          </a:bodyPr>
          <a:lstStyle/>
          <a:p>
            <a:r>
              <a:rPr lang="es-ES_tradnl" sz="2300">
                <a:latin typeface="Arial" pitchFamily="34" charset="0"/>
              </a:rPr>
              <a:t>INGENIERIA</a:t>
            </a:r>
            <a:endParaRPr lang="es-ES" sz="2300">
              <a:latin typeface="Arial" pitchFamily="34" charset="0"/>
            </a:endParaRPr>
          </a:p>
        </p:txBody>
      </p:sp>
      <p:sp>
        <p:nvSpPr>
          <p:cNvPr id="78856" name="Rectangle 8"/>
          <p:cNvSpPr>
            <a:spLocks noChangeArrowheads="1"/>
          </p:cNvSpPr>
          <p:nvPr/>
        </p:nvSpPr>
        <p:spPr bwMode="auto">
          <a:xfrm>
            <a:off x="636588" y="4610100"/>
            <a:ext cx="2406650" cy="442913"/>
          </a:xfrm>
          <a:prstGeom prst="rect">
            <a:avLst/>
          </a:prstGeom>
          <a:noFill/>
          <a:ln w="9525">
            <a:noFill/>
            <a:miter lim="800000"/>
            <a:headEnd/>
            <a:tailEnd/>
          </a:ln>
        </p:spPr>
        <p:txBody>
          <a:bodyPr wrap="none">
            <a:spAutoFit/>
          </a:bodyPr>
          <a:lstStyle/>
          <a:p>
            <a:r>
              <a:rPr lang="es-ES_tradnl" sz="2300">
                <a:latin typeface="Arial" pitchFamily="34" charset="0"/>
              </a:rPr>
              <a:t>MODELIZACION</a:t>
            </a:r>
            <a:endParaRPr lang="es-ES" sz="2300">
              <a:latin typeface="Arial" pitchFamily="34" charset="0"/>
            </a:endParaRPr>
          </a:p>
        </p:txBody>
      </p:sp>
      <p:sp>
        <p:nvSpPr>
          <p:cNvPr id="78857" name="Rectangle 9"/>
          <p:cNvSpPr>
            <a:spLocks noChangeArrowheads="1"/>
          </p:cNvSpPr>
          <p:nvPr/>
        </p:nvSpPr>
        <p:spPr bwMode="auto">
          <a:xfrm>
            <a:off x="665163" y="3238500"/>
            <a:ext cx="1579562" cy="442913"/>
          </a:xfrm>
          <a:prstGeom prst="rect">
            <a:avLst/>
          </a:prstGeom>
          <a:noFill/>
          <a:ln w="9525">
            <a:noFill/>
            <a:miter lim="800000"/>
            <a:headEnd/>
            <a:tailEnd/>
          </a:ln>
        </p:spPr>
        <p:txBody>
          <a:bodyPr wrap="none">
            <a:spAutoFit/>
          </a:bodyPr>
          <a:lstStyle/>
          <a:p>
            <a:r>
              <a:rPr lang="es-ES_tradnl" sz="2300">
                <a:latin typeface="Arial" pitchFamily="34" charset="0"/>
              </a:rPr>
              <a:t>BIOLOGIA</a:t>
            </a:r>
            <a:endParaRPr lang="es-ES" sz="2300">
              <a:latin typeface="Arial" pitchFamily="34" charset="0"/>
            </a:endParaRPr>
          </a:p>
        </p:txBody>
      </p:sp>
      <p:sp>
        <p:nvSpPr>
          <p:cNvPr id="78858" name="AutoShape 10"/>
          <p:cNvSpPr>
            <a:spLocks noChangeArrowheads="1"/>
          </p:cNvSpPr>
          <p:nvPr/>
        </p:nvSpPr>
        <p:spPr bwMode="auto">
          <a:xfrm>
            <a:off x="228600" y="1790700"/>
            <a:ext cx="457200" cy="685800"/>
          </a:xfrm>
          <a:prstGeom prst="rightArrowCallout">
            <a:avLst>
              <a:gd name="adj1" fmla="val 37500"/>
              <a:gd name="adj2" fmla="val 37500"/>
              <a:gd name="adj3" fmla="val 16667"/>
              <a:gd name="adj4" fmla="val 66667"/>
            </a:avLst>
          </a:prstGeom>
          <a:solidFill>
            <a:srgbClr val="FF00FF"/>
          </a:solidFill>
          <a:ln w="9525">
            <a:noFill/>
            <a:miter lim="800000"/>
            <a:headEnd/>
            <a:tailEnd/>
          </a:ln>
        </p:spPr>
        <p:txBody>
          <a:bodyPr wrap="none" anchor="ctr"/>
          <a:lstStyle/>
          <a:p>
            <a:endParaRPr lang="es-ES"/>
          </a:p>
        </p:txBody>
      </p:sp>
      <p:sp>
        <p:nvSpPr>
          <p:cNvPr id="78859" name="AutoShape 11"/>
          <p:cNvSpPr>
            <a:spLocks noChangeArrowheads="1"/>
          </p:cNvSpPr>
          <p:nvPr/>
        </p:nvSpPr>
        <p:spPr bwMode="auto">
          <a:xfrm>
            <a:off x="228600" y="2476500"/>
            <a:ext cx="457200" cy="685800"/>
          </a:xfrm>
          <a:prstGeom prst="rightArrowCallout">
            <a:avLst>
              <a:gd name="adj1" fmla="val 37500"/>
              <a:gd name="adj2" fmla="val 37500"/>
              <a:gd name="adj3" fmla="val 16667"/>
              <a:gd name="adj4" fmla="val 66667"/>
            </a:avLst>
          </a:prstGeom>
          <a:solidFill>
            <a:srgbClr val="3399FF"/>
          </a:solidFill>
          <a:ln w="9525">
            <a:noFill/>
            <a:miter lim="800000"/>
            <a:headEnd/>
            <a:tailEnd/>
          </a:ln>
        </p:spPr>
        <p:txBody>
          <a:bodyPr wrap="none" anchor="ctr"/>
          <a:lstStyle/>
          <a:p>
            <a:endParaRPr lang="es-ES"/>
          </a:p>
        </p:txBody>
      </p:sp>
      <p:sp>
        <p:nvSpPr>
          <p:cNvPr id="78860" name="AutoShape 12"/>
          <p:cNvSpPr>
            <a:spLocks noChangeArrowheads="1"/>
          </p:cNvSpPr>
          <p:nvPr/>
        </p:nvSpPr>
        <p:spPr bwMode="auto">
          <a:xfrm>
            <a:off x="228600" y="3162300"/>
            <a:ext cx="457200" cy="685800"/>
          </a:xfrm>
          <a:prstGeom prst="rightArrowCallout">
            <a:avLst>
              <a:gd name="adj1" fmla="val 37500"/>
              <a:gd name="adj2" fmla="val 37500"/>
              <a:gd name="adj3" fmla="val 16667"/>
              <a:gd name="adj4" fmla="val 66667"/>
            </a:avLst>
          </a:prstGeom>
          <a:solidFill>
            <a:srgbClr val="FFFF00"/>
          </a:solidFill>
          <a:ln w="9525">
            <a:noFill/>
            <a:miter lim="800000"/>
            <a:headEnd/>
            <a:tailEnd/>
          </a:ln>
        </p:spPr>
        <p:txBody>
          <a:bodyPr wrap="none" anchor="ctr"/>
          <a:lstStyle/>
          <a:p>
            <a:endParaRPr lang="es-ES"/>
          </a:p>
        </p:txBody>
      </p:sp>
      <p:sp>
        <p:nvSpPr>
          <p:cNvPr id="78861" name="AutoShape 13"/>
          <p:cNvSpPr>
            <a:spLocks noChangeArrowheads="1"/>
          </p:cNvSpPr>
          <p:nvPr/>
        </p:nvSpPr>
        <p:spPr bwMode="auto">
          <a:xfrm>
            <a:off x="228600" y="3848100"/>
            <a:ext cx="457200" cy="685800"/>
          </a:xfrm>
          <a:prstGeom prst="rightArrowCallout">
            <a:avLst>
              <a:gd name="adj1" fmla="val 37500"/>
              <a:gd name="adj2" fmla="val 37500"/>
              <a:gd name="adj3" fmla="val 16667"/>
              <a:gd name="adj4" fmla="val 66667"/>
            </a:avLst>
          </a:prstGeom>
          <a:solidFill>
            <a:schemeClr val="accent1"/>
          </a:solidFill>
          <a:ln w="9525">
            <a:noFill/>
            <a:miter lim="800000"/>
            <a:headEnd/>
            <a:tailEnd/>
          </a:ln>
        </p:spPr>
        <p:txBody>
          <a:bodyPr wrap="none" anchor="ctr"/>
          <a:lstStyle/>
          <a:p>
            <a:endParaRPr lang="es-ES"/>
          </a:p>
        </p:txBody>
      </p:sp>
      <p:sp>
        <p:nvSpPr>
          <p:cNvPr id="78862" name="AutoShape 14"/>
          <p:cNvSpPr>
            <a:spLocks noChangeArrowheads="1"/>
          </p:cNvSpPr>
          <p:nvPr/>
        </p:nvSpPr>
        <p:spPr bwMode="auto">
          <a:xfrm>
            <a:off x="228600" y="4533900"/>
            <a:ext cx="457200" cy="685800"/>
          </a:xfrm>
          <a:prstGeom prst="rightArrowCallout">
            <a:avLst>
              <a:gd name="adj1" fmla="val 37500"/>
              <a:gd name="adj2" fmla="val 37500"/>
              <a:gd name="adj3" fmla="val 16667"/>
              <a:gd name="adj4" fmla="val 66667"/>
            </a:avLst>
          </a:prstGeom>
          <a:solidFill>
            <a:srgbClr val="FF0000"/>
          </a:solidFill>
          <a:ln w="9525">
            <a:noFill/>
            <a:miter lim="800000"/>
            <a:headEnd/>
            <a:tailEnd/>
          </a:ln>
        </p:spPr>
        <p:txBody>
          <a:bodyPr wrap="none" anchor="ctr"/>
          <a:lstStyle/>
          <a:p>
            <a:endParaRPr lang="es-ES"/>
          </a:p>
        </p:txBody>
      </p:sp>
      <p:sp>
        <p:nvSpPr>
          <p:cNvPr id="78863" name="Text Box 15"/>
          <p:cNvSpPr txBox="1">
            <a:spLocks noChangeArrowheads="1"/>
          </p:cNvSpPr>
          <p:nvPr/>
        </p:nvSpPr>
        <p:spPr bwMode="auto">
          <a:xfrm>
            <a:off x="0" y="260648"/>
            <a:ext cx="9144000" cy="1169988"/>
          </a:xfrm>
          <a:prstGeom prst="rect">
            <a:avLst/>
          </a:prstGeom>
          <a:noFill/>
          <a:ln w="9525">
            <a:noFill/>
            <a:miter lim="800000"/>
            <a:headEnd/>
            <a:tailEnd/>
          </a:ln>
        </p:spPr>
        <p:txBody>
          <a:bodyPr>
            <a:spAutoFit/>
          </a:bodyPr>
          <a:lstStyle/>
          <a:p>
            <a:pPr algn="ctr">
              <a:spcBef>
                <a:spcPct val="50000"/>
              </a:spcBef>
            </a:pPr>
            <a:r>
              <a:rPr lang="es-ES" sz="2800" dirty="0">
                <a:latin typeface="Arial" pitchFamily="34" charset="0"/>
              </a:rPr>
              <a:t>NANOTECNOLOGÍA: </a:t>
            </a:r>
          </a:p>
          <a:p>
            <a:pPr algn="ctr">
              <a:spcBef>
                <a:spcPct val="50000"/>
              </a:spcBef>
            </a:pPr>
            <a:r>
              <a:rPr lang="es-ES" sz="2800" dirty="0">
                <a:latin typeface="Arial" pitchFamily="34" charset="0"/>
              </a:rPr>
              <a:t>MULTIAPLICACIÓN / UBICUIDAD / INVISIBILIDAD</a:t>
            </a:r>
          </a:p>
        </p:txBody>
      </p:sp>
      <p:sp>
        <p:nvSpPr>
          <p:cNvPr id="78864" name="Rectangle 16"/>
          <p:cNvSpPr>
            <a:spLocks noChangeArrowheads="1"/>
          </p:cNvSpPr>
          <p:nvPr/>
        </p:nvSpPr>
        <p:spPr bwMode="auto">
          <a:xfrm>
            <a:off x="6256338" y="2649538"/>
            <a:ext cx="2262187" cy="442912"/>
          </a:xfrm>
          <a:prstGeom prst="rect">
            <a:avLst/>
          </a:prstGeom>
          <a:noFill/>
          <a:ln w="9525">
            <a:noFill/>
            <a:miter lim="800000"/>
            <a:headEnd/>
            <a:tailEnd/>
          </a:ln>
        </p:spPr>
        <p:txBody>
          <a:bodyPr wrap="none">
            <a:spAutoFit/>
          </a:bodyPr>
          <a:lstStyle/>
          <a:p>
            <a:r>
              <a:rPr lang="es-ES_tradnl" sz="2300">
                <a:latin typeface="Arial" pitchFamily="34" charset="0"/>
              </a:rPr>
              <a:t>ELECTRÓNICA</a:t>
            </a:r>
            <a:endParaRPr lang="es-ES" sz="2300">
              <a:latin typeface="Arial" pitchFamily="34" charset="0"/>
            </a:endParaRPr>
          </a:p>
        </p:txBody>
      </p:sp>
      <p:sp>
        <p:nvSpPr>
          <p:cNvPr id="78865" name="Rectangle 17"/>
          <p:cNvSpPr>
            <a:spLocks noChangeArrowheads="1"/>
          </p:cNvSpPr>
          <p:nvPr/>
        </p:nvSpPr>
        <p:spPr bwMode="auto">
          <a:xfrm>
            <a:off x="7377113" y="3097213"/>
            <a:ext cx="1158875" cy="442912"/>
          </a:xfrm>
          <a:prstGeom prst="rect">
            <a:avLst/>
          </a:prstGeom>
          <a:noFill/>
          <a:ln w="9525">
            <a:noFill/>
            <a:miter lim="800000"/>
            <a:headEnd/>
            <a:tailEnd/>
          </a:ln>
        </p:spPr>
        <p:txBody>
          <a:bodyPr wrap="none">
            <a:spAutoFit/>
          </a:bodyPr>
          <a:lstStyle/>
          <a:p>
            <a:r>
              <a:rPr lang="es-ES_tradnl" sz="2300">
                <a:latin typeface="Arial" pitchFamily="34" charset="0"/>
              </a:rPr>
              <a:t>SALUD</a:t>
            </a:r>
            <a:endParaRPr lang="es-ES" sz="2300">
              <a:latin typeface="Arial" pitchFamily="34" charset="0"/>
            </a:endParaRPr>
          </a:p>
        </p:txBody>
      </p:sp>
      <p:sp>
        <p:nvSpPr>
          <p:cNvPr id="78866" name="Rectangle 18"/>
          <p:cNvSpPr>
            <a:spLocks noChangeArrowheads="1"/>
          </p:cNvSpPr>
          <p:nvPr/>
        </p:nvSpPr>
        <p:spPr bwMode="auto">
          <a:xfrm>
            <a:off x="6335713" y="4003675"/>
            <a:ext cx="2181225" cy="442913"/>
          </a:xfrm>
          <a:prstGeom prst="rect">
            <a:avLst/>
          </a:prstGeom>
          <a:noFill/>
          <a:ln w="9525">
            <a:noFill/>
            <a:miter lim="800000"/>
            <a:headEnd/>
            <a:tailEnd/>
          </a:ln>
        </p:spPr>
        <p:txBody>
          <a:bodyPr wrap="none">
            <a:spAutoFit/>
          </a:bodyPr>
          <a:lstStyle/>
          <a:p>
            <a:r>
              <a:rPr lang="es-ES_tradnl" sz="2300">
                <a:latin typeface="Arial" pitchFamily="34" charset="0"/>
              </a:rPr>
              <a:t>TRANSPORTE</a:t>
            </a:r>
            <a:endParaRPr lang="es-ES" sz="2300">
              <a:latin typeface="Arial" pitchFamily="34" charset="0"/>
            </a:endParaRPr>
          </a:p>
        </p:txBody>
      </p:sp>
      <p:sp>
        <p:nvSpPr>
          <p:cNvPr id="78867" name="Rectangle 19"/>
          <p:cNvSpPr>
            <a:spLocks noChangeArrowheads="1"/>
          </p:cNvSpPr>
          <p:nvPr/>
        </p:nvSpPr>
        <p:spPr bwMode="auto">
          <a:xfrm>
            <a:off x="6257925" y="4475163"/>
            <a:ext cx="2278063" cy="442912"/>
          </a:xfrm>
          <a:prstGeom prst="rect">
            <a:avLst/>
          </a:prstGeom>
          <a:noFill/>
          <a:ln w="9525">
            <a:noFill/>
            <a:miter lim="800000"/>
            <a:headEnd/>
            <a:tailEnd/>
          </a:ln>
        </p:spPr>
        <p:txBody>
          <a:bodyPr wrap="none">
            <a:spAutoFit/>
          </a:bodyPr>
          <a:lstStyle/>
          <a:p>
            <a:r>
              <a:rPr lang="es-ES_tradnl" sz="2300">
                <a:latin typeface="Arial" pitchFamily="34" charset="0"/>
              </a:rPr>
              <a:t>AGRICULTURA</a:t>
            </a:r>
            <a:endParaRPr lang="es-ES" sz="2300">
              <a:latin typeface="Arial" pitchFamily="34" charset="0"/>
            </a:endParaRPr>
          </a:p>
        </p:txBody>
      </p:sp>
      <p:sp>
        <p:nvSpPr>
          <p:cNvPr id="78868" name="Rectangle 20"/>
          <p:cNvSpPr>
            <a:spLocks noChangeArrowheads="1"/>
          </p:cNvSpPr>
          <p:nvPr/>
        </p:nvSpPr>
        <p:spPr bwMode="auto">
          <a:xfrm>
            <a:off x="6986588" y="3544888"/>
            <a:ext cx="1500187" cy="442912"/>
          </a:xfrm>
          <a:prstGeom prst="rect">
            <a:avLst/>
          </a:prstGeom>
          <a:noFill/>
          <a:ln w="9525">
            <a:noFill/>
            <a:miter lim="800000"/>
            <a:headEnd/>
            <a:tailEnd/>
          </a:ln>
        </p:spPr>
        <p:txBody>
          <a:bodyPr wrap="none">
            <a:spAutoFit/>
          </a:bodyPr>
          <a:lstStyle/>
          <a:p>
            <a:r>
              <a:rPr lang="es-ES_tradnl" sz="2300">
                <a:latin typeface="Arial" pitchFamily="34" charset="0"/>
              </a:rPr>
              <a:t>ENERGÍA</a:t>
            </a:r>
            <a:endParaRPr lang="es-ES" sz="2300">
              <a:latin typeface="Arial" pitchFamily="34" charset="0"/>
            </a:endParaRPr>
          </a:p>
        </p:txBody>
      </p:sp>
      <p:sp>
        <p:nvSpPr>
          <p:cNvPr id="78869" name="AutoShape 25"/>
          <p:cNvSpPr>
            <a:spLocks noChangeArrowheads="1"/>
          </p:cNvSpPr>
          <p:nvPr/>
        </p:nvSpPr>
        <p:spPr bwMode="auto">
          <a:xfrm rot="10800000">
            <a:off x="8637588" y="5402263"/>
            <a:ext cx="457200" cy="385762"/>
          </a:xfrm>
          <a:prstGeom prst="rightArrowCallout">
            <a:avLst>
              <a:gd name="adj1" fmla="val 25000"/>
              <a:gd name="adj2" fmla="val 25000"/>
              <a:gd name="adj3" fmla="val 19753"/>
              <a:gd name="adj4" fmla="val 66667"/>
            </a:avLst>
          </a:prstGeom>
          <a:solidFill>
            <a:srgbClr val="FF0000"/>
          </a:solidFill>
          <a:ln w="9525">
            <a:noFill/>
            <a:miter lim="800000"/>
            <a:headEnd/>
            <a:tailEnd/>
          </a:ln>
        </p:spPr>
        <p:txBody>
          <a:bodyPr wrap="none" anchor="ctr"/>
          <a:lstStyle/>
          <a:p>
            <a:endParaRPr lang="es-ES"/>
          </a:p>
        </p:txBody>
      </p:sp>
      <p:sp>
        <p:nvSpPr>
          <p:cNvPr id="78870" name="AutoShape 26"/>
          <p:cNvSpPr>
            <a:spLocks noChangeArrowheads="1"/>
          </p:cNvSpPr>
          <p:nvPr/>
        </p:nvSpPr>
        <p:spPr bwMode="auto">
          <a:xfrm rot="10800000">
            <a:off x="8639175" y="5857875"/>
            <a:ext cx="457200" cy="385763"/>
          </a:xfrm>
          <a:prstGeom prst="rightArrowCallout">
            <a:avLst>
              <a:gd name="adj1" fmla="val 25000"/>
              <a:gd name="adj2" fmla="val 25000"/>
              <a:gd name="adj3" fmla="val 19753"/>
              <a:gd name="adj4" fmla="val 66667"/>
            </a:avLst>
          </a:prstGeom>
          <a:solidFill>
            <a:srgbClr val="99CC00"/>
          </a:solidFill>
          <a:ln w="9525">
            <a:noFill/>
            <a:miter lim="800000"/>
            <a:headEnd/>
            <a:tailEnd/>
          </a:ln>
        </p:spPr>
        <p:txBody>
          <a:bodyPr wrap="none" anchor="ctr"/>
          <a:lstStyle/>
          <a:p>
            <a:endParaRPr lang="es-ES"/>
          </a:p>
        </p:txBody>
      </p:sp>
      <p:sp>
        <p:nvSpPr>
          <p:cNvPr id="78871" name="AutoShape 27"/>
          <p:cNvSpPr>
            <a:spLocks noChangeArrowheads="1"/>
          </p:cNvSpPr>
          <p:nvPr/>
        </p:nvSpPr>
        <p:spPr bwMode="auto">
          <a:xfrm rot="10800000">
            <a:off x="8643938" y="6324600"/>
            <a:ext cx="457200" cy="385763"/>
          </a:xfrm>
          <a:prstGeom prst="rightArrowCallout">
            <a:avLst>
              <a:gd name="adj1" fmla="val 25000"/>
              <a:gd name="adj2" fmla="val 25000"/>
              <a:gd name="adj3" fmla="val 19753"/>
              <a:gd name="adj4" fmla="val 66667"/>
            </a:avLst>
          </a:prstGeom>
          <a:solidFill>
            <a:srgbClr val="00FFFF"/>
          </a:solidFill>
          <a:ln w="9525">
            <a:noFill/>
            <a:miter lim="800000"/>
            <a:headEnd/>
            <a:tailEnd/>
          </a:ln>
        </p:spPr>
        <p:txBody>
          <a:bodyPr wrap="none" anchor="ctr"/>
          <a:lstStyle/>
          <a:p>
            <a:endParaRPr lang="es-ES"/>
          </a:p>
        </p:txBody>
      </p:sp>
      <p:sp>
        <p:nvSpPr>
          <p:cNvPr id="78872" name="Rectangle 28"/>
          <p:cNvSpPr>
            <a:spLocks noChangeArrowheads="1"/>
          </p:cNvSpPr>
          <p:nvPr/>
        </p:nvSpPr>
        <p:spPr bwMode="auto">
          <a:xfrm>
            <a:off x="5859463" y="5373688"/>
            <a:ext cx="2635250" cy="442912"/>
          </a:xfrm>
          <a:prstGeom prst="rect">
            <a:avLst/>
          </a:prstGeom>
          <a:noFill/>
          <a:ln w="9525">
            <a:noFill/>
            <a:miter lim="800000"/>
            <a:headEnd/>
            <a:tailEnd/>
          </a:ln>
        </p:spPr>
        <p:txBody>
          <a:bodyPr wrap="none">
            <a:spAutoFit/>
          </a:bodyPr>
          <a:lstStyle/>
          <a:p>
            <a:r>
              <a:rPr lang="es-ES_tradnl" sz="2300">
                <a:latin typeface="Arial" pitchFamily="34" charset="0"/>
              </a:rPr>
              <a:t>MEDIOAMBIENTE</a:t>
            </a:r>
            <a:endParaRPr lang="es-ES" sz="2300">
              <a:latin typeface="Arial" pitchFamily="34" charset="0"/>
            </a:endParaRPr>
          </a:p>
        </p:txBody>
      </p:sp>
      <p:sp>
        <p:nvSpPr>
          <p:cNvPr id="78873" name="Rectangle 29"/>
          <p:cNvSpPr>
            <a:spLocks noChangeArrowheads="1"/>
          </p:cNvSpPr>
          <p:nvPr/>
        </p:nvSpPr>
        <p:spPr bwMode="auto">
          <a:xfrm>
            <a:off x="5953125" y="5824538"/>
            <a:ext cx="2570163" cy="442912"/>
          </a:xfrm>
          <a:prstGeom prst="rect">
            <a:avLst/>
          </a:prstGeom>
          <a:noFill/>
          <a:ln w="9525">
            <a:noFill/>
            <a:miter lim="800000"/>
            <a:headEnd/>
            <a:tailEnd/>
          </a:ln>
        </p:spPr>
        <p:txBody>
          <a:bodyPr wrap="none">
            <a:spAutoFit/>
          </a:bodyPr>
          <a:lstStyle/>
          <a:p>
            <a:r>
              <a:rPr lang="es-ES_tradnl" sz="2300">
                <a:latin typeface="Arial" pitchFamily="34" charset="0"/>
              </a:rPr>
              <a:t>CONSTRUCCIÓN</a:t>
            </a:r>
            <a:endParaRPr lang="es-ES" sz="2300">
              <a:latin typeface="Arial" pitchFamily="34" charset="0"/>
            </a:endParaRPr>
          </a:p>
        </p:txBody>
      </p:sp>
      <p:sp>
        <p:nvSpPr>
          <p:cNvPr id="78874" name="Rectangle 30"/>
          <p:cNvSpPr>
            <a:spLocks noChangeArrowheads="1"/>
          </p:cNvSpPr>
          <p:nvPr/>
        </p:nvSpPr>
        <p:spPr bwMode="auto">
          <a:xfrm>
            <a:off x="6424613" y="2190750"/>
            <a:ext cx="2035175" cy="442913"/>
          </a:xfrm>
          <a:prstGeom prst="rect">
            <a:avLst/>
          </a:prstGeom>
          <a:noFill/>
          <a:ln w="9525">
            <a:noFill/>
            <a:miter lim="800000"/>
            <a:headEnd/>
            <a:tailEnd/>
          </a:ln>
        </p:spPr>
        <p:txBody>
          <a:bodyPr wrap="none">
            <a:spAutoFit/>
          </a:bodyPr>
          <a:lstStyle/>
          <a:p>
            <a:r>
              <a:rPr lang="es-ES_tradnl" sz="2300">
                <a:latin typeface="Arial" pitchFamily="34" charset="0"/>
              </a:rPr>
              <a:t>MATERIALES</a:t>
            </a:r>
            <a:endParaRPr lang="es-ES" sz="2300">
              <a:latin typeface="Arial" pitchFamily="34" charset="0"/>
            </a:endParaRPr>
          </a:p>
        </p:txBody>
      </p:sp>
      <p:sp>
        <p:nvSpPr>
          <p:cNvPr id="78875" name="Rectangle 31"/>
          <p:cNvSpPr>
            <a:spLocks noChangeArrowheads="1"/>
          </p:cNvSpPr>
          <p:nvPr/>
        </p:nvSpPr>
        <p:spPr bwMode="auto">
          <a:xfrm>
            <a:off x="6148388" y="4927600"/>
            <a:ext cx="2374900" cy="442913"/>
          </a:xfrm>
          <a:prstGeom prst="rect">
            <a:avLst/>
          </a:prstGeom>
          <a:noFill/>
          <a:ln w="9525">
            <a:noFill/>
            <a:miter lim="800000"/>
            <a:headEnd/>
            <a:tailEnd/>
          </a:ln>
        </p:spPr>
        <p:txBody>
          <a:bodyPr wrap="none">
            <a:spAutoFit/>
          </a:bodyPr>
          <a:lstStyle/>
          <a:p>
            <a:r>
              <a:rPr lang="es-ES_tradnl" sz="2300">
                <a:latin typeface="Arial" pitchFamily="34" charset="0"/>
              </a:rPr>
              <a:t>ALIMENTACIÓN</a:t>
            </a:r>
            <a:endParaRPr lang="es-ES" sz="2300">
              <a:latin typeface="Arial" pitchFamily="34" charset="0"/>
            </a:endParaRPr>
          </a:p>
        </p:txBody>
      </p:sp>
      <p:sp>
        <p:nvSpPr>
          <p:cNvPr id="78876" name="Rectangle 32"/>
          <p:cNvSpPr>
            <a:spLocks noChangeArrowheads="1"/>
          </p:cNvSpPr>
          <p:nvPr/>
        </p:nvSpPr>
        <p:spPr bwMode="auto">
          <a:xfrm>
            <a:off x="7385050" y="6291263"/>
            <a:ext cx="1173163" cy="442912"/>
          </a:xfrm>
          <a:prstGeom prst="rect">
            <a:avLst/>
          </a:prstGeom>
          <a:noFill/>
          <a:ln w="9525">
            <a:noFill/>
            <a:miter lim="800000"/>
            <a:headEnd/>
            <a:tailEnd/>
          </a:ln>
        </p:spPr>
        <p:txBody>
          <a:bodyPr wrap="none">
            <a:spAutoFit/>
          </a:bodyPr>
          <a:lstStyle/>
          <a:p>
            <a:r>
              <a:rPr lang="es-ES_tradnl" sz="2300">
                <a:latin typeface="Arial" pitchFamily="34" charset="0"/>
              </a:rPr>
              <a:t>TEXTIL</a:t>
            </a:r>
            <a:endParaRPr lang="es-ES" sz="2300">
              <a:latin typeface="Arial" pitchFamily="34" charset="0"/>
            </a:endParaRPr>
          </a:p>
        </p:txBody>
      </p:sp>
      <p:sp>
        <p:nvSpPr>
          <p:cNvPr id="78877" name="Rectangle 33"/>
          <p:cNvSpPr>
            <a:spLocks noChangeArrowheads="1"/>
          </p:cNvSpPr>
          <p:nvPr/>
        </p:nvSpPr>
        <p:spPr bwMode="auto">
          <a:xfrm>
            <a:off x="5589588" y="1755775"/>
            <a:ext cx="2927350" cy="442913"/>
          </a:xfrm>
          <a:prstGeom prst="rect">
            <a:avLst/>
          </a:prstGeom>
          <a:noFill/>
          <a:ln w="9525">
            <a:noFill/>
            <a:miter lim="800000"/>
            <a:headEnd/>
            <a:tailEnd/>
          </a:ln>
        </p:spPr>
        <p:txBody>
          <a:bodyPr wrap="none">
            <a:spAutoFit/>
          </a:bodyPr>
          <a:lstStyle/>
          <a:p>
            <a:r>
              <a:rPr lang="es-ES_tradnl" sz="2300">
                <a:latin typeface="Arial" pitchFamily="34" charset="0"/>
              </a:rPr>
              <a:t>TEC. FABRICACIÓN</a:t>
            </a:r>
            <a:endParaRPr lang="es-ES" sz="2300">
              <a:latin typeface="Arial" pitchFamily="34" charset="0"/>
            </a:endParaRPr>
          </a:p>
        </p:txBody>
      </p:sp>
      <p:sp>
        <p:nvSpPr>
          <p:cNvPr id="78878" name="AutoShape 34"/>
          <p:cNvSpPr>
            <a:spLocks noChangeArrowheads="1"/>
          </p:cNvSpPr>
          <p:nvPr/>
        </p:nvSpPr>
        <p:spPr bwMode="auto">
          <a:xfrm rot="10800000">
            <a:off x="8624888" y="4030663"/>
            <a:ext cx="457200" cy="385762"/>
          </a:xfrm>
          <a:prstGeom prst="rightArrowCallout">
            <a:avLst>
              <a:gd name="adj1" fmla="val 25000"/>
              <a:gd name="adj2" fmla="val 25000"/>
              <a:gd name="adj3" fmla="val 19753"/>
              <a:gd name="adj4" fmla="val 66667"/>
            </a:avLst>
          </a:prstGeom>
          <a:solidFill>
            <a:srgbClr val="FF0000"/>
          </a:solidFill>
          <a:ln w="9525">
            <a:noFill/>
            <a:miter lim="800000"/>
            <a:headEnd/>
            <a:tailEnd/>
          </a:ln>
        </p:spPr>
        <p:txBody>
          <a:bodyPr wrap="none" anchor="ctr"/>
          <a:lstStyle/>
          <a:p>
            <a:endParaRPr lang="es-ES"/>
          </a:p>
        </p:txBody>
      </p:sp>
      <p:sp>
        <p:nvSpPr>
          <p:cNvPr id="78879" name="AutoShape 35"/>
          <p:cNvSpPr>
            <a:spLocks noChangeArrowheads="1"/>
          </p:cNvSpPr>
          <p:nvPr/>
        </p:nvSpPr>
        <p:spPr bwMode="auto">
          <a:xfrm rot="10800000">
            <a:off x="8626475" y="4486275"/>
            <a:ext cx="457200" cy="385763"/>
          </a:xfrm>
          <a:prstGeom prst="rightArrowCallout">
            <a:avLst>
              <a:gd name="adj1" fmla="val 25000"/>
              <a:gd name="adj2" fmla="val 25000"/>
              <a:gd name="adj3" fmla="val 19753"/>
              <a:gd name="adj4" fmla="val 66667"/>
            </a:avLst>
          </a:prstGeom>
          <a:solidFill>
            <a:srgbClr val="99CC00"/>
          </a:solidFill>
          <a:ln w="9525">
            <a:noFill/>
            <a:miter lim="800000"/>
            <a:headEnd/>
            <a:tailEnd/>
          </a:ln>
        </p:spPr>
        <p:txBody>
          <a:bodyPr wrap="none" anchor="ctr"/>
          <a:lstStyle/>
          <a:p>
            <a:endParaRPr lang="es-ES"/>
          </a:p>
        </p:txBody>
      </p:sp>
      <p:sp>
        <p:nvSpPr>
          <p:cNvPr id="78880" name="AutoShape 36"/>
          <p:cNvSpPr>
            <a:spLocks noChangeArrowheads="1"/>
          </p:cNvSpPr>
          <p:nvPr/>
        </p:nvSpPr>
        <p:spPr bwMode="auto">
          <a:xfrm rot="10800000">
            <a:off x="8631238" y="4953000"/>
            <a:ext cx="457200" cy="385763"/>
          </a:xfrm>
          <a:prstGeom prst="rightArrowCallout">
            <a:avLst>
              <a:gd name="adj1" fmla="val 25000"/>
              <a:gd name="adj2" fmla="val 25000"/>
              <a:gd name="adj3" fmla="val 19753"/>
              <a:gd name="adj4" fmla="val 66667"/>
            </a:avLst>
          </a:prstGeom>
          <a:solidFill>
            <a:srgbClr val="00FFFF"/>
          </a:solidFill>
          <a:ln w="9525">
            <a:noFill/>
            <a:miter lim="800000"/>
            <a:headEnd/>
            <a:tailEnd/>
          </a:ln>
        </p:spPr>
        <p:txBody>
          <a:bodyPr wrap="none" anchor="ctr"/>
          <a:lstStyle/>
          <a:p>
            <a:endParaRPr lang="es-ES"/>
          </a:p>
        </p:txBody>
      </p:sp>
      <p:sp>
        <p:nvSpPr>
          <p:cNvPr id="78881" name="AutoShape 37"/>
          <p:cNvSpPr>
            <a:spLocks noChangeArrowheads="1"/>
          </p:cNvSpPr>
          <p:nvPr/>
        </p:nvSpPr>
        <p:spPr bwMode="auto">
          <a:xfrm rot="10800000">
            <a:off x="8615363" y="3575050"/>
            <a:ext cx="457200" cy="385763"/>
          </a:xfrm>
          <a:prstGeom prst="rightArrowCallout">
            <a:avLst>
              <a:gd name="adj1" fmla="val 25000"/>
              <a:gd name="adj2" fmla="val 25000"/>
              <a:gd name="adj3" fmla="val 19753"/>
              <a:gd name="adj4" fmla="val 66667"/>
            </a:avLst>
          </a:prstGeom>
          <a:solidFill>
            <a:srgbClr val="FF0000"/>
          </a:solidFill>
          <a:ln w="9525">
            <a:noFill/>
            <a:miter lim="800000"/>
            <a:headEnd/>
            <a:tailEnd/>
          </a:ln>
        </p:spPr>
        <p:txBody>
          <a:bodyPr wrap="none" anchor="ctr"/>
          <a:lstStyle/>
          <a:p>
            <a:endParaRPr lang="es-ES"/>
          </a:p>
        </p:txBody>
      </p:sp>
      <p:sp>
        <p:nvSpPr>
          <p:cNvPr id="78882" name="AutoShape 38"/>
          <p:cNvSpPr>
            <a:spLocks noChangeArrowheads="1"/>
          </p:cNvSpPr>
          <p:nvPr/>
        </p:nvSpPr>
        <p:spPr bwMode="auto">
          <a:xfrm rot="10800000">
            <a:off x="8602663" y="2216150"/>
            <a:ext cx="457200" cy="385763"/>
          </a:xfrm>
          <a:prstGeom prst="rightArrowCallout">
            <a:avLst>
              <a:gd name="adj1" fmla="val 25000"/>
              <a:gd name="adj2" fmla="val 25000"/>
              <a:gd name="adj3" fmla="val 19753"/>
              <a:gd name="adj4" fmla="val 66667"/>
            </a:avLst>
          </a:prstGeom>
          <a:solidFill>
            <a:srgbClr val="FF0000"/>
          </a:solidFill>
          <a:ln w="9525">
            <a:noFill/>
            <a:miter lim="800000"/>
            <a:headEnd/>
            <a:tailEnd/>
          </a:ln>
        </p:spPr>
        <p:txBody>
          <a:bodyPr wrap="none" anchor="ctr"/>
          <a:lstStyle/>
          <a:p>
            <a:endParaRPr lang="es-ES"/>
          </a:p>
        </p:txBody>
      </p:sp>
      <p:sp>
        <p:nvSpPr>
          <p:cNvPr id="78883" name="AutoShape 39"/>
          <p:cNvSpPr>
            <a:spLocks noChangeArrowheads="1"/>
          </p:cNvSpPr>
          <p:nvPr/>
        </p:nvSpPr>
        <p:spPr bwMode="auto">
          <a:xfrm rot="10800000">
            <a:off x="8604250" y="2671763"/>
            <a:ext cx="457200" cy="385762"/>
          </a:xfrm>
          <a:prstGeom prst="rightArrowCallout">
            <a:avLst>
              <a:gd name="adj1" fmla="val 25000"/>
              <a:gd name="adj2" fmla="val 25000"/>
              <a:gd name="adj3" fmla="val 19753"/>
              <a:gd name="adj4" fmla="val 66667"/>
            </a:avLst>
          </a:prstGeom>
          <a:solidFill>
            <a:srgbClr val="99CC00"/>
          </a:solidFill>
          <a:ln w="9525">
            <a:noFill/>
            <a:miter lim="800000"/>
            <a:headEnd/>
            <a:tailEnd/>
          </a:ln>
        </p:spPr>
        <p:txBody>
          <a:bodyPr wrap="none" anchor="ctr"/>
          <a:lstStyle/>
          <a:p>
            <a:endParaRPr lang="es-ES"/>
          </a:p>
        </p:txBody>
      </p:sp>
      <p:sp>
        <p:nvSpPr>
          <p:cNvPr id="78884" name="AutoShape 40"/>
          <p:cNvSpPr>
            <a:spLocks noChangeArrowheads="1"/>
          </p:cNvSpPr>
          <p:nvPr/>
        </p:nvSpPr>
        <p:spPr bwMode="auto">
          <a:xfrm rot="10800000">
            <a:off x="8609013" y="3125788"/>
            <a:ext cx="457200" cy="385762"/>
          </a:xfrm>
          <a:prstGeom prst="rightArrowCallout">
            <a:avLst>
              <a:gd name="adj1" fmla="val 25000"/>
              <a:gd name="adj2" fmla="val 25000"/>
              <a:gd name="adj3" fmla="val 19753"/>
              <a:gd name="adj4" fmla="val 66667"/>
            </a:avLst>
          </a:prstGeom>
          <a:solidFill>
            <a:srgbClr val="00FFFF"/>
          </a:solidFill>
          <a:ln w="9525">
            <a:noFill/>
            <a:miter lim="800000"/>
            <a:headEnd/>
            <a:tailEnd/>
          </a:ln>
        </p:spPr>
        <p:txBody>
          <a:bodyPr wrap="none" anchor="ctr"/>
          <a:lstStyle/>
          <a:p>
            <a:endParaRPr lang="es-ES"/>
          </a:p>
        </p:txBody>
      </p:sp>
      <p:sp>
        <p:nvSpPr>
          <p:cNvPr id="78885" name="AutoShape 42"/>
          <p:cNvSpPr>
            <a:spLocks noChangeArrowheads="1"/>
          </p:cNvSpPr>
          <p:nvPr/>
        </p:nvSpPr>
        <p:spPr bwMode="auto">
          <a:xfrm rot="10800000">
            <a:off x="8594725" y="1785938"/>
            <a:ext cx="457200" cy="385762"/>
          </a:xfrm>
          <a:prstGeom prst="rightArrowCallout">
            <a:avLst>
              <a:gd name="adj1" fmla="val 25000"/>
              <a:gd name="adj2" fmla="val 25000"/>
              <a:gd name="adj3" fmla="val 19753"/>
              <a:gd name="adj4" fmla="val 66667"/>
            </a:avLst>
          </a:prstGeom>
          <a:solidFill>
            <a:srgbClr val="99CC00"/>
          </a:solidFill>
          <a:ln w="9525">
            <a:noFill/>
            <a:miter lim="800000"/>
            <a:headEnd/>
            <a:tailEnd/>
          </a:ln>
        </p:spPr>
        <p:txBody>
          <a:bodyPr wrap="none" anchor="ctr"/>
          <a:lstStyle/>
          <a:p>
            <a:endParaRPr lang="es-ES"/>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igura 1"/>
          <p:cNvPicPr>
            <a:picLocks noChangeAspect="1" noChangeArrowheads="1"/>
          </p:cNvPicPr>
          <p:nvPr/>
        </p:nvPicPr>
        <p:blipFill>
          <a:blip r:embed="rId2" cstate="print"/>
          <a:srcRect/>
          <a:stretch>
            <a:fillRect/>
          </a:stretch>
        </p:blipFill>
        <p:spPr bwMode="auto">
          <a:xfrm>
            <a:off x="476250" y="192088"/>
            <a:ext cx="8048625" cy="5811837"/>
          </a:xfrm>
          <a:prstGeom prst="rect">
            <a:avLst/>
          </a:prstGeom>
          <a:noFill/>
          <a:ln w="9525">
            <a:noFill/>
            <a:miter lim="800000"/>
            <a:headEnd/>
            <a:tailEnd/>
          </a:ln>
        </p:spPr>
      </p:pic>
      <p:sp>
        <p:nvSpPr>
          <p:cNvPr id="12291" name="Oval 3"/>
          <p:cNvSpPr>
            <a:spLocks noChangeArrowheads="1"/>
          </p:cNvSpPr>
          <p:nvPr/>
        </p:nvSpPr>
        <p:spPr bwMode="auto">
          <a:xfrm>
            <a:off x="5659438" y="5795963"/>
            <a:ext cx="3762375" cy="1062037"/>
          </a:xfrm>
          <a:prstGeom prst="ellipse">
            <a:avLst/>
          </a:prstGeom>
          <a:solidFill>
            <a:srgbClr val="FFFF00">
              <a:alpha val="83920"/>
            </a:srgbClr>
          </a:solidFill>
          <a:ln w="9525">
            <a:noFill/>
            <a:round/>
            <a:headEnd/>
            <a:tailEnd/>
          </a:ln>
        </p:spPr>
        <p:txBody>
          <a:bodyPr wrap="none" anchor="ctr"/>
          <a:lstStyle/>
          <a:p>
            <a:pPr algn="ctr"/>
            <a:r>
              <a:rPr lang="es-ES" sz="2800" b="1">
                <a:latin typeface="Tahoma" pitchFamily="34" charset="0"/>
              </a:rPr>
              <a:t>&lt; SIGLO XIX</a:t>
            </a:r>
          </a:p>
        </p:txBody>
      </p:sp>
      <p:sp>
        <p:nvSpPr>
          <p:cNvPr id="12292" name="Oval 4"/>
          <p:cNvSpPr>
            <a:spLocks noChangeArrowheads="1"/>
          </p:cNvSpPr>
          <p:nvPr/>
        </p:nvSpPr>
        <p:spPr bwMode="auto">
          <a:xfrm>
            <a:off x="3144838" y="5743575"/>
            <a:ext cx="2928937" cy="1114425"/>
          </a:xfrm>
          <a:prstGeom prst="ellipse">
            <a:avLst/>
          </a:prstGeom>
          <a:solidFill>
            <a:srgbClr val="FFFF00">
              <a:alpha val="83920"/>
            </a:srgbClr>
          </a:solidFill>
          <a:ln w="9525">
            <a:noFill/>
            <a:round/>
            <a:headEnd/>
            <a:tailEnd/>
          </a:ln>
        </p:spPr>
        <p:txBody>
          <a:bodyPr wrap="none" anchor="ctr"/>
          <a:lstStyle/>
          <a:p>
            <a:pPr algn="ctr"/>
            <a:r>
              <a:rPr lang="es-ES" sz="2800" b="1">
                <a:latin typeface="Tahoma" pitchFamily="34" charset="0"/>
              </a:rPr>
              <a:t>SIGLO XX</a:t>
            </a:r>
          </a:p>
        </p:txBody>
      </p:sp>
      <p:sp>
        <p:nvSpPr>
          <p:cNvPr id="12293" name="Oval 5"/>
          <p:cNvSpPr>
            <a:spLocks noChangeArrowheads="1"/>
          </p:cNvSpPr>
          <p:nvPr/>
        </p:nvSpPr>
        <p:spPr bwMode="auto">
          <a:xfrm>
            <a:off x="-325438" y="5797550"/>
            <a:ext cx="3937001" cy="1060450"/>
          </a:xfrm>
          <a:prstGeom prst="ellipse">
            <a:avLst/>
          </a:prstGeom>
          <a:solidFill>
            <a:srgbClr val="FFFF00">
              <a:alpha val="83920"/>
            </a:srgbClr>
          </a:solidFill>
          <a:ln w="9525">
            <a:noFill/>
            <a:round/>
            <a:headEnd/>
            <a:tailEnd/>
          </a:ln>
        </p:spPr>
        <p:txBody>
          <a:bodyPr wrap="none" anchor="ctr"/>
          <a:lstStyle/>
          <a:p>
            <a:pPr algn="ctr"/>
            <a:r>
              <a:rPr lang="es-ES" sz="2800" b="1">
                <a:latin typeface="Tahoma" pitchFamily="34" charset="0"/>
              </a:rPr>
              <a:t>SIGLO XXI</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10 Imagen" descr="funding_chart_2017.pn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79875" name="Picture 5" descr="http://image.posta.com.mx/sites/default/files/bill-clinton-smiling_0.jpg"/>
          <p:cNvPicPr>
            <a:picLocks noChangeAspect="1" noChangeArrowheads="1"/>
          </p:cNvPicPr>
          <p:nvPr/>
        </p:nvPicPr>
        <p:blipFill>
          <a:blip r:embed="rId3" cstate="print"/>
          <a:srcRect/>
          <a:stretch>
            <a:fillRect/>
          </a:stretch>
        </p:blipFill>
        <p:spPr bwMode="auto">
          <a:xfrm>
            <a:off x="777875" y="330200"/>
            <a:ext cx="2124075" cy="1347788"/>
          </a:xfrm>
          <a:prstGeom prst="rect">
            <a:avLst/>
          </a:prstGeom>
          <a:noFill/>
          <a:ln w="9525">
            <a:noFill/>
            <a:miter lim="800000"/>
            <a:headEnd/>
            <a:tailEnd/>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Text Box 2"/>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spcBef>
                <a:spcPct val="50000"/>
              </a:spcBef>
            </a:pPr>
            <a:r>
              <a:rPr lang="es-ES" sz="2800" dirty="0">
                <a:latin typeface="Arial" pitchFamily="34" charset="0"/>
              </a:rPr>
              <a:t>PUBLICACIONES EN NANOTECNOLOGIA</a:t>
            </a:r>
          </a:p>
        </p:txBody>
      </p:sp>
      <p:sp>
        <p:nvSpPr>
          <p:cNvPr id="80899" name="5 Rectángulo"/>
          <p:cNvSpPr>
            <a:spLocks noChangeArrowheads="1"/>
          </p:cNvSpPr>
          <p:nvPr/>
        </p:nvSpPr>
        <p:spPr bwMode="auto">
          <a:xfrm>
            <a:off x="3306763" y="6488113"/>
            <a:ext cx="2551112" cy="369887"/>
          </a:xfrm>
          <a:prstGeom prst="rect">
            <a:avLst/>
          </a:prstGeom>
          <a:noFill/>
          <a:ln w="9525">
            <a:noFill/>
            <a:miter lim="800000"/>
            <a:headEnd/>
            <a:tailEnd/>
          </a:ln>
        </p:spPr>
        <p:txBody>
          <a:bodyPr>
            <a:spAutoFit/>
          </a:bodyPr>
          <a:lstStyle/>
          <a:p>
            <a:r>
              <a:rPr lang="es-ES" sz="1800">
                <a:solidFill>
                  <a:schemeClr val="bg1"/>
                </a:solidFill>
                <a:latin typeface="SimHei" pitchFamily="2" charset="-122"/>
                <a:ea typeface="SimHei" pitchFamily="2" charset="-122"/>
              </a:rPr>
              <a:t>http://statnano.com</a:t>
            </a:r>
          </a:p>
        </p:txBody>
      </p:sp>
      <p:pic>
        <p:nvPicPr>
          <p:cNvPr id="80900" name="Picture 6"/>
          <p:cNvPicPr>
            <a:picLocks noChangeAspect="1" noChangeArrowheads="1"/>
          </p:cNvPicPr>
          <p:nvPr/>
        </p:nvPicPr>
        <p:blipFill>
          <a:blip r:embed="rId2" cstate="print"/>
          <a:srcRect l="24216" t="16064" r="3729" b="3612"/>
          <a:stretch>
            <a:fillRect/>
          </a:stretch>
        </p:blipFill>
        <p:spPr bwMode="auto">
          <a:xfrm>
            <a:off x="179388" y="427038"/>
            <a:ext cx="8785225" cy="6119812"/>
          </a:xfrm>
          <a:prstGeom prst="rect">
            <a:avLst/>
          </a:prstGeom>
          <a:noFill/>
          <a:ln w="9525">
            <a:noFill/>
            <a:miter lim="800000"/>
            <a:headEnd/>
            <a:tailEnd/>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ext Box 2"/>
          <p:cNvSpPr txBox="1">
            <a:spLocks noChangeArrowheads="1"/>
          </p:cNvSpPr>
          <p:nvPr/>
        </p:nvSpPr>
        <p:spPr bwMode="auto">
          <a:xfrm>
            <a:off x="0" y="0"/>
            <a:ext cx="9144000" cy="523875"/>
          </a:xfrm>
          <a:prstGeom prst="rect">
            <a:avLst/>
          </a:prstGeom>
          <a:noFill/>
          <a:ln w="9525">
            <a:noFill/>
            <a:miter lim="800000"/>
            <a:headEnd/>
            <a:tailEnd/>
          </a:ln>
        </p:spPr>
        <p:txBody>
          <a:bodyPr>
            <a:spAutoFit/>
          </a:bodyPr>
          <a:lstStyle/>
          <a:p>
            <a:pPr algn="ctr">
              <a:spcBef>
                <a:spcPct val="50000"/>
              </a:spcBef>
            </a:pPr>
            <a:r>
              <a:rPr lang="es-ES" sz="2800" dirty="0">
                <a:latin typeface="Arial" pitchFamily="34" charset="0"/>
              </a:rPr>
              <a:t>PATENTES EN  NANOTECNOLOGIA (EPO)</a:t>
            </a:r>
          </a:p>
        </p:txBody>
      </p:sp>
      <p:sp>
        <p:nvSpPr>
          <p:cNvPr id="81923" name="5 Rectángulo"/>
          <p:cNvSpPr>
            <a:spLocks noChangeArrowheads="1"/>
          </p:cNvSpPr>
          <p:nvPr/>
        </p:nvSpPr>
        <p:spPr bwMode="auto">
          <a:xfrm>
            <a:off x="3284538" y="504825"/>
            <a:ext cx="2549525" cy="369888"/>
          </a:xfrm>
          <a:prstGeom prst="rect">
            <a:avLst/>
          </a:prstGeom>
          <a:noFill/>
          <a:ln w="9525">
            <a:noFill/>
            <a:miter lim="800000"/>
            <a:headEnd/>
            <a:tailEnd/>
          </a:ln>
        </p:spPr>
        <p:txBody>
          <a:bodyPr>
            <a:spAutoFit/>
          </a:bodyPr>
          <a:lstStyle/>
          <a:p>
            <a:r>
              <a:rPr lang="es-ES" sz="1800">
                <a:solidFill>
                  <a:schemeClr val="bg1"/>
                </a:solidFill>
                <a:latin typeface="SimHei" pitchFamily="2" charset="-122"/>
                <a:ea typeface="SimHei" pitchFamily="2" charset="-122"/>
              </a:rPr>
              <a:t>http://statnano.com</a:t>
            </a:r>
          </a:p>
        </p:txBody>
      </p:sp>
      <p:pic>
        <p:nvPicPr>
          <p:cNvPr id="81924" name="Picture 5"/>
          <p:cNvPicPr>
            <a:picLocks noChangeAspect="1" noChangeArrowheads="1"/>
          </p:cNvPicPr>
          <p:nvPr/>
        </p:nvPicPr>
        <p:blipFill>
          <a:blip r:embed="rId2" cstate="print"/>
          <a:srcRect l="24806" t="15120" r="4320" b="3612"/>
          <a:stretch>
            <a:fillRect/>
          </a:stretch>
        </p:blipFill>
        <p:spPr bwMode="auto">
          <a:xfrm>
            <a:off x="250825" y="549275"/>
            <a:ext cx="8642350" cy="6192838"/>
          </a:xfrm>
          <a:prstGeom prst="rect">
            <a:avLst/>
          </a:prstGeom>
          <a:noFill/>
          <a:ln w="9525">
            <a:noFill/>
            <a:miter lim="800000"/>
            <a:headEnd/>
            <a:tailEnd/>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7 Rectángulo"/>
          <p:cNvSpPr>
            <a:spLocks noChangeArrowheads="1"/>
          </p:cNvSpPr>
          <p:nvPr/>
        </p:nvSpPr>
        <p:spPr bwMode="auto">
          <a:xfrm>
            <a:off x="0" y="0"/>
            <a:ext cx="9144000" cy="615553"/>
          </a:xfrm>
          <a:prstGeom prst="rect">
            <a:avLst/>
          </a:prstGeom>
          <a:noFill/>
          <a:ln w="9525">
            <a:noFill/>
            <a:miter lim="800000"/>
            <a:headEnd/>
            <a:tailEnd/>
          </a:ln>
        </p:spPr>
        <p:txBody>
          <a:bodyPr>
            <a:spAutoFit/>
          </a:bodyPr>
          <a:lstStyle/>
          <a:p>
            <a:pPr algn="ctr"/>
            <a:r>
              <a:rPr lang="en-US">
                <a:latin typeface="Arial" pitchFamily="34" charset="0"/>
                <a:cs typeface="Arial" pitchFamily="34" charset="0"/>
              </a:rPr>
              <a:t>NANOTECHNOLOGY PRODUCTS DATABASE (NDP) </a:t>
            </a:r>
          </a:p>
          <a:p>
            <a:endParaRPr lang="en-US" sz="1600">
              <a:latin typeface="Arial" pitchFamily="34" charset="0"/>
              <a:cs typeface="Arial" pitchFamily="34" charset="0"/>
            </a:endParaRPr>
          </a:p>
        </p:txBody>
      </p:sp>
      <p:sp>
        <p:nvSpPr>
          <p:cNvPr id="82947" name="8 Rectángulo"/>
          <p:cNvSpPr>
            <a:spLocks noChangeArrowheads="1"/>
          </p:cNvSpPr>
          <p:nvPr/>
        </p:nvSpPr>
        <p:spPr bwMode="auto">
          <a:xfrm>
            <a:off x="2401888" y="414338"/>
            <a:ext cx="4503737" cy="369332"/>
          </a:xfrm>
          <a:prstGeom prst="rect">
            <a:avLst/>
          </a:prstGeom>
          <a:noFill/>
          <a:ln w="9525">
            <a:noFill/>
            <a:miter lim="800000"/>
            <a:headEnd/>
            <a:tailEnd/>
          </a:ln>
        </p:spPr>
        <p:txBody>
          <a:bodyPr>
            <a:spAutoFit/>
          </a:bodyPr>
          <a:lstStyle/>
          <a:p>
            <a:r>
              <a:rPr lang="en-US">
                <a:latin typeface="Arial" pitchFamily="34" charset="0"/>
                <a:cs typeface="Arial" pitchFamily="34" charset="0"/>
              </a:rPr>
              <a:t>http://product.statnano.com/</a:t>
            </a:r>
            <a:endParaRPr lang="es-ES">
              <a:latin typeface="Arial" pitchFamily="34" charset="0"/>
              <a:cs typeface="Arial" pitchFamily="34" charset="0"/>
            </a:endParaRPr>
          </a:p>
        </p:txBody>
      </p:sp>
      <p:sp>
        <p:nvSpPr>
          <p:cNvPr id="82948" name="9 Rectángulo"/>
          <p:cNvSpPr>
            <a:spLocks noChangeArrowheads="1"/>
          </p:cNvSpPr>
          <p:nvPr/>
        </p:nvSpPr>
        <p:spPr bwMode="auto">
          <a:xfrm>
            <a:off x="0" y="822325"/>
            <a:ext cx="9144000" cy="584200"/>
          </a:xfrm>
          <a:prstGeom prst="rect">
            <a:avLst/>
          </a:prstGeom>
          <a:noFill/>
          <a:ln w="9525">
            <a:noFill/>
            <a:miter lim="800000"/>
            <a:headEnd/>
            <a:tailEnd/>
          </a:ln>
        </p:spPr>
        <p:txBody>
          <a:bodyPr>
            <a:spAutoFit/>
          </a:bodyPr>
          <a:lstStyle/>
          <a:p>
            <a:r>
              <a:rPr lang="en-US" sz="1600">
                <a:latin typeface="Arial" pitchFamily="34" charset="0"/>
                <a:cs typeface="Arial" pitchFamily="34" charset="0"/>
              </a:rPr>
              <a:t>NDP was established in January 2016 in order to become a reliable, credible, and up-to-date source of information for nanoproducts</a:t>
            </a:r>
            <a:endParaRPr lang="es-ES" sz="1600">
              <a:latin typeface="Arial" pitchFamily="34" charset="0"/>
              <a:cs typeface="Arial" pitchFamily="34" charset="0"/>
            </a:endParaRPr>
          </a:p>
        </p:txBody>
      </p:sp>
      <p:pic>
        <p:nvPicPr>
          <p:cNvPr id="82949" name="Picture 2"/>
          <p:cNvPicPr>
            <a:picLocks noChangeAspect="1" noChangeArrowheads="1"/>
          </p:cNvPicPr>
          <p:nvPr/>
        </p:nvPicPr>
        <p:blipFill>
          <a:blip r:embed="rId2" cstate="print"/>
          <a:srcRect l="10179" t="16113" r="10643" b="8971"/>
          <a:stretch>
            <a:fillRect/>
          </a:stretch>
        </p:blipFill>
        <p:spPr bwMode="auto">
          <a:xfrm>
            <a:off x="63500" y="1149350"/>
            <a:ext cx="8940800" cy="5287963"/>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5 Rectángulo"/>
          <p:cNvSpPr>
            <a:spLocks noChangeArrowheads="1"/>
          </p:cNvSpPr>
          <p:nvPr/>
        </p:nvSpPr>
        <p:spPr bwMode="auto">
          <a:xfrm>
            <a:off x="0" y="0"/>
            <a:ext cx="9144000" cy="615553"/>
          </a:xfrm>
          <a:prstGeom prst="rect">
            <a:avLst/>
          </a:prstGeom>
          <a:noFill/>
          <a:ln w="9525">
            <a:noFill/>
            <a:miter lim="800000"/>
            <a:headEnd/>
            <a:tailEnd/>
          </a:ln>
        </p:spPr>
        <p:txBody>
          <a:bodyPr>
            <a:spAutoFit/>
          </a:bodyPr>
          <a:lstStyle/>
          <a:p>
            <a:pPr algn="ctr"/>
            <a:r>
              <a:rPr lang="en-US" dirty="0">
                <a:latin typeface="Arial" pitchFamily="34" charset="0"/>
                <a:cs typeface="Arial" pitchFamily="34" charset="0"/>
              </a:rPr>
              <a:t>NANOTECHNOLOGY PRODUCTS DATABASE (NDP) </a:t>
            </a:r>
          </a:p>
          <a:p>
            <a:endParaRPr lang="en-US" sz="1600" dirty="0">
              <a:latin typeface="Arial" pitchFamily="34" charset="0"/>
              <a:cs typeface="Arial" pitchFamily="34" charset="0"/>
            </a:endParaRPr>
          </a:p>
        </p:txBody>
      </p:sp>
      <p:sp>
        <p:nvSpPr>
          <p:cNvPr id="83971" name="6 Rectángulo"/>
          <p:cNvSpPr>
            <a:spLocks noChangeArrowheads="1"/>
          </p:cNvSpPr>
          <p:nvPr/>
        </p:nvSpPr>
        <p:spPr bwMode="auto">
          <a:xfrm>
            <a:off x="2401888" y="414338"/>
            <a:ext cx="4503737" cy="461962"/>
          </a:xfrm>
          <a:prstGeom prst="rect">
            <a:avLst/>
          </a:prstGeom>
          <a:noFill/>
          <a:ln w="9525">
            <a:noFill/>
            <a:miter lim="800000"/>
            <a:headEnd/>
            <a:tailEnd/>
          </a:ln>
        </p:spPr>
        <p:txBody>
          <a:bodyPr>
            <a:spAutoFit/>
          </a:bodyPr>
          <a:lstStyle/>
          <a:p>
            <a:r>
              <a:rPr lang="en-US">
                <a:solidFill>
                  <a:schemeClr val="bg1"/>
                </a:solidFill>
                <a:latin typeface="Arial" pitchFamily="34" charset="0"/>
                <a:cs typeface="Arial" pitchFamily="34" charset="0"/>
              </a:rPr>
              <a:t>http://product.statnano.com/</a:t>
            </a:r>
            <a:endParaRPr lang="es-ES">
              <a:solidFill>
                <a:schemeClr val="bg1"/>
              </a:solidFill>
              <a:latin typeface="Arial" pitchFamily="34" charset="0"/>
              <a:cs typeface="Arial" pitchFamily="34" charset="0"/>
            </a:endParaRPr>
          </a:p>
        </p:txBody>
      </p:sp>
      <p:pic>
        <p:nvPicPr>
          <p:cNvPr id="83972" name="Picture 2"/>
          <p:cNvPicPr>
            <a:picLocks noChangeAspect="1" noChangeArrowheads="1"/>
          </p:cNvPicPr>
          <p:nvPr/>
        </p:nvPicPr>
        <p:blipFill>
          <a:blip r:embed="rId2" cstate="print"/>
          <a:srcRect l="10980" t="1360" r="13295"/>
          <a:stretch>
            <a:fillRect/>
          </a:stretch>
        </p:blipFill>
        <p:spPr bwMode="auto">
          <a:xfrm>
            <a:off x="647700" y="450850"/>
            <a:ext cx="7620000" cy="6202363"/>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9"/>
          <p:cNvSpPr txBox="1">
            <a:spLocks noChangeArrowheads="1"/>
          </p:cNvSpPr>
          <p:nvPr/>
        </p:nvSpPr>
        <p:spPr bwMode="auto">
          <a:xfrm>
            <a:off x="0" y="158750"/>
            <a:ext cx="9144000" cy="523875"/>
          </a:xfrm>
          <a:prstGeom prst="rect">
            <a:avLst/>
          </a:prstGeom>
          <a:noFill/>
          <a:ln w="9525">
            <a:noFill/>
            <a:miter lim="800000"/>
            <a:headEnd/>
            <a:tailEnd/>
          </a:ln>
        </p:spPr>
        <p:txBody>
          <a:bodyPr>
            <a:spAutoFit/>
          </a:bodyPr>
          <a:lstStyle/>
          <a:p>
            <a:pPr algn="ctr"/>
            <a:r>
              <a:rPr lang="es-ES" sz="2800">
                <a:latin typeface="Arial" pitchFamily="34" charset="0"/>
                <a:cs typeface="Arial" pitchFamily="34" charset="0"/>
              </a:rPr>
              <a:t>ALIBABA: NANOPARTICULAS</a:t>
            </a:r>
          </a:p>
        </p:txBody>
      </p:sp>
      <p:sp>
        <p:nvSpPr>
          <p:cNvPr id="6147" name="11 CuadroTexto"/>
          <p:cNvSpPr txBox="1">
            <a:spLocks noChangeArrowheads="1"/>
          </p:cNvSpPr>
          <p:nvPr/>
        </p:nvSpPr>
        <p:spPr bwMode="auto">
          <a:xfrm>
            <a:off x="0" y="606425"/>
            <a:ext cx="9144000" cy="523875"/>
          </a:xfrm>
          <a:prstGeom prst="rect">
            <a:avLst/>
          </a:prstGeom>
          <a:noFill/>
          <a:ln w="9525">
            <a:noFill/>
            <a:miter lim="800000"/>
            <a:headEnd/>
            <a:tailEnd/>
          </a:ln>
        </p:spPr>
        <p:txBody>
          <a:bodyPr>
            <a:spAutoFit/>
          </a:bodyPr>
          <a:lstStyle/>
          <a:p>
            <a:pPr algn="ctr"/>
            <a:r>
              <a:rPr lang="es-ES" sz="2800">
                <a:latin typeface="Arial" pitchFamily="34" charset="0"/>
                <a:cs typeface="Arial" pitchFamily="34" charset="0"/>
              </a:rPr>
              <a:t>¡4833 productos! (2017, Abril 19)</a:t>
            </a:r>
          </a:p>
        </p:txBody>
      </p:sp>
      <p:pic>
        <p:nvPicPr>
          <p:cNvPr id="6148" name="Picture 6"/>
          <p:cNvPicPr>
            <a:picLocks noChangeAspect="1" noChangeArrowheads="1"/>
          </p:cNvPicPr>
          <p:nvPr/>
        </p:nvPicPr>
        <p:blipFill>
          <a:blip r:embed="rId2" cstate="print"/>
          <a:srcRect t="15704" r="17023" b="6805"/>
          <a:stretch>
            <a:fillRect/>
          </a:stretch>
        </p:blipFill>
        <p:spPr bwMode="auto">
          <a:xfrm>
            <a:off x="52388" y="1311275"/>
            <a:ext cx="9056687" cy="5286375"/>
          </a:xfrm>
          <a:prstGeom prst="rect">
            <a:avLst/>
          </a:prstGeom>
          <a:noFill/>
          <a:ln w="9525">
            <a:noFill/>
            <a:miter lim="800000"/>
            <a:headEnd/>
            <a:tailEnd/>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p:cNvSpPr>
          <p:nvPr/>
        </p:nvSpPr>
        <p:spPr bwMode="auto">
          <a:xfrm>
            <a:off x="6011863" y="3167063"/>
            <a:ext cx="2932112" cy="2087562"/>
          </a:xfrm>
          <a:prstGeom prst="rect">
            <a:avLst/>
          </a:prstGeom>
          <a:noFill/>
          <a:ln w="12700">
            <a:noFill/>
            <a:miter lim="800000"/>
            <a:headEnd/>
            <a:tailEnd/>
          </a:ln>
        </p:spPr>
        <p:txBody>
          <a:bodyPr lIns="0" tIns="0" rIns="40640" bIns="0"/>
          <a:lstStyle/>
          <a:p>
            <a:pPr marL="39688" defTabSz="822325">
              <a:lnSpc>
                <a:spcPct val="80000"/>
              </a:lnSpc>
              <a:spcBef>
                <a:spcPts val="813"/>
              </a:spcBef>
            </a:pPr>
            <a:r>
              <a:rPr lang="en-US" sz="2000">
                <a:cs typeface="Times New Roman" pitchFamily="18" charset="0"/>
                <a:sym typeface="Times New Roman" pitchFamily="18" charset="0"/>
              </a:rPr>
              <a:t>2009: Xeon Nehalem W5580</a:t>
            </a:r>
          </a:p>
          <a:p>
            <a:pPr marL="39688" defTabSz="822325">
              <a:lnSpc>
                <a:spcPct val="80000"/>
              </a:lnSpc>
              <a:spcBef>
                <a:spcPts val="813"/>
              </a:spcBef>
            </a:pPr>
            <a:r>
              <a:rPr lang="es-ES" sz="2000">
                <a:sym typeface="Times New Roman" pitchFamily="18" charset="0"/>
              </a:rPr>
              <a:t>4 núcleos, 751.000.000 transistores en 263 mm², 3.2 GHz, 130 W, 50 GigaFLOPS.</a:t>
            </a:r>
            <a:endParaRPr lang="en-US" sz="2000">
              <a:sym typeface="Times New Roman" pitchFamily="18" charset="0"/>
            </a:endParaRPr>
          </a:p>
        </p:txBody>
      </p:sp>
      <p:pic>
        <p:nvPicPr>
          <p:cNvPr id="62467" name="Picture 3"/>
          <p:cNvPicPr>
            <a:picLocks noChangeAspect="1" noChangeArrowheads="1"/>
          </p:cNvPicPr>
          <p:nvPr/>
        </p:nvPicPr>
        <p:blipFill>
          <a:blip r:embed="rId3" cstate="print"/>
          <a:srcRect/>
          <a:stretch>
            <a:fillRect/>
          </a:stretch>
        </p:blipFill>
        <p:spPr bwMode="auto">
          <a:xfrm>
            <a:off x="2805113" y="1038225"/>
            <a:ext cx="2743200" cy="2160588"/>
          </a:xfrm>
          <a:prstGeom prst="rect">
            <a:avLst/>
          </a:prstGeom>
          <a:noFill/>
          <a:ln w="12700">
            <a:noFill/>
            <a:miter lim="800000"/>
            <a:headEnd/>
            <a:tailEnd/>
          </a:ln>
        </p:spPr>
      </p:pic>
      <p:pic>
        <p:nvPicPr>
          <p:cNvPr id="62468" name="Picture 4"/>
          <p:cNvPicPr>
            <a:picLocks noChangeAspect="1" noChangeArrowheads="1"/>
          </p:cNvPicPr>
          <p:nvPr/>
        </p:nvPicPr>
        <p:blipFill>
          <a:blip r:embed="rId4" cstate="print"/>
          <a:srcRect/>
          <a:stretch>
            <a:fillRect/>
          </a:stretch>
        </p:blipFill>
        <p:spPr bwMode="auto">
          <a:xfrm>
            <a:off x="228600" y="981075"/>
            <a:ext cx="2344738" cy="2982913"/>
          </a:xfrm>
          <a:prstGeom prst="rect">
            <a:avLst/>
          </a:prstGeom>
          <a:noFill/>
          <a:ln w="12700">
            <a:noFill/>
            <a:miter lim="800000"/>
            <a:headEnd/>
            <a:tailEnd/>
          </a:ln>
        </p:spPr>
      </p:pic>
      <p:sp>
        <p:nvSpPr>
          <p:cNvPr id="62469" name="Rectangle 5"/>
          <p:cNvSpPr>
            <a:spLocks noChangeArrowheads="1"/>
          </p:cNvSpPr>
          <p:nvPr/>
        </p:nvSpPr>
        <p:spPr bwMode="auto">
          <a:xfrm>
            <a:off x="260350" y="4003675"/>
            <a:ext cx="2582863" cy="1616075"/>
          </a:xfrm>
          <a:prstGeom prst="rect">
            <a:avLst/>
          </a:prstGeom>
          <a:noFill/>
          <a:ln w="9525">
            <a:noFill/>
            <a:miter lim="800000"/>
            <a:headEnd/>
            <a:tailEnd/>
          </a:ln>
        </p:spPr>
        <p:txBody>
          <a:bodyPr>
            <a:spAutoFit/>
          </a:bodyPr>
          <a:lstStyle/>
          <a:p>
            <a:r>
              <a:rPr lang="es-ES_tradnl" sz="2000"/>
              <a:t>1948: Brattain, Bardeen, Schockley descubren el </a:t>
            </a:r>
            <a:r>
              <a:rPr lang="es-ES_tradnl" sz="2000" b="1"/>
              <a:t>efecto transistor</a:t>
            </a:r>
            <a:r>
              <a:rPr lang="es-ES_tradnl" sz="2000"/>
              <a:t>  (PN 1956)</a:t>
            </a:r>
            <a:endParaRPr lang="es-ES" sz="2000"/>
          </a:p>
        </p:txBody>
      </p:sp>
      <p:sp>
        <p:nvSpPr>
          <p:cNvPr id="62470" name="Rectangle 6"/>
          <p:cNvSpPr>
            <a:spLocks noChangeArrowheads="1"/>
          </p:cNvSpPr>
          <p:nvPr/>
        </p:nvSpPr>
        <p:spPr bwMode="auto">
          <a:xfrm>
            <a:off x="2800350" y="3175000"/>
            <a:ext cx="2995613" cy="1311275"/>
          </a:xfrm>
          <a:prstGeom prst="rect">
            <a:avLst/>
          </a:prstGeom>
          <a:noFill/>
          <a:ln w="9525">
            <a:noFill/>
            <a:miter lim="800000"/>
            <a:headEnd/>
            <a:tailEnd/>
          </a:ln>
        </p:spPr>
        <p:txBody>
          <a:bodyPr>
            <a:spAutoFit/>
          </a:bodyPr>
          <a:lstStyle/>
          <a:p>
            <a:r>
              <a:rPr lang="es-ES_tradnl" sz="2000"/>
              <a:t>1959: Se desarrolla el </a:t>
            </a:r>
            <a:r>
              <a:rPr lang="es-ES_tradnl" sz="2000" b="1"/>
              <a:t>circuito integrado</a:t>
            </a:r>
            <a:r>
              <a:rPr lang="es-ES_tradnl" sz="2000"/>
              <a:t> en Texas Instruments (J.S. Kilby, PN 2000).</a:t>
            </a:r>
            <a:endParaRPr lang="es-ES" sz="2000"/>
          </a:p>
        </p:txBody>
      </p:sp>
      <p:pic>
        <p:nvPicPr>
          <p:cNvPr id="62471" name="Picture 9"/>
          <p:cNvPicPr>
            <a:picLocks noChangeAspect="1" noChangeArrowheads="1"/>
          </p:cNvPicPr>
          <p:nvPr/>
        </p:nvPicPr>
        <p:blipFill>
          <a:blip r:embed="rId5" cstate="print"/>
          <a:srcRect/>
          <a:stretch>
            <a:fillRect/>
          </a:stretch>
        </p:blipFill>
        <p:spPr bwMode="auto">
          <a:xfrm>
            <a:off x="6300788" y="1006475"/>
            <a:ext cx="2220912" cy="1928813"/>
          </a:xfrm>
          <a:prstGeom prst="rect">
            <a:avLst/>
          </a:prstGeom>
          <a:noFill/>
          <a:ln w="9525">
            <a:noFill/>
            <a:miter lim="800000"/>
            <a:headEnd/>
            <a:tailEnd/>
          </a:ln>
        </p:spPr>
      </p:pic>
      <p:sp>
        <p:nvSpPr>
          <p:cNvPr id="62472" name="Text Box 11"/>
          <p:cNvSpPr txBox="1">
            <a:spLocks noChangeArrowheads="1"/>
          </p:cNvSpPr>
          <p:nvPr/>
        </p:nvSpPr>
        <p:spPr bwMode="auto">
          <a:xfrm>
            <a:off x="0" y="188913"/>
            <a:ext cx="9144000" cy="457200"/>
          </a:xfrm>
          <a:prstGeom prst="rect">
            <a:avLst/>
          </a:prstGeom>
          <a:noFill/>
          <a:ln w="9525">
            <a:noFill/>
            <a:miter lim="800000"/>
            <a:headEnd/>
            <a:tailEnd/>
          </a:ln>
        </p:spPr>
        <p:txBody>
          <a:bodyPr>
            <a:spAutoFit/>
          </a:bodyPr>
          <a:lstStyle/>
          <a:p>
            <a:pPr marL="457200" indent="-457200" algn="ctr">
              <a:spcBef>
                <a:spcPct val="50000"/>
              </a:spcBef>
            </a:pPr>
            <a:r>
              <a:rPr lang="es-ES" sz="2400"/>
              <a:t>+ PEQUEÑO = + RÁPIDO</a:t>
            </a:r>
          </a:p>
        </p:txBody>
      </p:sp>
      <p:sp>
        <p:nvSpPr>
          <p:cNvPr id="62473" name="Text Box 13"/>
          <p:cNvSpPr txBox="1">
            <a:spLocks noChangeArrowheads="1"/>
          </p:cNvSpPr>
          <p:nvPr/>
        </p:nvSpPr>
        <p:spPr bwMode="auto">
          <a:xfrm>
            <a:off x="0" y="5764213"/>
            <a:ext cx="9144000" cy="701675"/>
          </a:xfrm>
          <a:prstGeom prst="rect">
            <a:avLst/>
          </a:prstGeom>
          <a:noFill/>
          <a:ln w="9525">
            <a:noFill/>
            <a:miter lim="800000"/>
            <a:headEnd/>
            <a:tailEnd/>
          </a:ln>
        </p:spPr>
        <p:txBody>
          <a:bodyPr>
            <a:spAutoFit/>
          </a:bodyPr>
          <a:lstStyle/>
          <a:p>
            <a:pPr algn="just">
              <a:spcBef>
                <a:spcPct val="50000"/>
              </a:spcBef>
            </a:pPr>
            <a:r>
              <a:rPr lang="es-ES" sz="2000"/>
              <a:t>La ley de Moore (1965): aproximadamente cada 18 meses se dobla la capacidad de integración.</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p:cNvPicPr>
            <a:picLocks noChangeAspect="1" noChangeArrowheads="1"/>
          </p:cNvPicPr>
          <p:nvPr/>
        </p:nvPicPr>
        <p:blipFill>
          <a:blip r:embed="rId3" cstate="print"/>
          <a:srcRect/>
          <a:stretch>
            <a:fillRect/>
          </a:stretch>
        </p:blipFill>
        <p:spPr bwMode="auto">
          <a:xfrm>
            <a:off x="0" y="1196975"/>
            <a:ext cx="3851275" cy="2378075"/>
          </a:xfrm>
          <a:prstGeom prst="rect">
            <a:avLst/>
          </a:prstGeom>
          <a:noFill/>
          <a:ln w="12700">
            <a:noFill/>
            <a:miter lim="800000"/>
            <a:headEnd/>
            <a:tailEnd/>
          </a:ln>
        </p:spPr>
      </p:pic>
      <p:pic>
        <p:nvPicPr>
          <p:cNvPr id="67587" name="Picture 3"/>
          <p:cNvPicPr>
            <a:picLocks noChangeAspect="1" noChangeArrowheads="1"/>
          </p:cNvPicPr>
          <p:nvPr/>
        </p:nvPicPr>
        <p:blipFill>
          <a:blip r:embed="rId4" cstate="print"/>
          <a:srcRect/>
          <a:stretch>
            <a:fillRect/>
          </a:stretch>
        </p:blipFill>
        <p:spPr bwMode="auto">
          <a:xfrm>
            <a:off x="4859338" y="1412875"/>
            <a:ext cx="2262187" cy="2262188"/>
          </a:xfrm>
          <a:prstGeom prst="rect">
            <a:avLst/>
          </a:prstGeom>
          <a:noFill/>
          <a:ln w="12700">
            <a:noFill/>
            <a:miter lim="800000"/>
            <a:headEnd/>
            <a:tailEnd/>
          </a:ln>
        </p:spPr>
      </p:pic>
      <p:pic>
        <p:nvPicPr>
          <p:cNvPr id="67588" name="Picture 4"/>
          <p:cNvPicPr>
            <a:picLocks noChangeAspect="1" noChangeArrowheads="1"/>
          </p:cNvPicPr>
          <p:nvPr/>
        </p:nvPicPr>
        <p:blipFill>
          <a:blip r:embed="rId5" cstate="print"/>
          <a:srcRect/>
          <a:stretch>
            <a:fillRect/>
          </a:stretch>
        </p:blipFill>
        <p:spPr bwMode="auto">
          <a:xfrm>
            <a:off x="3132138" y="3716338"/>
            <a:ext cx="1668462" cy="1670050"/>
          </a:xfrm>
          <a:prstGeom prst="rect">
            <a:avLst/>
          </a:prstGeom>
          <a:noFill/>
          <a:ln w="12700">
            <a:noFill/>
            <a:miter lim="800000"/>
            <a:headEnd/>
            <a:tailEnd/>
          </a:ln>
        </p:spPr>
      </p:pic>
      <p:pic>
        <p:nvPicPr>
          <p:cNvPr id="67589" name="Picture 5"/>
          <p:cNvPicPr>
            <a:picLocks noGrp="1" noChangeAspect="1" noChangeArrowheads="1"/>
          </p:cNvPicPr>
          <p:nvPr>
            <p:ph sz="quarter" idx="1"/>
          </p:nvPr>
        </p:nvPicPr>
        <p:blipFill>
          <a:blip r:embed="rId6" cstate="print"/>
          <a:srcRect/>
          <a:stretch>
            <a:fillRect/>
          </a:stretch>
        </p:blipFill>
        <p:spPr>
          <a:xfrm>
            <a:off x="250825" y="2708275"/>
            <a:ext cx="2171700" cy="1031875"/>
          </a:xfrm>
          <a:noFill/>
        </p:spPr>
      </p:pic>
      <p:pic>
        <p:nvPicPr>
          <p:cNvPr id="67590" name="Picture 6"/>
          <p:cNvPicPr>
            <a:picLocks noGrp="1" noChangeAspect="1" noChangeArrowheads="1"/>
          </p:cNvPicPr>
          <p:nvPr>
            <p:ph sz="quarter" idx="2"/>
          </p:nvPr>
        </p:nvPicPr>
        <p:blipFill>
          <a:blip r:embed="rId7" cstate="print"/>
          <a:srcRect/>
          <a:stretch>
            <a:fillRect/>
          </a:stretch>
        </p:blipFill>
        <p:spPr>
          <a:xfrm>
            <a:off x="179388" y="3860800"/>
            <a:ext cx="2520950" cy="2230438"/>
          </a:xfrm>
          <a:noFill/>
        </p:spPr>
      </p:pic>
      <p:sp>
        <p:nvSpPr>
          <p:cNvPr id="67591" name="Text Box 7"/>
          <p:cNvSpPr txBox="1">
            <a:spLocks noChangeArrowheads="1"/>
          </p:cNvSpPr>
          <p:nvPr/>
        </p:nvSpPr>
        <p:spPr bwMode="auto">
          <a:xfrm>
            <a:off x="34925" y="144463"/>
            <a:ext cx="9109075" cy="822325"/>
          </a:xfrm>
          <a:prstGeom prst="rect">
            <a:avLst/>
          </a:prstGeom>
          <a:noFill/>
          <a:ln w="9525">
            <a:noFill/>
            <a:miter lim="800000"/>
            <a:headEnd/>
            <a:tailEnd/>
          </a:ln>
        </p:spPr>
        <p:txBody>
          <a:bodyPr>
            <a:spAutoFit/>
          </a:bodyPr>
          <a:lstStyle/>
          <a:p>
            <a:pPr algn="ctr">
              <a:spcBef>
                <a:spcPct val="50000"/>
              </a:spcBef>
            </a:pPr>
            <a:r>
              <a:rPr lang="es-ES" sz="2400"/>
              <a:t>EL ALMACENAMIENTO HA CRECIDO A UN RITMO MÁS VERTIGINOSO QUE EL DE LA CAPACIDAD DE PROCESO</a:t>
            </a:r>
            <a:endParaRPr lang="es-ES" sz="2400" u="sng"/>
          </a:p>
        </p:txBody>
      </p:sp>
      <p:pic>
        <p:nvPicPr>
          <p:cNvPr id="67592" name="Picture 8"/>
          <p:cNvPicPr>
            <a:picLocks noChangeAspect="1" noChangeArrowheads="1"/>
          </p:cNvPicPr>
          <p:nvPr/>
        </p:nvPicPr>
        <p:blipFill>
          <a:blip r:embed="rId8" cstate="print"/>
          <a:srcRect/>
          <a:stretch>
            <a:fillRect/>
          </a:stretch>
        </p:blipFill>
        <p:spPr bwMode="auto">
          <a:xfrm>
            <a:off x="7380288" y="1196975"/>
            <a:ext cx="1382712" cy="1382713"/>
          </a:xfrm>
          <a:prstGeom prst="rect">
            <a:avLst/>
          </a:prstGeom>
          <a:noFill/>
          <a:ln w="12700">
            <a:noFill/>
            <a:miter lim="800000"/>
            <a:headEnd/>
            <a:tailEnd/>
          </a:ln>
        </p:spPr>
      </p:pic>
      <p:pic>
        <p:nvPicPr>
          <p:cNvPr id="67593" name="Picture 9"/>
          <p:cNvPicPr>
            <a:picLocks noChangeAspect="1" noChangeArrowheads="1"/>
          </p:cNvPicPr>
          <p:nvPr/>
        </p:nvPicPr>
        <p:blipFill>
          <a:blip r:embed="rId9" cstate="print"/>
          <a:srcRect/>
          <a:stretch>
            <a:fillRect/>
          </a:stretch>
        </p:blipFill>
        <p:spPr bwMode="auto">
          <a:xfrm>
            <a:off x="6372225" y="5373688"/>
            <a:ext cx="1820863" cy="1212850"/>
          </a:xfrm>
          <a:prstGeom prst="rect">
            <a:avLst/>
          </a:prstGeom>
          <a:noFill/>
          <a:ln w="12700">
            <a:noFill/>
            <a:miter lim="800000"/>
            <a:headEnd/>
            <a:tailEnd/>
          </a:ln>
        </p:spPr>
      </p:pic>
      <p:pic>
        <p:nvPicPr>
          <p:cNvPr id="67594" name="Picture 10"/>
          <p:cNvPicPr>
            <a:picLocks noChangeAspect="1" noChangeArrowheads="1"/>
          </p:cNvPicPr>
          <p:nvPr/>
        </p:nvPicPr>
        <p:blipFill>
          <a:blip r:embed="rId10" cstate="print"/>
          <a:srcRect/>
          <a:stretch>
            <a:fillRect/>
          </a:stretch>
        </p:blipFill>
        <p:spPr bwMode="auto">
          <a:xfrm>
            <a:off x="6948488" y="2420938"/>
            <a:ext cx="1277937" cy="1298575"/>
          </a:xfrm>
          <a:prstGeom prst="rect">
            <a:avLst/>
          </a:prstGeom>
          <a:noFill/>
          <a:ln w="9525">
            <a:noFill/>
            <a:miter lim="800000"/>
            <a:headEnd/>
            <a:tailEnd/>
          </a:ln>
        </p:spPr>
      </p:pic>
      <p:pic>
        <p:nvPicPr>
          <p:cNvPr id="67595" name="Picture 11"/>
          <p:cNvPicPr>
            <a:picLocks noChangeAspect="1" noChangeArrowheads="1"/>
          </p:cNvPicPr>
          <p:nvPr/>
        </p:nvPicPr>
        <p:blipFill>
          <a:blip r:embed="rId11" cstate="print"/>
          <a:srcRect/>
          <a:stretch>
            <a:fillRect/>
          </a:stretch>
        </p:blipFill>
        <p:spPr bwMode="auto">
          <a:xfrm>
            <a:off x="3635375" y="1125538"/>
            <a:ext cx="1819275" cy="1806575"/>
          </a:xfrm>
          <a:prstGeom prst="rect">
            <a:avLst/>
          </a:prstGeom>
          <a:noFill/>
          <a:ln w="9525">
            <a:noFill/>
            <a:miter lim="800000"/>
            <a:headEnd/>
            <a:tailEnd/>
          </a:ln>
        </p:spPr>
      </p:pic>
      <p:pic>
        <p:nvPicPr>
          <p:cNvPr id="67596" name="Picture 12"/>
          <p:cNvPicPr>
            <a:picLocks noChangeAspect="1" noChangeArrowheads="1"/>
          </p:cNvPicPr>
          <p:nvPr/>
        </p:nvPicPr>
        <p:blipFill>
          <a:blip r:embed="rId12" cstate="print"/>
          <a:srcRect/>
          <a:stretch>
            <a:fillRect/>
          </a:stretch>
        </p:blipFill>
        <p:spPr bwMode="auto">
          <a:xfrm>
            <a:off x="2268538" y="5084763"/>
            <a:ext cx="1535112" cy="1598612"/>
          </a:xfrm>
          <a:prstGeom prst="rect">
            <a:avLst/>
          </a:prstGeom>
          <a:noFill/>
          <a:ln w="9525">
            <a:noFill/>
            <a:miter lim="800000"/>
            <a:headEnd/>
            <a:tailEnd/>
          </a:ln>
        </p:spPr>
      </p:pic>
      <p:pic>
        <p:nvPicPr>
          <p:cNvPr id="67597" name="Picture 13"/>
          <p:cNvPicPr>
            <a:picLocks noChangeAspect="1" noChangeArrowheads="1"/>
          </p:cNvPicPr>
          <p:nvPr/>
        </p:nvPicPr>
        <p:blipFill>
          <a:blip r:embed="rId13" cstate="print"/>
          <a:srcRect/>
          <a:stretch>
            <a:fillRect/>
          </a:stretch>
        </p:blipFill>
        <p:spPr bwMode="auto">
          <a:xfrm>
            <a:off x="5219700" y="3933825"/>
            <a:ext cx="1620838" cy="1620838"/>
          </a:xfrm>
          <a:prstGeom prst="rect">
            <a:avLst/>
          </a:prstGeom>
          <a:noFill/>
          <a:ln w="9525">
            <a:noFill/>
            <a:miter lim="800000"/>
            <a:headEnd/>
            <a:tailEnd/>
          </a:ln>
        </p:spPr>
      </p:pic>
      <p:pic>
        <p:nvPicPr>
          <p:cNvPr id="67598" name="Picture 14"/>
          <p:cNvPicPr>
            <a:picLocks noChangeAspect="1" noChangeArrowheads="1"/>
          </p:cNvPicPr>
          <p:nvPr/>
        </p:nvPicPr>
        <p:blipFill>
          <a:blip r:embed="rId14" cstate="print"/>
          <a:srcRect/>
          <a:stretch>
            <a:fillRect/>
          </a:stretch>
        </p:blipFill>
        <p:spPr bwMode="auto">
          <a:xfrm>
            <a:off x="4572000" y="5373688"/>
            <a:ext cx="1268413" cy="1268412"/>
          </a:xfrm>
          <a:prstGeom prst="rect">
            <a:avLst/>
          </a:prstGeom>
          <a:noFill/>
          <a:ln w="9525">
            <a:noFill/>
            <a:miter lim="800000"/>
            <a:headEnd/>
            <a:tailEnd/>
          </a:ln>
        </p:spPr>
      </p:pic>
      <p:pic>
        <p:nvPicPr>
          <p:cNvPr id="67599" name="Picture 15"/>
          <p:cNvPicPr>
            <a:picLocks noChangeAspect="1" noChangeArrowheads="1"/>
          </p:cNvPicPr>
          <p:nvPr/>
        </p:nvPicPr>
        <p:blipFill>
          <a:blip r:embed="rId15" cstate="print"/>
          <a:srcRect/>
          <a:stretch>
            <a:fillRect/>
          </a:stretch>
        </p:blipFill>
        <p:spPr bwMode="auto">
          <a:xfrm>
            <a:off x="7019925" y="3933825"/>
            <a:ext cx="1809750" cy="160972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6" descr="http://www.ucsusa.org/sites/default/files/legacy/assets/images/catalyst/fa12-led.gif"/>
          <p:cNvPicPr>
            <a:picLocks noChangeAspect="1" noChangeArrowheads="1"/>
          </p:cNvPicPr>
          <p:nvPr/>
        </p:nvPicPr>
        <p:blipFill>
          <a:blip r:embed="rId2" cstate="print"/>
          <a:srcRect/>
          <a:stretch>
            <a:fillRect/>
          </a:stretch>
        </p:blipFill>
        <p:spPr bwMode="auto">
          <a:xfrm>
            <a:off x="839788" y="811213"/>
            <a:ext cx="7610475" cy="3624262"/>
          </a:xfrm>
          <a:prstGeom prst="rect">
            <a:avLst/>
          </a:prstGeom>
          <a:noFill/>
          <a:ln w="9525">
            <a:noFill/>
            <a:miter lim="800000"/>
            <a:headEnd/>
            <a:tailEnd/>
          </a:ln>
        </p:spPr>
      </p:pic>
      <p:pic>
        <p:nvPicPr>
          <p:cNvPr id="167939" name="Picture 4" descr="http://image.slidesharecdn.com/optoelectronicsdevices-120116034909-phpapp01/95/opto-electronics-devices-8-728.jpg?cb=1326708065"/>
          <p:cNvPicPr>
            <a:picLocks noChangeAspect="1" noChangeArrowheads="1"/>
          </p:cNvPicPr>
          <p:nvPr/>
        </p:nvPicPr>
        <p:blipFill>
          <a:blip r:embed="rId3" cstate="print"/>
          <a:srcRect/>
          <a:stretch>
            <a:fillRect/>
          </a:stretch>
        </p:blipFill>
        <p:spPr bwMode="auto">
          <a:xfrm>
            <a:off x="3927475" y="3330575"/>
            <a:ext cx="4522788" cy="3392488"/>
          </a:xfrm>
          <a:prstGeom prst="rect">
            <a:avLst/>
          </a:prstGeom>
          <a:noFill/>
          <a:ln w="9525">
            <a:noFill/>
            <a:miter lim="800000"/>
            <a:headEnd/>
            <a:tailEnd/>
          </a:ln>
        </p:spPr>
      </p:pic>
      <p:sp>
        <p:nvSpPr>
          <p:cNvPr id="167940" name="Text Box 9"/>
          <p:cNvSpPr txBox="1">
            <a:spLocks noChangeArrowheads="1"/>
          </p:cNvSpPr>
          <p:nvPr/>
        </p:nvSpPr>
        <p:spPr bwMode="auto">
          <a:xfrm>
            <a:off x="0" y="0"/>
            <a:ext cx="9144000" cy="461963"/>
          </a:xfrm>
          <a:prstGeom prst="rect">
            <a:avLst/>
          </a:prstGeom>
          <a:noFill/>
          <a:ln w="9525">
            <a:noFill/>
            <a:miter lim="800000"/>
            <a:headEnd/>
            <a:tailEnd/>
          </a:ln>
        </p:spPr>
        <p:txBody>
          <a:bodyPr>
            <a:spAutoFit/>
          </a:bodyPr>
          <a:lstStyle/>
          <a:p>
            <a:pPr algn="ctr">
              <a:spcBef>
                <a:spcPct val="50000"/>
              </a:spcBef>
            </a:pPr>
            <a:r>
              <a:rPr lang="es-ES" altLang="es-ES" sz="2400"/>
              <a:t>DIODOS LED: PREMIO NOBEL DE FÍSICA</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9"/>
          <p:cNvSpPr txBox="1">
            <a:spLocks noChangeArrowheads="1"/>
          </p:cNvSpPr>
          <p:nvPr/>
        </p:nvSpPr>
        <p:spPr bwMode="auto">
          <a:xfrm>
            <a:off x="0" y="180975"/>
            <a:ext cx="9144000" cy="584200"/>
          </a:xfrm>
          <a:prstGeom prst="rect">
            <a:avLst/>
          </a:prstGeom>
          <a:noFill/>
          <a:ln w="9525">
            <a:noFill/>
            <a:miter lim="800000"/>
            <a:headEnd/>
            <a:tailEnd/>
          </a:ln>
        </p:spPr>
        <p:txBody>
          <a:bodyPr>
            <a:spAutoFit/>
          </a:bodyPr>
          <a:lstStyle/>
          <a:p>
            <a:pPr algn="ctr">
              <a:spcBef>
                <a:spcPct val="50000"/>
              </a:spcBef>
            </a:pPr>
            <a:r>
              <a:rPr lang="es-ES" altLang="es-ES" sz="3200"/>
              <a:t>PANTALLAS CON PUNTOS CUÁNTICOS</a:t>
            </a:r>
          </a:p>
        </p:txBody>
      </p:sp>
      <p:pic>
        <p:nvPicPr>
          <p:cNvPr id="102403" name="Picture 2" descr="https://cdn1.cnet.com/hub/i/r/2016/01/05/5b78a8fd-9a4a-4656-997b-becc19594bec/thumbnail/770x433/f2c66828c9d2a7fc0ccec518545f0f12/samsung-uhd-tv-03.jpg"/>
          <p:cNvPicPr>
            <a:picLocks noChangeAspect="1" noChangeArrowheads="1"/>
          </p:cNvPicPr>
          <p:nvPr/>
        </p:nvPicPr>
        <p:blipFill>
          <a:blip r:embed="rId2" cstate="print"/>
          <a:srcRect l="9325" t="8115" r="23090" b="3053"/>
          <a:stretch>
            <a:fillRect/>
          </a:stretch>
        </p:blipFill>
        <p:spPr bwMode="auto">
          <a:xfrm>
            <a:off x="468313" y="1125538"/>
            <a:ext cx="4025900" cy="2974975"/>
          </a:xfrm>
          <a:prstGeom prst="rect">
            <a:avLst/>
          </a:prstGeom>
          <a:noFill/>
          <a:ln w="9525">
            <a:noFill/>
            <a:miter lim="800000"/>
            <a:headEnd/>
            <a:tailEnd/>
          </a:ln>
        </p:spPr>
      </p:pic>
      <p:sp>
        <p:nvSpPr>
          <p:cNvPr id="102404" name="4 Rectángulo"/>
          <p:cNvSpPr>
            <a:spLocks noChangeArrowheads="1"/>
          </p:cNvSpPr>
          <p:nvPr/>
        </p:nvSpPr>
        <p:spPr bwMode="auto">
          <a:xfrm>
            <a:off x="231775" y="4389438"/>
            <a:ext cx="4325938" cy="1200150"/>
          </a:xfrm>
          <a:prstGeom prst="rect">
            <a:avLst/>
          </a:prstGeom>
          <a:noFill/>
          <a:ln w="9525">
            <a:noFill/>
            <a:miter lim="800000"/>
            <a:headEnd/>
            <a:tailEnd/>
          </a:ln>
        </p:spPr>
        <p:txBody>
          <a:bodyPr>
            <a:spAutoFit/>
          </a:bodyPr>
          <a:lstStyle/>
          <a:p>
            <a:pPr algn="ctr"/>
            <a:r>
              <a:rPr lang="es-ES">
                <a:cs typeface="Arial" pitchFamily="34" charset="0"/>
              </a:rPr>
              <a:t>Samsung presenta su gama de televisores SUHD para 2016 con Quantum Dots</a:t>
            </a:r>
          </a:p>
          <a:p>
            <a:pPr algn="ctr"/>
            <a:r>
              <a:rPr lang="es-ES">
                <a:cs typeface="Arial" pitchFamily="34" charset="0"/>
              </a:rPr>
              <a:t>5 enero, 2016</a:t>
            </a:r>
          </a:p>
        </p:txBody>
      </p:sp>
      <p:sp>
        <p:nvSpPr>
          <p:cNvPr id="102405" name="5 Rectángulo"/>
          <p:cNvSpPr>
            <a:spLocks noChangeArrowheads="1"/>
          </p:cNvSpPr>
          <p:nvPr/>
        </p:nvSpPr>
        <p:spPr bwMode="auto">
          <a:xfrm>
            <a:off x="4872038" y="4606925"/>
            <a:ext cx="3173412" cy="368300"/>
          </a:xfrm>
          <a:prstGeom prst="rect">
            <a:avLst/>
          </a:prstGeom>
          <a:noFill/>
          <a:ln w="9525">
            <a:noFill/>
            <a:miter lim="800000"/>
            <a:headEnd/>
            <a:tailEnd/>
          </a:ln>
        </p:spPr>
        <p:txBody>
          <a:bodyPr wrap="none">
            <a:spAutoFit/>
          </a:bodyPr>
          <a:lstStyle/>
          <a:p>
            <a:r>
              <a:rPr lang="es-ES">
                <a:ea typeface="Cambria Math" pitchFamily="18" charset="0"/>
                <a:cs typeface="Arial" pitchFamily="34" charset="0"/>
              </a:rPr>
              <a:t>LG's UF9550 Nanocrystal TV</a:t>
            </a:r>
          </a:p>
        </p:txBody>
      </p:sp>
      <p:pic>
        <p:nvPicPr>
          <p:cNvPr id="102406" name="Picture 4" descr="http://i.blogs.es/b38e7e/650_1000_quantumdot_tv_500/1366_2000.jpg"/>
          <p:cNvPicPr>
            <a:picLocks noChangeAspect="1" noChangeArrowheads="1"/>
          </p:cNvPicPr>
          <p:nvPr/>
        </p:nvPicPr>
        <p:blipFill>
          <a:blip r:embed="rId3" cstate="print"/>
          <a:srcRect l="21745" t="6122" r="21823"/>
          <a:stretch>
            <a:fillRect/>
          </a:stretch>
        </p:blipFill>
        <p:spPr bwMode="auto">
          <a:xfrm>
            <a:off x="4886325" y="1050925"/>
            <a:ext cx="4011613" cy="30130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3"/>
          <p:cNvSpPr>
            <a:spLocks noChangeArrowheads="1"/>
          </p:cNvSpPr>
          <p:nvPr/>
        </p:nvSpPr>
        <p:spPr bwMode="auto">
          <a:xfrm>
            <a:off x="323528" y="2636912"/>
            <a:ext cx="1584176" cy="646331"/>
          </a:xfrm>
          <a:prstGeom prst="rect">
            <a:avLst/>
          </a:prstGeom>
          <a:noFill/>
          <a:ln w="9525">
            <a:noFill/>
            <a:miter lim="800000"/>
            <a:headEnd/>
            <a:tailEnd/>
          </a:ln>
        </p:spPr>
        <p:txBody>
          <a:bodyPr wrap="square">
            <a:spAutoFit/>
          </a:bodyPr>
          <a:lstStyle/>
          <a:p>
            <a:pPr algn="ctr" eaLnBrk="0" hangingPunct="0"/>
            <a:r>
              <a:rPr lang="es-ES_tradnl" dirty="0">
                <a:latin typeface="Arial" pitchFamily="34" charset="0"/>
                <a:cs typeface="Arial" pitchFamily="34" charset="0"/>
              </a:rPr>
              <a:t>Richard P. </a:t>
            </a:r>
            <a:r>
              <a:rPr lang="es-ES_tradnl" dirty="0" err="1">
                <a:latin typeface="Arial" pitchFamily="34" charset="0"/>
                <a:cs typeface="Arial" pitchFamily="34" charset="0"/>
              </a:rPr>
              <a:t>Feynman</a:t>
            </a:r>
            <a:r>
              <a:rPr lang="es-ES_tradnl" dirty="0">
                <a:latin typeface="Arial" pitchFamily="34" charset="0"/>
                <a:cs typeface="Arial" pitchFamily="34" charset="0"/>
              </a:rPr>
              <a:t> </a:t>
            </a:r>
          </a:p>
        </p:txBody>
      </p:sp>
      <p:pic>
        <p:nvPicPr>
          <p:cNvPr id="49155" name="Picture 4" descr="feynmanVerySmall"/>
          <p:cNvPicPr preferRelativeResize="0">
            <a:picLocks noChangeAspect="1" noChangeArrowheads="1"/>
          </p:cNvPicPr>
          <p:nvPr/>
        </p:nvPicPr>
        <p:blipFill>
          <a:blip r:embed="rId2" cstate="print"/>
          <a:srcRect/>
          <a:stretch>
            <a:fillRect/>
          </a:stretch>
        </p:blipFill>
        <p:spPr bwMode="auto">
          <a:xfrm>
            <a:off x="395536" y="332656"/>
            <a:ext cx="1571423" cy="2160240"/>
          </a:xfrm>
          <a:prstGeom prst="rect">
            <a:avLst/>
          </a:prstGeom>
          <a:noFill/>
          <a:ln w="9525">
            <a:noFill/>
            <a:miter lim="800000"/>
            <a:headEnd/>
            <a:tailEnd/>
          </a:ln>
        </p:spPr>
      </p:pic>
      <p:pic>
        <p:nvPicPr>
          <p:cNvPr id="5" name="Picture 2" descr="http://cryogenic.physics.by/images/photo/norio_taniguchi.jpg"/>
          <p:cNvPicPr>
            <a:picLocks noChangeAspect="1" noChangeArrowheads="1"/>
          </p:cNvPicPr>
          <p:nvPr/>
        </p:nvPicPr>
        <p:blipFill>
          <a:blip r:embed="rId3" cstate="print"/>
          <a:srcRect r="47514"/>
          <a:stretch>
            <a:fillRect/>
          </a:stretch>
        </p:blipFill>
        <p:spPr bwMode="auto">
          <a:xfrm>
            <a:off x="2195736" y="260648"/>
            <a:ext cx="1720441" cy="1872208"/>
          </a:xfrm>
          <a:prstGeom prst="rect">
            <a:avLst/>
          </a:prstGeom>
          <a:noFill/>
          <a:ln w="9525">
            <a:noFill/>
            <a:miter lim="800000"/>
            <a:headEnd/>
            <a:tailEnd/>
          </a:ln>
        </p:spPr>
      </p:pic>
      <p:sp>
        <p:nvSpPr>
          <p:cNvPr id="6" name="Rectangle 3"/>
          <p:cNvSpPr>
            <a:spLocks noChangeArrowheads="1"/>
          </p:cNvSpPr>
          <p:nvPr/>
        </p:nvSpPr>
        <p:spPr bwMode="auto">
          <a:xfrm>
            <a:off x="2339752" y="2204864"/>
            <a:ext cx="1704057" cy="646331"/>
          </a:xfrm>
          <a:prstGeom prst="rect">
            <a:avLst/>
          </a:prstGeom>
          <a:noFill/>
          <a:ln w="9525">
            <a:noFill/>
            <a:miter lim="800000"/>
            <a:headEnd/>
            <a:tailEnd/>
          </a:ln>
        </p:spPr>
        <p:txBody>
          <a:bodyPr wrap="square">
            <a:spAutoFit/>
          </a:bodyPr>
          <a:lstStyle/>
          <a:p>
            <a:pPr algn="ctr" eaLnBrk="0" hangingPunct="0"/>
            <a:r>
              <a:rPr lang="es-ES_tradnl" dirty="0" err="1">
                <a:latin typeface="Arial" pitchFamily="34" charset="0"/>
              </a:rPr>
              <a:t>Norio</a:t>
            </a:r>
            <a:r>
              <a:rPr lang="es-ES_tradnl" dirty="0">
                <a:latin typeface="Arial" pitchFamily="34" charset="0"/>
              </a:rPr>
              <a:t> </a:t>
            </a:r>
            <a:r>
              <a:rPr lang="es-ES_tradnl" dirty="0" err="1">
                <a:latin typeface="Arial" pitchFamily="34" charset="0"/>
              </a:rPr>
              <a:t>Taniguchi</a:t>
            </a:r>
            <a:r>
              <a:rPr lang="es-ES_tradnl" dirty="0">
                <a:latin typeface="Arial" pitchFamily="34" charset="0"/>
              </a:rPr>
              <a:t> </a:t>
            </a:r>
            <a:endParaRPr lang="en-US" dirty="0">
              <a:latin typeface="Arial" pitchFamily="34" charset="0"/>
            </a:endParaRPr>
          </a:p>
        </p:txBody>
      </p:sp>
      <p:pic>
        <p:nvPicPr>
          <p:cNvPr id="7" name="Picture 2" descr="R. Curl, H. Kroto and R. Smalley studied fullerenes"/>
          <p:cNvPicPr>
            <a:picLocks noChangeAspect="1" noChangeArrowheads="1"/>
          </p:cNvPicPr>
          <p:nvPr/>
        </p:nvPicPr>
        <p:blipFill>
          <a:blip r:embed="rId4" cstate="print"/>
          <a:srcRect/>
          <a:stretch>
            <a:fillRect/>
          </a:stretch>
        </p:blipFill>
        <p:spPr bwMode="auto">
          <a:xfrm>
            <a:off x="4718621" y="260649"/>
            <a:ext cx="3967906" cy="1584176"/>
          </a:xfrm>
          <a:prstGeom prst="rect">
            <a:avLst/>
          </a:prstGeom>
          <a:noFill/>
          <a:ln w="9525">
            <a:noFill/>
            <a:miter lim="800000"/>
            <a:headEnd/>
            <a:tailEnd/>
          </a:ln>
        </p:spPr>
      </p:pic>
      <p:sp>
        <p:nvSpPr>
          <p:cNvPr id="8" name="7 Rectángulo"/>
          <p:cNvSpPr>
            <a:spLocks noChangeArrowheads="1"/>
          </p:cNvSpPr>
          <p:nvPr/>
        </p:nvSpPr>
        <p:spPr bwMode="auto">
          <a:xfrm>
            <a:off x="4716016" y="1844824"/>
            <a:ext cx="4032449" cy="646331"/>
          </a:xfrm>
          <a:prstGeom prst="rect">
            <a:avLst/>
          </a:prstGeom>
          <a:noFill/>
          <a:ln w="9525">
            <a:noFill/>
            <a:miter lim="800000"/>
            <a:headEnd/>
            <a:tailEnd/>
          </a:ln>
        </p:spPr>
        <p:txBody>
          <a:bodyPr wrap="square">
            <a:spAutoFit/>
          </a:bodyPr>
          <a:lstStyle/>
          <a:p>
            <a:pPr algn="ctr"/>
            <a:r>
              <a:rPr lang="en-US" dirty="0">
                <a:latin typeface="Arial" pitchFamily="34" charset="0"/>
                <a:cs typeface="Arial" pitchFamily="34" charset="0"/>
              </a:rPr>
              <a:t>Robert Curl, Harold </a:t>
            </a:r>
            <a:r>
              <a:rPr lang="en-US" dirty="0" err="1">
                <a:latin typeface="Arial" pitchFamily="34" charset="0"/>
                <a:cs typeface="Arial" pitchFamily="34" charset="0"/>
              </a:rPr>
              <a:t>Kroto</a:t>
            </a:r>
            <a:r>
              <a:rPr lang="en-US" dirty="0">
                <a:latin typeface="Arial" pitchFamily="34" charset="0"/>
                <a:cs typeface="Arial" pitchFamily="34" charset="0"/>
              </a:rPr>
              <a:t> and Richard Smalley</a:t>
            </a:r>
            <a:endParaRPr lang="es-ES" dirty="0">
              <a:latin typeface="Arial" pitchFamily="34" charset="0"/>
              <a:cs typeface="Arial" pitchFamily="34" charset="0"/>
            </a:endParaRPr>
          </a:p>
        </p:txBody>
      </p:sp>
      <p:sp>
        <p:nvSpPr>
          <p:cNvPr id="9" name="Rectangle 1"/>
          <p:cNvSpPr>
            <a:spLocks noChangeArrowheads="1"/>
          </p:cNvSpPr>
          <p:nvPr/>
        </p:nvSpPr>
        <p:spPr bwMode="auto">
          <a:xfrm>
            <a:off x="395288" y="1906588"/>
            <a:ext cx="6192837" cy="523875"/>
          </a:xfrm>
          <a:prstGeom prst="rect">
            <a:avLst/>
          </a:prstGeom>
          <a:noFill/>
          <a:ln w="9525">
            <a:noFill/>
            <a:miter lim="800000"/>
            <a:headEnd/>
            <a:tailEnd/>
          </a:ln>
        </p:spPr>
        <p:txBody>
          <a:bodyPr anchor="ctr">
            <a:spAutoFit/>
          </a:bodyPr>
          <a:lstStyle/>
          <a:p>
            <a:r>
              <a:rPr lang="es-ES" sz="2800">
                <a:solidFill>
                  <a:schemeClr val="bg1"/>
                </a:solidFill>
                <a:latin typeface="Arial" pitchFamily="34" charset="0"/>
              </a:rPr>
              <a:t>                                                      </a:t>
            </a:r>
          </a:p>
        </p:txBody>
      </p:sp>
      <p:pic>
        <p:nvPicPr>
          <p:cNvPr id="10" name="Picture 2" descr="S. Iijima discovered nanotubes"/>
          <p:cNvPicPr>
            <a:picLocks noChangeAspect="1" noChangeArrowheads="1"/>
          </p:cNvPicPr>
          <p:nvPr/>
        </p:nvPicPr>
        <p:blipFill>
          <a:blip r:embed="rId5" cstate="print"/>
          <a:srcRect/>
          <a:stretch>
            <a:fillRect/>
          </a:stretch>
        </p:blipFill>
        <p:spPr bwMode="auto">
          <a:xfrm>
            <a:off x="3419872" y="2996952"/>
            <a:ext cx="1592966" cy="1583953"/>
          </a:xfrm>
          <a:prstGeom prst="rect">
            <a:avLst/>
          </a:prstGeom>
          <a:noFill/>
          <a:ln w="9525">
            <a:noFill/>
            <a:miter lim="800000"/>
            <a:headEnd/>
            <a:tailEnd/>
          </a:ln>
        </p:spPr>
      </p:pic>
      <p:sp>
        <p:nvSpPr>
          <p:cNvPr id="11" name="10 CuadroTexto"/>
          <p:cNvSpPr txBox="1">
            <a:spLocks noChangeArrowheads="1"/>
          </p:cNvSpPr>
          <p:nvPr/>
        </p:nvSpPr>
        <p:spPr bwMode="auto">
          <a:xfrm>
            <a:off x="3275856" y="4509120"/>
            <a:ext cx="1872208" cy="369332"/>
          </a:xfrm>
          <a:prstGeom prst="rect">
            <a:avLst/>
          </a:prstGeom>
          <a:noFill/>
          <a:ln w="9525">
            <a:noFill/>
            <a:miter lim="800000"/>
            <a:headEnd/>
            <a:tailEnd/>
          </a:ln>
        </p:spPr>
        <p:txBody>
          <a:bodyPr wrap="square">
            <a:spAutoFit/>
          </a:bodyPr>
          <a:lstStyle/>
          <a:p>
            <a:pPr algn="ctr"/>
            <a:r>
              <a:rPr lang="es-ES" dirty="0" err="1">
                <a:latin typeface="Arial" pitchFamily="34" charset="0"/>
              </a:rPr>
              <a:t>Sumio</a:t>
            </a:r>
            <a:r>
              <a:rPr lang="es-ES" dirty="0">
                <a:latin typeface="Arial" pitchFamily="34" charset="0"/>
              </a:rPr>
              <a:t> </a:t>
            </a:r>
            <a:r>
              <a:rPr lang="es-ES" dirty="0" err="1">
                <a:latin typeface="Arial" pitchFamily="34" charset="0"/>
              </a:rPr>
              <a:t>Iijima</a:t>
            </a:r>
            <a:endParaRPr lang="es-ES" dirty="0"/>
          </a:p>
        </p:txBody>
      </p:sp>
      <p:pic>
        <p:nvPicPr>
          <p:cNvPr id="12" name="Picture 3"/>
          <p:cNvPicPr>
            <a:picLocks noChangeAspect="1" noChangeArrowheads="1"/>
          </p:cNvPicPr>
          <p:nvPr/>
        </p:nvPicPr>
        <p:blipFill>
          <a:blip r:embed="rId6" cstate="print"/>
          <a:srcRect/>
          <a:stretch>
            <a:fillRect/>
          </a:stretch>
        </p:blipFill>
        <p:spPr bwMode="auto">
          <a:xfrm>
            <a:off x="2843808" y="5070872"/>
            <a:ext cx="2664296" cy="1787128"/>
          </a:xfrm>
          <a:prstGeom prst="rect">
            <a:avLst/>
          </a:prstGeom>
          <a:noFill/>
          <a:ln w="9525">
            <a:noFill/>
            <a:miter lim="800000"/>
            <a:headEnd/>
            <a:tailEnd/>
          </a:ln>
        </p:spPr>
      </p:pic>
      <p:sp>
        <p:nvSpPr>
          <p:cNvPr id="13" name="Rectangle 4"/>
          <p:cNvSpPr>
            <a:spLocks noChangeArrowheads="1"/>
          </p:cNvSpPr>
          <p:nvPr/>
        </p:nvSpPr>
        <p:spPr bwMode="auto">
          <a:xfrm>
            <a:off x="0" y="5877272"/>
            <a:ext cx="2771800" cy="646331"/>
          </a:xfrm>
          <a:prstGeom prst="rect">
            <a:avLst/>
          </a:prstGeom>
          <a:noFill/>
          <a:ln w="9525">
            <a:noFill/>
            <a:miter lim="800000"/>
            <a:headEnd/>
            <a:tailEnd/>
          </a:ln>
        </p:spPr>
        <p:txBody>
          <a:bodyPr wrap="square" anchor="ctr">
            <a:spAutoFit/>
          </a:bodyPr>
          <a:lstStyle/>
          <a:p>
            <a:pPr algn="ctr"/>
            <a:r>
              <a:rPr lang="es-ES" dirty="0" err="1">
                <a:latin typeface="Arial" pitchFamily="34" charset="0"/>
              </a:rPr>
              <a:t>Andre</a:t>
            </a:r>
            <a:r>
              <a:rPr lang="es-ES" dirty="0">
                <a:latin typeface="Arial" pitchFamily="34" charset="0"/>
              </a:rPr>
              <a:t> </a:t>
            </a:r>
            <a:r>
              <a:rPr lang="es-ES" dirty="0" err="1">
                <a:latin typeface="Arial" pitchFamily="34" charset="0"/>
              </a:rPr>
              <a:t>Geim</a:t>
            </a:r>
            <a:r>
              <a:rPr lang="es-ES" dirty="0">
                <a:latin typeface="Arial" pitchFamily="34" charset="0"/>
              </a:rPr>
              <a:t> &amp;  </a:t>
            </a:r>
            <a:r>
              <a:rPr lang="es-ES" dirty="0" err="1">
                <a:latin typeface="Arial" pitchFamily="34" charset="0"/>
              </a:rPr>
              <a:t>Konstantin</a:t>
            </a:r>
            <a:r>
              <a:rPr lang="es-ES" dirty="0">
                <a:latin typeface="Arial" pitchFamily="34" charset="0"/>
              </a:rPr>
              <a:t> </a:t>
            </a:r>
            <a:r>
              <a:rPr lang="es-ES" dirty="0" err="1">
                <a:latin typeface="Arial" pitchFamily="34" charset="0"/>
              </a:rPr>
              <a:t>Novoselov</a:t>
            </a:r>
            <a:endParaRPr lang="es-ES" dirty="0">
              <a:latin typeface="Arial" pitchFamily="34" charset="0"/>
            </a:endParaRPr>
          </a:p>
        </p:txBody>
      </p:sp>
      <p:pic>
        <p:nvPicPr>
          <p:cNvPr id="14" name="Picture 6" descr="http://english.seenews.in/wp-content/uploads/2016/10/The-work-that-won-this-years-Nobel-Prize-in-chemistry.jpg"/>
          <p:cNvPicPr>
            <a:picLocks noChangeAspect="1" noChangeArrowheads="1"/>
          </p:cNvPicPr>
          <p:nvPr/>
        </p:nvPicPr>
        <p:blipFill>
          <a:blip r:embed="rId7" cstate="print"/>
          <a:srcRect/>
          <a:stretch>
            <a:fillRect/>
          </a:stretch>
        </p:blipFill>
        <p:spPr bwMode="auto">
          <a:xfrm>
            <a:off x="5940152" y="4509120"/>
            <a:ext cx="2664396" cy="1499141"/>
          </a:xfrm>
          <a:prstGeom prst="rect">
            <a:avLst/>
          </a:prstGeom>
          <a:noFill/>
          <a:ln w="9525">
            <a:noFill/>
            <a:miter lim="800000"/>
            <a:headEnd/>
            <a:tailEnd/>
          </a:ln>
        </p:spPr>
      </p:pic>
      <p:pic>
        <p:nvPicPr>
          <p:cNvPr id="15" name="Picture 2" descr="http://www.nobelprize.org/images/front-announcement-2016/nobelprize2016-che.jpg"/>
          <p:cNvPicPr>
            <a:picLocks noChangeAspect="1" noChangeArrowheads="1"/>
          </p:cNvPicPr>
          <p:nvPr/>
        </p:nvPicPr>
        <p:blipFill>
          <a:blip r:embed="rId8" cstate="print"/>
          <a:srcRect/>
          <a:stretch>
            <a:fillRect/>
          </a:stretch>
        </p:blipFill>
        <p:spPr bwMode="auto">
          <a:xfrm>
            <a:off x="6084168" y="6093296"/>
            <a:ext cx="2304256" cy="573917"/>
          </a:xfrm>
          <a:prstGeom prst="rect">
            <a:avLst/>
          </a:prstGeom>
          <a:noFill/>
          <a:ln w="9525">
            <a:noFill/>
            <a:miter lim="800000"/>
            <a:headEnd/>
            <a:tailEnd/>
          </a:ln>
        </p:spPr>
      </p:pic>
      <p:pic>
        <p:nvPicPr>
          <p:cNvPr id="16" name="Picture 2" descr="http://img.europapress.net/fotoweb/fotonoticia_20141007115403_644.jpg"/>
          <p:cNvPicPr>
            <a:picLocks noChangeAspect="1" noChangeArrowheads="1"/>
          </p:cNvPicPr>
          <p:nvPr/>
        </p:nvPicPr>
        <p:blipFill>
          <a:blip r:embed="rId9" cstate="print"/>
          <a:srcRect t="24060" b="17509"/>
          <a:stretch>
            <a:fillRect/>
          </a:stretch>
        </p:blipFill>
        <p:spPr bwMode="auto">
          <a:xfrm>
            <a:off x="5508104" y="2708920"/>
            <a:ext cx="3168352" cy="1655722"/>
          </a:xfrm>
          <a:prstGeom prst="rect">
            <a:avLst/>
          </a:prstGeom>
          <a:noFill/>
          <a:ln w="9525">
            <a:noFill/>
            <a:miter lim="800000"/>
            <a:headEnd/>
            <a:tailEnd/>
          </a:ln>
        </p:spPr>
      </p:pic>
      <p:pic>
        <p:nvPicPr>
          <p:cNvPr id="17" name="Picture 6"/>
          <p:cNvPicPr>
            <a:picLocks noChangeAspect="1" noChangeArrowheads="1"/>
          </p:cNvPicPr>
          <p:nvPr/>
        </p:nvPicPr>
        <p:blipFill>
          <a:blip r:embed="rId10" cstate="print"/>
          <a:srcRect/>
          <a:stretch>
            <a:fillRect/>
          </a:stretch>
        </p:blipFill>
        <p:spPr bwMode="auto">
          <a:xfrm>
            <a:off x="179512" y="3284984"/>
            <a:ext cx="2436535" cy="1598687"/>
          </a:xfrm>
          <a:prstGeom prst="rect">
            <a:avLst/>
          </a:prstGeom>
          <a:noFill/>
          <a:ln w="9525">
            <a:noFill/>
            <a:miter lim="800000"/>
            <a:headEnd/>
            <a:tailEnd/>
          </a:ln>
        </p:spPr>
      </p:pic>
      <p:sp>
        <p:nvSpPr>
          <p:cNvPr id="18" name="Rectangle 2"/>
          <p:cNvSpPr>
            <a:spLocks noChangeArrowheads="1"/>
          </p:cNvSpPr>
          <p:nvPr/>
        </p:nvSpPr>
        <p:spPr bwMode="auto">
          <a:xfrm>
            <a:off x="179512" y="4941168"/>
            <a:ext cx="2520280" cy="369332"/>
          </a:xfrm>
          <a:prstGeom prst="rect">
            <a:avLst/>
          </a:prstGeom>
          <a:noFill/>
          <a:ln w="9525">
            <a:noFill/>
            <a:miter lim="800000"/>
            <a:headEnd/>
            <a:tailEnd/>
          </a:ln>
        </p:spPr>
        <p:txBody>
          <a:bodyPr wrap="square">
            <a:spAutoFit/>
          </a:bodyPr>
          <a:lstStyle/>
          <a:p>
            <a:pPr algn="ctr" eaLnBrk="0" hangingPunct="0"/>
            <a:r>
              <a:rPr lang="es-ES_tradnl" dirty="0">
                <a:latin typeface="Arial" pitchFamily="34" charset="0"/>
              </a:rPr>
              <a:t>H. </a:t>
            </a:r>
            <a:r>
              <a:rPr lang="es-ES_tradnl" dirty="0" err="1">
                <a:latin typeface="Arial" pitchFamily="34" charset="0"/>
              </a:rPr>
              <a:t>Rohrer</a:t>
            </a:r>
            <a:r>
              <a:rPr lang="es-ES_tradnl" dirty="0">
                <a:latin typeface="Arial" pitchFamily="34" charset="0"/>
              </a:rPr>
              <a:t> y G. </a:t>
            </a:r>
            <a:r>
              <a:rPr lang="es-ES_tradnl" dirty="0" err="1">
                <a:latin typeface="Arial" pitchFamily="34" charset="0"/>
              </a:rPr>
              <a:t>Binnig</a:t>
            </a:r>
            <a:endParaRPr lang="es-ES_tradnl" dirty="0">
              <a:latin typeface="Arial"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ext Box 2"/>
          <p:cNvSpPr txBox="1">
            <a:spLocks noChangeArrowheads="1"/>
          </p:cNvSpPr>
          <p:nvPr/>
        </p:nvSpPr>
        <p:spPr bwMode="auto">
          <a:xfrm>
            <a:off x="220663" y="4695825"/>
            <a:ext cx="8753475" cy="1631950"/>
          </a:xfrm>
          <a:prstGeom prst="rect">
            <a:avLst/>
          </a:prstGeom>
          <a:solidFill>
            <a:srgbClr val="66FF66"/>
          </a:solidFill>
          <a:ln w="9525">
            <a:noFill/>
            <a:miter lim="800000"/>
            <a:headEnd/>
            <a:tailEnd/>
          </a:ln>
        </p:spPr>
        <p:txBody>
          <a:bodyPr>
            <a:spAutoFit/>
          </a:bodyPr>
          <a:lstStyle/>
          <a:p>
            <a:pPr algn="just"/>
            <a:r>
              <a:rPr lang="es-ES" sz="2000"/>
              <a:t>2009. El Numancia, primer club de España en portar camisetas ERREA elaboradas con nanotecnología (nanopartículas de titanio y plata) . El tejido de las  camisetas, llamado 'Ti-energy', es oleófugo e hidrófugo, antimanchas, antiestático, antimicrobiano. Se usa en camisetas del Atalanta B.C, Parma F.C., Middlesbrough, Numancia C.D. y Rugby Viadana </a:t>
            </a:r>
          </a:p>
        </p:txBody>
      </p:sp>
      <p:pic>
        <p:nvPicPr>
          <p:cNvPr id="131075" name="Picture 7"/>
          <p:cNvPicPr>
            <a:picLocks noChangeAspect="1" noChangeArrowheads="1"/>
          </p:cNvPicPr>
          <p:nvPr/>
        </p:nvPicPr>
        <p:blipFill>
          <a:blip r:embed="rId2" cstate="print"/>
          <a:srcRect/>
          <a:stretch>
            <a:fillRect/>
          </a:stretch>
        </p:blipFill>
        <p:spPr bwMode="auto">
          <a:xfrm>
            <a:off x="6911975" y="922338"/>
            <a:ext cx="1858963" cy="3365500"/>
          </a:xfrm>
          <a:prstGeom prst="rect">
            <a:avLst/>
          </a:prstGeom>
          <a:noFill/>
          <a:ln w="9525">
            <a:noFill/>
            <a:miter lim="800000"/>
            <a:headEnd/>
            <a:tailEnd/>
          </a:ln>
        </p:spPr>
      </p:pic>
      <p:pic>
        <p:nvPicPr>
          <p:cNvPr id="131076" name="Picture 10"/>
          <p:cNvPicPr>
            <a:picLocks noChangeAspect="1" noChangeArrowheads="1"/>
          </p:cNvPicPr>
          <p:nvPr/>
        </p:nvPicPr>
        <p:blipFill>
          <a:blip r:embed="rId3" cstate="print"/>
          <a:srcRect/>
          <a:stretch>
            <a:fillRect/>
          </a:stretch>
        </p:blipFill>
        <p:spPr bwMode="auto">
          <a:xfrm>
            <a:off x="1493838" y="833438"/>
            <a:ext cx="4995862" cy="3760787"/>
          </a:xfrm>
          <a:prstGeom prst="rect">
            <a:avLst/>
          </a:prstGeom>
          <a:noFill/>
          <a:ln w="9525">
            <a:noFill/>
            <a:miter lim="800000"/>
            <a:headEnd/>
            <a:tailEnd/>
          </a:ln>
        </p:spPr>
      </p:pic>
      <p:pic>
        <p:nvPicPr>
          <p:cNvPr id="131077" name="Picture 9"/>
          <p:cNvPicPr>
            <a:picLocks noChangeAspect="1" noChangeArrowheads="1"/>
          </p:cNvPicPr>
          <p:nvPr/>
        </p:nvPicPr>
        <p:blipFill>
          <a:blip r:embed="rId4" cstate="print"/>
          <a:srcRect/>
          <a:stretch>
            <a:fillRect/>
          </a:stretch>
        </p:blipFill>
        <p:spPr bwMode="auto">
          <a:xfrm>
            <a:off x="3484563" y="876300"/>
            <a:ext cx="3028950" cy="1171575"/>
          </a:xfrm>
          <a:prstGeom prst="rect">
            <a:avLst/>
          </a:prstGeom>
          <a:noFill/>
          <a:ln w="9525">
            <a:noFill/>
            <a:miter lim="800000"/>
            <a:headEnd/>
            <a:tailEnd/>
          </a:ln>
        </p:spPr>
      </p:pic>
      <p:pic>
        <p:nvPicPr>
          <p:cNvPr id="131078" name="Picture 11"/>
          <p:cNvPicPr>
            <a:picLocks noChangeAspect="1" noChangeArrowheads="1"/>
          </p:cNvPicPr>
          <p:nvPr/>
        </p:nvPicPr>
        <p:blipFill>
          <a:blip r:embed="rId5" cstate="print"/>
          <a:srcRect/>
          <a:stretch>
            <a:fillRect/>
          </a:stretch>
        </p:blipFill>
        <p:spPr bwMode="auto">
          <a:xfrm>
            <a:off x="223838" y="884238"/>
            <a:ext cx="2482850" cy="2482850"/>
          </a:xfrm>
          <a:prstGeom prst="rect">
            <a:avLst/>
          </a:prstGeom>
          <a:noFill/>
          <a:ln w="9525">
            <a:noFill/>
            <a:miter lim="800000"/>
            <a:headEnd/>
            <a:tailEnd/>
          </a:ln>
        </p:spPr>
      </p:pic>
      <p:sp>
        <p:nvSpPr>
          <p:cNvPr id="131079" name="Text Box 9"/>
          <p:cNvSpPr txBox="1">
            <a:spLocks noChangeArrowheads="1"/>
          </p:cNvSpPr>
          <p:nvPr/>
        </p:nvSpPr>
        <p:spPr bwMode="auto">
          <a:xfrm>
            <a:off x="0" y="282575"/>
            <a:ext cx="9144000" cy="461963"/>
          </a:xfrm>
          <a:prstGeom prst="rect">
            <a:avLst/>
          </a:prstGeom>
          <a:noFill/>
          <a:ln w="9525">
            <a:noFill/>
            <a:miter lim="800000"/>
            <a:headEnd/>
            <a:tailEnd/>
          </a:ln>
        </p:spPr>
        <p:txBody>
          <a:bodyPr>
            <a:spAutoFit/>
          </a:bodyPr>
          <a:lstStyle/>
          <a:p>
            <a:pPr algn="ctr"/>
            <a:r>
              <a:rPr lang="es-ES" sz="2400"/>
              <a:t>NANOTECNOLOGÍA EN PRODUCTOS TEXTILES</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ChangeArrowheads="1"/>
          </p:cNvSpPr>
          <p:nvPr/>
        </p:nvSpPr>
        <p:spPr bwMode="auto">
          <a:xfrm>
            <a:off x="0" y="3687763"/>
            <a:ext cx="5364163" cy="3170237"/>
          </a:xfrm>
          <a:prstGeom prst="rect">
            <a:avLst/>
          </a:prstGeom>
          <a:solidFill>
            <a:srgbClr val="66FF66"/>
          </a:solidFill>
          <a:ln w="9525">
            <a:noFill/>
            <a:miter lim="800000"/>
            <a:headEnd/>
            <a:tailEnd/>
          </a:ln>
        </p:spPr>
        <p:txBody>
          <a:bodyPr>
            <a:spAutoFit/>
          </a:bodyPr>
          <a:lstStyle/>
          <a:p>
            <a:r>
              <a:rPr lang="en-US" sz="2000">
                <a:cs typeface="Arial" pitchFamily="34" charset="0"/>
              </a:rPr>
              <a:t>Nanoparticulas en cementos</a:t>
            </a:r>
          </a:p>
          <a:p>
            <a:r>
              <a:rPr lang="en-US" sz="2000">
                <a:cs typeface="Arial" pitchFamily="34" charset="0"/>
              </a:rPr>
              <a:t>SiO2 nanoparticulas en:</a:t>
            </a:r>
          </a:p>
          <a:p>
            <a:r>
              <a:rPr lang="en-US" sz="2000">
                <a:cs typeface="Arial" pitchFamily="34" charset="0"/>
              </a:rPr>
              <a:t>ChronoliaTM, AgiliaTM y DuctalTM de Lafarge</a:t>
            </a:r>
          </a:p>
          <a:p>
            <a:r>
              <a:rPr lang="en-US" sz="2000">
                <a:cs typeface="Arial" pitchFamily="34" charset="0"/>
              </a:rPr>
              <a:t>EMACO®Nanocrete by BASF.</a:t>
            </a:r>
          </a:p>
          <a:p>
            <a:endParaRPr lang="en-US" sz="2000">
              <a:cs typeface="Arial" pitchFamily="34" charset="0"/>
            </a:endParaRPr>
          </a:p>
          <a:p>
            <a:r>
              <a:rPr lang="en-US" sz="2000">
                <a:cs typeface="Arial" pitchFamily="34" charset="0"/>
              </a:rPr>
              <a:t>Cementos fotocatalíticos:</a:t>
            </a:r>
          </a:p>
          <a:p>
            <a:r>
              <a:rPr lang="en-US" sz="2000">
                <a:cs typeface="Arial" pitchFamily="34" charset="0"/>
              </a:rPr>
              <a:t>TioCem TX Active (Heidelberg Cement), </a:t>
            </a:r>
          </a:p>
          <a:p>
            <a:r>
              <a:rPr lang="en-US" sz="2000">
                <a:cs typeface="Arial" pitchFamily="34" charset="0"/>
              </a:rPr>
              <a:t>NanoGuardStone‐Protect de Nanogate  AG</a:t>
            </a:r>
          </a:p>
          <a:p>
            <a:r>
              <a:rPr lang="en-US" sz="2000">
                <a:cs typeface="Arial" pitchFamily="34" charset="0"/>
              </a:rPr>
              <a:t>TX Arca and TX Aria (ItalCementi)</a:t>
            </a:r>
          </a:p>
        </p:txBody>
      </p:sp>
      <p:sp>
        <p:nvSpPr>
          <p:cNvPr id="149507" name="Text Box 10"/>
          <p:cNvSpPr txBox="1">
            <a:spLocks noChangeArrowheads="1"/>
          </p:cNvSpPr>
          <p:nvPr/>
        </p:nvSpPr>
        <p:spPr bwMode="auto">
          <a:xfrm>
            <a:off x="749300" y="307975"/>
            <a:ext cx="7545388" cy="461963"/>
          </a:xfrm>
          <a:prstGeom prst="rect">
            <a:avLst/>
          </a:prstGeom>
          <a:noFill/>
          <a:ln w="9525">
            <a:noFill/>
            <a:miter lim="800000"/>
            <a:headEnd/>
            <a:tailEnd/>
          </a:ln>
        </p:spPr>
        <p:txBody>
          <a:bodyPr>
            <a:spAutoFit/>
          </a:bodyPr>
          <a:lstStyle/>
          <a:p>
            <a:pPr algn="ctr"/>
            <a:r>
              <a:rPr lang="es-ES" sz="2400"/>
              <a:t>NANOTECNOLOGÍA Y CONSTRUCCIÓN</a:t>
            </a:r>
          </a:p>
        </p:txBody>
      </p:sp>
      <p:pic>
        <p:nvPicPr>
          <p:cNvPr id="149508" name="Picture 2" descr="http://t1.gstatic.com/images?q=tbn:ANd9GcR_23PFxruibKVz4dgV3r7D1qfI66-FTl6_O2iogFrJVl4IDV9H"/>
          <p:cNvPicPr>
            <a:picLocks noChangeAspect="1" noChangeArrowheads="1"/>
          </p:cNvPicPr>
          <p:nvPr/>
        </p:nvPicPr>
        <p:blipFill>
          <a:blip r:embed="rId2" cstate="print"/>
          <a:srcRect/>
          <a:stretch>
            <a:fillRect/>
          </a:stretch>
        </p:blipFill>
        <p:spPr bwMode="auto">
          <a:xfrm>
            <a:off x="4381500" y="887413"/>
            <a:ext cx="4373563" cy="3378200"/>
          </a:xfrm>
          <a:prstGeom prst="rect">
            <a:avLst/>
          </a:prstGeom>
          <a:noFill/>
          <a:ln w="9525">
            <a:noFill/>
            <a:miter lim="800000"/>
            <a:headEnd/>
            <a:tailEnd/>
          </a:ln>
        </p:spPr>
      </p:pic>
      <p:sp>
        <p:nvSpPr>
          <p:cNvPr id="149509" name="Rectangle 4"/>
          <p:cNvSpPr>
            <a:spLocks noChangeArrowheads="1"/>
          </p:cNvSpPr>
          <p:nvPr/>
        </p:nvSpPr>
        <p:spPr bwMode="auto">
          <a:xfrm>
            <a:off x="5472113" y="4454525"/>
            <a:ext cx="3316287" cy="400050"/>
          </a:xfrm>
          <a:prstGeom prst="rect">
            <a:avLst/>
          </a:prstGeom>
          <a:solidFill>
            <a:srgbClr val="66FF66"/>
          </a:solidFill>
          <a:ln w="9525">
            <a:noFill/>
            <a:miter lim="800000"/>
            <a:headEnd/>
            <a:tailEnd/>
          </a:ln>
        </p:spPr>
        <p:txBody>
          <a:bodyPr>
            <a:spAutoFit/>
          </a:bodyPr>
          <a:lstStyle/>
          <a:p>
            <a:r>
              <a:rPr lang="en-US" sz="2000">
                <a:cs typeface="Arial" pitchFamily="34" charset="0"/>
              </a:rPr>
              <a:t>Iglesia del Jubileo (Roma)</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http://www.norcolchon.com/es/imagenes/popup-grafeno.jpg"/>
          <p:cNvPicPr>
            <a:picLocks noChangeAspect="1" noChangeArrowheads="1"/>
          </p:cNvPicPr>
          <p:nvPr/>
        </p:nvPicPr>
        <p:blipFill>
          <a:blip r:embed="rId2" cstate="print"/>
          <a:srcRect/>
          <a:stretch>
            <a:fillRect/>
          </a:stretch>
        </p:blipFill>
        <p:spPr bwMode="auto">
          <a:xfrm>
            <a:off x="0" y="204788"/>
            <a:ext cx="9094788" cy="6318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4 Rectángulo"/>
          <p:cNvSpPr>
            <a:spLocks noChangeArrowheads="1"/>
          </p:cNvSpPr>
          <p:nvPr/>
        </p:nvSpPr>
        <p:spPr bwMode="auto">
          <a:xfrm>
            <a:off x="4859338" y="982663"/>
            <a:ext cx="4033837" cy="5465762"/>
          </a:xfrm>
          <a:prstGeom prst="rect">
            <a:avLst/>
          </a:prstGeom>
          <a:noFill/>
          <a:ln w="9525">
            <a:noFill/>
            <a:miter lim="800000"/>
            <a:headEnd/>
            <a:tailEnd/>
          </a:ln>
        </p:spPr>
        <p:txBody>
          <a:bodyPr>
            <a:spAutoFit/>
          </a:bodyPr>
          <a:lstStyle/>
          <a:p>
            <a:pPr eaLnBrk="0" hangingPunct="0">
              <a:spcBef>
                <a:spcPct val="20000"/>
              </a:spcBef>
            </a:pPr>
            <a:r>
              <a:rPr lang="en-US">
                <a:cs typeface="Arial" pitchFamily="34" charset="0"/>
              </a:rPr>
              <a:t>2016. July 11</a:t>
            </a:r>
            <a:r>
              <a:rPr lang="en-US" baseline="30000">
                <a:cs typeface="Arial" pitchFamily="34" charset="0"/>
              </a:rPr>
              <a:t>th</a:t>
            </a:r>
            <a:endParaRPr lang="en-US">
              <a:cs typeface="Arial" pitchFamily="34" charset="0"/>
            </a:endParaRPr>
          </a:p>
          <a:p>
            <a:pPr eaLnBrk="0" hangingPunct="0">
              <a:spcBef>
                <a:spcPct val="20000"/>
              </a:spcBef>
            </a:pPr>
            <a:endParaRPr lang="en-US">
              <a:cs typeface="Arial" pitchFamily="34" charset="0"/>
            </a:endParaRPr>
          </a:p>
          <a:p>
            <a:pPr eaLnBrk="0" hangingPunct="0">
              <a:spcBef>
                <a:spcPct val="20000"/>
              </a:spcBef>
            </a:pPr>
            <a:r>
              <a:rPr lang="en-US">
                <a:cs typeface="Arial" pitchFamily="34" charset="0"/>
              </a:rPr>
              <a:t>Revealed by </a:t>
            </a:r>
            <a:r>
              <a:rPr lang="en-US">
                <a:cs typeface="Arial" pitchFamily="34" charset="0"/>
                <a:hlinkClick r:id="rId2"/>
              </a:rPr>
              <a:t>Chinese company Dongxu Optoelectronics</a:t>
            </a:r>
            <a:r>
              <a:rPr lang="en-US">
                <a:cs typeface="Arial" pitchFamily="34" charset="0"/>
              </a:rPr>
              <a:t>, the battery pack is called the G-King. It has a 4,800mAh capacity, which is considerably more than what we see in a smartphone, and more inline with small tablets, or compact laptops like the 11-inch MacBook Air. Dongxu claims the battery regains its lost charge in 13 to 15 minutes. The battery shouldn’t fall over after a single recharge either. Dongxu says the cell is strong enough to be discharged and recharged 3,500 times, which it states is seven times the strength of a conventional Li-Ion battery.</a:t>
            </a:r>
          </a:p>
        </p:txBody>
      </p:sp>
      <p:pic>
        <p:nvPicPr>
          <p:cNvPr id="177155" name="Picture 2"/>
          <p:cNvPicPr>
            <a:picLocks noChangeAspect="1" noChangeArrowheads="1"/>
          </p:cNvPicPr>
          <p:nvPr/>
        </p:nvPicPr>
        <p:blipFill>
          <a:blip r:embed="rId3" cstate="print"/>
          <a:srcRect l="26485" t="28761" r="27943" b="23026"/>
          <a:stretch>
            <a:fillRect/>
          </a:stretch>
        </p:blipFill>
        <p:spPr bwMode="auto">
          <a:xfrm>
            <a:off x="201613" y="804863"/>
            <a:ext cx="4643437" cy="2760662"/>
          </a:xfrm>
          <a:prstGeom prst="rect">
            <a:avLst/>
          </a:prstGeom>
          <a:noFill/>
          <a:ln w="9525">
            <a:noFill/>
            <a:miter lim="800000"/>
            <a:headEnd/>
            <a:tailEnd/>
          </a:ln>
        </p:spPr>
      </p:pic>
      <p:pic>
        <p:nvPicPr>
          <p:cNvPr id="177156" name="Picture 4" descr="Dongxu G King Battery"/>
          <p:cNvPicPr>
            <a:picLocks noChangeAspect="1" noChangeArrowheads="1"/>
          </p:cNvPicPr>
          <p:nvPr/>
        </p:nvPicPr>
        <p:blipFill>
          <a:blip r:embed="rId4" cstate="print"/>
          <a:srcRect l="25464" t="14523" r="18143" b="13304"/>
          <a:stretch>
            <a:fillRect/>
          </a:stretch>
        </p:blipFill>
        <p:spPr bwMode="auto">
          <a:xfrm>
            <a:off x="846138" y="3697288"/>
            <a:ext cx="3227387" cy="2744787"/>
          </a:xfrm>
          <a:prstGeom prst="rect">
            <a:avLst/>
          </a:prstGeom>
          <a:noFill/>
          <a:ln w="9525">
            <a:noFill/>
            <a:miter lim="800000"/>
            <a:headEnd/>
            <a:tailEnd/>
          </a:ln>
        </p:spPr>
      </p:pic>
      <p:sp>
        <p:nvSpPr>
          <p:cNvPr id="177157" name="Text Box 44"/>
          <p:cNvSpPr txBox="1">
            <a:spLocks noChangeArrowheads="1"/>
          </p:cNvSpPr>
          <p:nvPr/>
        </p:nvSpPr>
        <p:spPr bwMode="auto">
          <a:xfrm>
            <a:off x="0" y="420688"/>
            <a:ext cx="9144000" cy="369887"/>
          </a:xfrm>
          <a:prstGeom prst="rect">
            <a:avLst/>
          </a:prstGeom>
          <a:noFill/>
          <a:ln w="9525">
            <a:noFill/>
            <a:miter lim="800000"/>
            <a:headEnd/>
            <a:tailEnd/>
          </a:ln>
        </p:spPr>
        <p:txBody>
          <a:bodyPr>
            <a:spAutoFit/>
          </a:bodyPr>
          <a:lstStyle/>
          <a:p>
            <a:pPr algn="ctr">
              <a:spcBef>
                <a:spcPct val="50000"/>
              </a:spcBef>
            </a:pPr>
            <a:r>
              <a:rPr lang="es-ES">
                <a:cs typeface="Arial" pitchFamily="34" charset="0"/>
              </a:rPr>
              <a:t>GRAFENO: APLICACIONES EN BATERÍAS</a:t>
            </a:r>
          </a:p>
        </p:txBody>
      </p:sp>
      <p:sp>
        <p:nvSpPr>
          <p:cNvPr id="177158" name="Text Box 13"/>
          <p:cNvSpPr txBox="1">
            <a:spLocks noChangeArrowheads="1"/>
          </p:cNvSpPr>
          <p:nvPr/>
        </p:nvSpPr>
        <p:spPr bwMode="auto">
          <a:xfrm>
            <a:off x="749300" y="0"/>
            <a:ext cx="7545388" cy="461963"/>
          </a:xfrm>
          <a:prstGeom prst="rect">
            <a:avLst/>
          </a:prstGeom>
          <a:noFill/>
          <a:ln w="9525">
            <a:noFill/>
            <a:miter lim="800000"/>
            <a:headEnd/>
            <a:tailEnd/>
          </a:ln>
        </p:spPr>
        <p:txBody>
          <a:bodyPr>
            <a:spAutoFit/>
          </a:bodyPr>
          <a:lstStyle/>
          <a:p>
            <a:pPr algn="ctr"/>
            <a:r>
              <a:rPr lang="es-ES" sz="2400"/>
              <a:t>NANOTECNOLOGÍA Y ENERGÍA</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266" name="Object 2"/>
          <p:cNvGraphicFramePr>
            <a:graphicFrameLocks noChangeAspect="1"/>
          </p:cNvGraphicFramePr>
          <p:nvPr/>
        </p:nvGraphicFramePr>
        <p:xfrm>
          <a:off x="250825" y="1341438"/>
          <a:ext cx="5867400" cy="2897187"/>
        </p:xfrm>
        <a:graphic>
          <a:graphicData uri="http://schemas.openxmlformats.org/presentationml/2006/ole">
            <p:oleObj spid="_x0000_s1026" name="Imagen de mapa de bits" r:id="rId3" imgW="4552381" imgH="2247619" progId="PBrush">
              <p:embed/>
            </p:oleObj>
          </a:graphicData>
        </a:graphic>
      </p:graphicFrame>
      <p:pic>
        <p:nvPicPr>
          <p:cNvPr id="11267" name="Picture 3" descr="The image “http://www.buymebeauty.com/ProductImages/loreal/loreal_future-e_full.gif” cannot be displayed, because it contains errors."/>
          <p:cNvPicPr>
            <a:picLocks noChangeAspect="1" noChangeArrowheads="1"/>
          </p:cNvPicPr>
          <p:nvPr/>
        </p:nvPicPr>
        <p:blipFill>
          <a:blip r:embed="rId4" cstate="print"/>
          <a:srcRect/>
          <a:stretch>
            <a:fillRect/>
          </a:stretch>
        </p:blipFill>
        <p:spPr bwMode="auto">
          <a:xfrm>
            <a:off x="6156325" y="908050"/>
            <a:ext cx="2274888" cy="3529013"/>
          </a:xfrm>
          <a:prstGeom prst="rect">
            <a:avLst/>
          </a:prstGeom>
          <a:noFill/>
          <a:ln w="9525">
            <a:noFill/>
            <a:miter lim="800000"/>
            <a:headEnd/>
            <a:tailEnd/>
          </a:ln>
        </p:spPr>
      </p:pic>
      <p:sp>
        <p:nvSpPr>
          <p:cNvPr id="11268" name="Text Box 4"/>
          <p:cNvSpPr txBox="1">
            <a:spLocks noChangeArrowheads="1"/>
          </p:cNvSpPr>
          <p:nvPr/>
        </p:nvSpPr>
        <p:spPr bwMode="auto">
          <a:xfrm>
            <a:off x="323850" y="4508500"/>
            <a:ext cx="8569325" cy="1616075"/>
          </a:xfrm>
          <a:prstGeom prst="rect">
            <a:avLst/>
          </a:prstGeom>
          <a:noFill/>
          <a:ln w="9525">
            <a:noFill/>
            <a:miter lim="800000"/>
            <a:headEnd/>
            <a:tailEnd/>
          </a:ln>
        </p:spPr>
        <p:txBody>
          <a:bodyPr>
            <a:spAutoFit/>
          </a:bodyPr>
          <a:lstStyle/>
          <a:p>
            <a:pPr algn="just"/>
            <a:r>
              <a:rPr lang="es-ES" sz="2000"/>
              <a:t>En cosmética, desde hace más de una década, se usan nanocápsulas (“nanosomas”) rellenas de varios nutrientes (entre ellos vitamina A): L’Oreal y Lancome, que permiten la liberación controlada de sustancias en la dermis. L´Oreal es una de las empresas que actualemente controla un mayor número de patentes en nanotecnología.</a:t>
            </a:r>
          </a:p>
        </p:txBody>
      </p:sp>
      <p:sp>
        <p:nvSpPr>
          <p:cNvPr id="11269" name="Text Box 6"/>
          <p:cNvSpPr txBox="1">
            <a:spLocks noChangeArrowheads="1"/>
          </p:cNvSpPr>
          <p:nvPr/>
        </p:nvSpPr>
        <p:spPr bwMode="auto">
          <a:xfrm>
            <a:off x="0" y="307975"/>
            <a:ext cx="9144000" cy="457200"/>
          </a:xfrm>
          <a:prstGeom prst="rect">
            <a:avLst/>
          </a:prstGeom>
          <a:noFill/>
          <a:ln w="9525">
            <a:noFill/>
            <a:miter lim="800000"/>
            <a:headEnd/>
            <a:tailEnd/>
          </a:ln>
        </p:spPr>
        <p:txBody>
          <a:bodyPr>
            <a:spAutoFit/>
          </a:bodyPr>
          <a:lstStyle/>
          <a:p>
            <a:pPr algn="ctr"/>
            <a:r>
              <a:rPr lang="es-ES" sz="2400"/>
              <a:t>NANOTECNOLOGÍA Y COSMÉTICA</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AutoShape 2" descr="data:image/jpeg;base64,/9j/4AAQSkZJRgABAQAAAQABAAD/2wCEAAkGBxQSEhUUEBQWFhQUGBsZGBgVFBwcHBcZHRoXHRwWHRweHCggGh0lHyAeIjEhJSkrLi4xGh8zODMuNygtLi4BCgoKDgwNGhAQGiwlICU3NzA3NzcuMjQ3LCwsNDgwNzc2NDcrLDQ0Kys3LCstNywrLCssLDgyNCwrLCs3OCsrLP/AABEIAKMApwMBIgACEQEDEQH/xAAcAAEAAgIDAQAAAAAAAAAAAAAABgcBBQMECAL/xAA7EAACAQMCBQMDAwMBBQkAAAABAgMABBESIQUGBzFBE1FhIjJxFIGRI0JSsQgzgqHBFRckYnKi0eHw/8QAGAEBAAMBAAAAAAAAAAAAAAAAAAECAwT/xAAeEQEAAgICAwEAAAAAAAAAAAAAAQIDEQQxEiFBBf/aAAwDAQACEQMRAD8AvGlKUClKUCsZoahvEeZJBxIWgyFVFb6Vyz6s5P4GPHzQSriEjLFI0Y1OEYqvuwBIH7mq35C5w9VB6ru87kDdu7Z3XT438YGMVY9nceomofI7Y7HHaqv4rzrw+14hcSIUMka6WATd5RqyqkDfOwJ96C2ag/OfMMsF5bQLqEciM5KAkuQwBXbwBuf/AFCtlyTznDxKFniBjeM6ZIn+5GP+oO+/xVZdQ+q08V56NrCqiB9nmU5du2QDjCd8Hz3oLj4NxBZkLISVDYye+3g/IrY1COm/OBvVlhmiWG5tmAlRCCp1Z+tSNtznO5/O9TegUpSgUpSgUpSgUpSgUpSgUpSgUpWM0A1566581S/rxBATEIEALodLsW3ILDfSNtquTjfO1jaSelc3MaSf45yRnycdqg3N/IsfGj+pgdY5WUaHH1RtGPt148n3Hbtjag0XSzmmZU9KO6a5kYrpikG6EglgpY6m7HJzj8VDDyBdvxFraT+lIxaRXlOzDOdQI7nJGcdjVv8ATPpavDZDcTyiWcjSulSFjB7992J99sV99Vb+WCa0kIJtRr1kDZZSU0lvYY1AeNz8UGl6Q8sXsc17PdSMjO/pa2XUZWRm1SDV3X2PnJqOdW+S+Jz3pmERuIyqojxLvgZwHXOdW537Vc/KfFhdRmRBiPYKfBON9Px2rfYoKi6I8stYNObz+ncShQsR8RjfVnsSSfHbT332mth1C4dNKIYrqMuThd8Bj7AnYmtF10WQcMd4hurAMw7rG2zDPsdga82210ESRSiMXAAZgdUZBzlfk9qD2PPxmJZfR1ZlwGKjcqDnBPtnBx+K76MDuKr5uG8QeGykRYfUWNTIS5V8lV7nTv2796nPDYWSNVkbU4H1Eds+cfFB2qUpQKUpQKUpQKUpQKUpQYNVzwPnt5o3lYfXqwsWPt3IwfJI2zVjEVpk5VtFn9dYEEpOokeW/wAsds/OKDyUqTyXLM8TzSq5aVCjMSQ31BwNwM7Grx/2eJ5Xt7vI0wesDGu+lWIJdVz4H011rrmaK34xdEFCutQSox9QUAhsdznO9T3krmS3uTNBAND27/WmjR92+oD85z8/mglNYZc7EbGvqlBgCs0Nam/49FFMsJJMrDVpXwucBj7ZPb8UGxniV1KuAysCCCMgg9wR5qv+EXfCI5GtS9oDHPmJDp+ltiMHHfJPmt1z/NI/D7pbZtEpibcnBwBllBz9xXIry/y1JAs3/igDGVI3BOG8HA3oPYMF9GzFVdSwOCAc4PtXZFU/04vbr0440t5CkgBWQxkIUzs+rsPx3q4FoM0pSgUpSgUpSgUpSgwTXUficQk9PWNY7r5Ge2fau21VieGX9rfzNFC00U8hdXUrgBv7XydsdvwBQWbmuK5uFjUs5wB/+wPc1R3V3ny8gaOzi1W50apGU/UQThQrDsMDORvv8Vpen3N8omt4bi4a4W5cqQ5ZmtnzpVst94YHtn/7DQc52t1YXs7qzos7u6yDs6uxYAntqFTjopBNDNLe33qKk6BEkl1f1Dkblj4AAAJ7527VeFvZoi6QNu5zvk+5+a5ZYgwKtuCMEHyKDW2PG0ld1QErG2ktkYJ/+M7fzW1FV1wDp/PayaUuVNrq2GlvU099HfT8av8AlVigUA1BOceUbia6S7s3QOECOkhIB0klWVhnB3Ixj2qeUoNLwrg2EBuQkkpH1HGVGf7Rn/XzVf8AM/TnhUBMgXRJgyCMufT0ruxK/wBq+O+Ktmq+6ncmT3oMlq66zCYmRzgMMlgQfBzkYPvQdDinVaG0NvGkImRotT+g4JhCnG6BcYxv9wqay8ywC0N4jF4vT9Qae5X/AKb/AMb15bHAOIW/1CC4jLlosqh+onKtGcd8+3mvQHJHI5j4ZHbXbyamjcOitgIJCxK9u4DfzQSngnGPXQMQBq7ANnHwa29RTlbk79G2TcSTAbIGUAKPnH3H52/FSugUpSgUpSgUpSgwRTFZrBoK36tdPV4gouI5BHNAh1ZGQ8Y3x76hvg/OK1nIvSCO1uY7qSf1VQBo19PThyO7bnIHj5rsdbud5bFI4LbAkuFcs5GdCbLsDtk77+MVXvJnUy7tmje4uRNC0ojkhkP1omB/VU42Az/7cUHpUUrBqH2vN5lvJYAURIX0ZbuxA3J9hnYUExrNcNtOHUMOxrmoOOWUKCzEBQMkk4AHuTXFa3iSDMbBh8VrOc+FvdWc0MJxIwGnJwCQQdJPscYqGWPND8PhH/aUckbgkRRjSTKexwwOMdvO21JnSa1m06jtZ1a7jvGoLOIzXUixxjbJ8n2A7k/FRflvqRDdSCNo3iZs6ckMGwMkbecVXn+0JcPK1qy59FQ4Iz9rkjcjxle34NVraLRuGubj5MFvHJGpWHyLztZXbGOGbMzM7aHUqWySds/dgVOQK8n9PuH3N1cQJaKmbeVZjJsrAEqCpbyPp2X816oN9GH0eomv/HWNX8ZzVmURM9OzSvnVX1RBSlKBSlKBSlKDBrR3vMkaXItlBaXSGYZAChiQv5Jwdvit4ahHNnJElxdC6tZljkKhZFdSVYL2IwQQe4/ig0PUfk2bi+DHhJ7fUFz9hU/2FvckZB+TtUb6fdKr63ufXnEK+mDoDHXlj2OANvz81dfB7EwxKjvrYbs2MZJ9h4Fd6gpbqp1EvLMJaxj0Z2Gp5Bhvp7KE/OCST8VEeF8atnktpJJpjLPIkc2lhr8AyNkHyQMjuM+1WZ1b5AHEGgmSQRSKRE2VzqVjsQB5Bz+xPtUV5V6Kyx3qvdyI1vCwYac5mI3Ax/aM9898GgtS04g0UhgZEjjjX6AXyzKDjVnsDnxg/mpAjZGR5qIT8hI1yZ/1M4Vu8WoFcb/SGI1Kpz2zUvRcbDtQZxVOdfOFTE210ilooldHwCdBJUhj8HGM/Aq5K+WTIwaiY3Gl8d5x2i0fHmjkozXU0MFuWIWQOSO0YyNTk+Nh+9eiZOCwNG0Two0b/crKCG/Oe9dm2tEjz6aKue+lQM/xXPVMeOKb06eXzb8qa+UdK85y4BbcO4fcTWMCxSoAwaPYg5C6j7gA9qpXhN0pJaUuWIJDA/Vr8MSd+/716lvrNJkeOVQySKVZT2KkYIqsf+5K3EupLqZYs/7vC5x/jr9vG4zVc2Obx6bfnc2vFtM2jtLunfEpLixjklOW+pc/5aSRmpPXW4dYpBEsUShUQYUDwK7Va1jURDhzXi+S1ojUTJSlKlmUpSgUpSgUpSg+WIG52rDSADORgDOc7Y96rzqzeywNaPg/pgz+rjsH+jQW9hjVjO2f2rb8u8Z/VxH0I1ePAViW+gk5zvjDbdwKCA8ydaUa4WO0tjPHHJsxcgyEZA0qFO2+R71ZnJfNMPEbf1ocqVOl0b7o2/xP/Q15h5yZouIzOkL2rCXUidjGQRupG2MjII29qub/AGf+CzxW89zPqAumUoG7sF1Zk/4i23vigtgVmsA0NBwtdIG0F11f46hn+K5qrSxs7y3ubuUoJlMzY0nLlWwV+n/yggfGKsWz1aF1/dgZ/NBzVmlai85giSdbfdpSAxUf2gkgZ+Tg4HxQbesV8xyAjIr7oMVxzTqm7sFB2yxA/beuWq66lR3KXFvcxRvLDGrK6opYoxIOvSN8EbZ8YoLDVs9jn8Vk1peVr1pofVZdAY5VcY2wN8eM+xrc5oNZc8cjScQDLSYDEDwDnGfk4O1bKN8jIqoeovNdrYcS9QB55vTAliU6VXGdLa/DY8YPg7VxS88MXtSwkihKEsrsMmQsT9RU4xpxgfJyKC5qVquXeJLcRa490zhTnOcYzg+RnbNKDa0pSg+HjDAhgCD3B3B/aiRADCjAHYAYAr7pQde4s43ILojEdiygkfjI2qm+onPsnC5ZbOy+5tLa239HVuVUeT+dhmrrNVB1M6Yvf36zQSohljOoOpP1JgA7eCD3+KDpdNepN01xBb37xypdg+m6ka43BI0uB2yR2IzuPep11Q5on4fZma2i1sTpLsMrED/cwzk77AfzVZ9Muld0t4s96pijgYlcN9UjDIBGNwvnJxnap91L5OnurMxWUrasgtHI+RKo305P2nIz7HsaCuOSepPEfU9SQLcxNKBLGif1gCCTKiqM4UDvgjxtmr5i4rEzlBICwxkDxncA+x+DXn3plyZxAXZOgQxj6JXkIyADuECtktkfipvwmwv7G5kiEEkyO7FZVAKsGJOWOfoO++fnFBbNV7z3y3J+pS9t5VRm0RSK4OO/0uCNx3wR+KntuCFUMcsAM496qHrvznNatFa2x0F19V3xk7NhVXPbcEk/igtXg1qY4lV21t3ZsYBJ9h4Fd+vPPT7m3iMTRXDvPdW00hjmVkJEbHAQq52yc+MAY3xmpDN1cvI7h1n4dpii+qRdTeqkeceoTjSR8jY+/mguQmuB51GRqGQMkZGcfjvUS515oI4XLcWTfU0QZH9lb+8D3A/5/ivPvL1+kNx60/qFtyHBJbWf7mOcn+fNB2+L9QLmdxHHKbW3ExYelqDKC3dsHLYG+ntVs9K+c5rqCWOUtPJbyaVkWPeSMg6WbwDse+NiPY1GuUOW7NbiKV0WUXkXqfp5UBMIckA53GG8DvsatHkLlWHh0DRw5Jdy7sRvnwvwqjAA/J80FG9ZOBSx3zT+jIsc6q2ojUDJjDDIyAdgcVKeiXC7i4d57wM1ssfposqjEjEgkgEbhQMavkiruZAdiAR81XsnHxbcRnt2zHGSrjfc6gCSudgpbO3waCwY4woAUAAbAAYA/alcPD7kSRq47MMj5HvSg7NKUoFKUoPiV8KTjOATgeceKrjk7m79SDNO4EhH2gYCjOdGO4Hyd6so1HF5JshP+oEIEhOo4ZtJb3KZ05/agkCbgH4qE9YuOS2nDXe3JV3ZY9Q7qG7kfONs/NZ585nktZ7WFToSYSMz/KlAEBOw+4k/gVzXPDI+JK6O2uFlAfV9wzvpXwp85oPPcfOcxhEbuyPEVkheEAMZFGAZGJzjST27+c1c/M3PV3Bwe3vII4zJKieqznaMttnRnJJP7D5rXWfQW2WUNJcyvEDn09CqSM/aX3298AftXL1l5JeW3SSzZY0iGHg1aVkx9hXxrG4x529qDW8kdUbuV4474wlbkssLoBrEikD02QHbVkacgZJHfNSHnXp03FI1Z3EU8edDN9RIO5V8dhncY7VA+lXTO4e6iubpfThhcOAWBaRlwV2B2AO+T7V6HxQedLPg11YMYdQlNtJ/u41Ooqw1Fh5cb9sbVsedoLvihtI4LK4DqGDSNC8aaG04VnYAadif9Bmrm4hy/bzyCSaJWdcYbcHA7A47/vWyVMbDsO1BHOBcnwRWUdtKiy4i9Ny2+rbDfgVE4+iVkJdTTTtFnPpalH/CXC6iP4PzVois0FaX/TR1dJLO5OtBpxMoxoGdIBUDcZPepzwGxeGILI+tzuzAYBPsPYCtjis0CtfxDgsE5Vp4UkKfaXUEj8VsKUHyiADAGAPApX1SgUpSgUpSgUpSg1/F+DQXSaLmNZFzkBvB9we4NcvDeHRW6COBAiDwP9T7n5rt0oFRfqBwWa6gT9MR6kUgkCk4D4BBXPg4NSilBG+T4rkJm6jEWAFVMqT8k6SQP5NSSmKUClKUClKUClKUClKUClKUClKUClKUClKUClKUClKUClKUClKUClKUClKUClKUClKUH//Z"/>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sp>
        <p:nvSpPr>
          <p:cNvPr id="245763" name="AutoShape 4" descr="data:image/jpeg;base64,/9j/4AAQSkZJRgABAQAAAQABAAD/2wCEAAkGBxQSEhUUEBQWFhQUGBsZGBgVFBwcHBcZHRoXHRwWHRweHCggGh0lHyAeIjEhJSkrLi4xGh8zODMuNygtLi4BCgoKDgwNGhAQGiwlICU3NzA3NzcuMjQ3LCwsNDgwNzc2NDcrLDQ0Kys3LCstNywrLCssLDgyNCwrLCs3OCsrLP/AABEIAKMApwMBIgACEQEDEQH/xAAcAAEAAgIDAQAAAAAAAAAAAAAABgcBBQMECAL/xAA7EAACAQMCBQMDAwMBBQkAAAABAgMABBESIQUGBzFBE1FhIjJxFIGRI0JSsQgzgqHBFRckYnKi0eHw/8QAGAEBAAMBAAAAAAAAAAAAAAAAAAECAwT/xAAeEQEAAgICAwEAAAAAAAAAAAAAAQIDEQQxEiFBBf/aAAwDAQACEQMRAD8AvGlKUClKUCsZoahvEeZJBxIWgyFVFb6Vyz6s5P4GPHzQSriEjLFI0Y1OEYqvuwBIH7mq35C5w9VB6ru87kDdu7Z3XT438YGMVY9nceomofI7Y7HHaqv4rzrw+14hcSIUMka6WATd5RqyqkDfOwJ96C2ag/OfMMsF5bQLqEciM5KAkuQwBXbwBuf/AFCtlyTznDxKFniBjeM6ZIn+5GP+oO+/xVZdQ+q08V56NrCqiB9nmU5du2QDjCd8Hz3oLj4NxBZkLISVDYye+3g/IrY1COm/OBvVlhmiWG5tmAlRCCp1Z+tSNtznO5/O9TegUpSgUpSgUpSgUpSgUpSgUpSgUpWM0A1566581S/rxBATEIEALodLsW3ILDfSNtquTjfO1jaSelc3MaSf45yRnycdqg3N/IsfGj+pgdY5WUaHH1RtGPt148n3Hbtjag0XSzmmZU9KO6a5kYrpikG6EglgpY6m7HJzj8VDDyBdvxFraT+lIxaRXlOzDOdQI7nJGcdjVv8ATPpavDZDcTyiWcjSulSFjB7992J99sV99Vb+WCa0kIJtRr1kDZZSU0lvYY1AeNz8UGl6Q8sXsc17PdSMjO/pa2XUZWRm1SDV3X2PnJqOdW+S+Jz3pmERuIyqojxLvgZwHXOdW537Vc/KfFhdRmRBiPYKfBON9Px2rfYoKi6I8stYNObz+ncShQsR8RjfVnsSSfHbT332mth1C4dNKIYrqMuThd8Bj7AnYmtF10WQcMd4hurAMw7rG2zDPsdga82210ESRSiMXAAZgdUZBzlfk9qD2PPxmJZfR1ZlwGKjcqDnBPtnBx+K76MDuKr5uG8QeGykRYfUWNTIS5V8lV7nTv2796nPDYWSNVkbU4H1Eds+cfFB2qUpQKUpQKUpQKUpQKUpQYNVzwPnt5o3lYfXqwsWPt3IwfJI2zVjEVpk5VtFn9dYEEpOokeW/wAsds/OKDyUqTyXLM8TzSq5aVCjMSQ31BwNwM7Grx/2eJ5Xt7vI0wesDGu+lWIJdVz4H011rrmaK34xdEFCutQSox9QUAhsdznO9T3krmS3uTNBAND27/WmjR92+oD85z8/mglNYZc7EbGvqlBgCs0Nam/49FFMsJJMrDVpXwucBj7ZPb8UGxniV1KuAysCCCMgg9wR5qv+EXfCI5GtS9oDHPmJDp+ltiMHHfJPmt1z/NI/D7pbZtEpibcnBwBllBz9xXIry/y1JAs3/igDGVI3BOG8HA3oPYMF9GzFVdSwOCAc4PtXZFU/04vbr0440t5CkgBWQxkIUzs+rsPx3q4FoM0pSgUpSgUpSgUpSgwTXUficQk9PWNY7r5Ge2fau21VieGX9rfzNFC00U8hdXUrgBv7XydsdvwBQWbmuK5uFjUs5wB/+wPc1R3V3ny8gaOzi1W50apGU/UQThQrDsMDORvv8Vpen3N8omt4bi4a4W5cqQ5ZmtnzpVst94YHtn/7DQc52t1YXs7qzos7u6yDs6uxYAntqFTjopBNDNLe33qKk6BEkl1f1Dkblj4AAAJ7527VeFvZoi6QNu5zvk+5+a5ZYgwKtuCMEHyKDW2PG0ld1QErG2ktkYJ/+M7fzW1FV1wDp/PayaUuVNrq2GlvU099HfT8av8AlVigUA1BOceUbia6S7s3QOECOkhIB0klWVhnB3Ixj2qeUoNLwrg2EBuQkkpH1HGVGf7Rn/XzVf8AM/TnhUBMgXRJgyCMufT0ruxK/wBq+O+Ktmq+6ncmT3oMlq66zCYmRzgMMlgQfBzkYPvQdDinVaG0NvGkImRotT+g4JhCnG6BcYxv9wqay8ywC0N4jF4vT9Qae5X/AKb/AMb15bHAOIW/1CC4jLlosqh+onKtGcd8+3mvQHJHI5j4ZHbXbyamjcOitgIJCxK9u4DfzQSngnGPXQMQBq7ANnHwa29RTlbk79G2TcSTAbIGUAKPnH3H52/FSugUpSgUpSgUpSgwRTFZrBoK36tdPV4gouI5BHNAh1ZGQ8Y3x76hvg/OK1nIvSCO1uY7qSf1VQBo19PThyO7bnIHj5rsdbud5bFI4LbAkuFcs5GdCbLsDtk77+MVXvJnUy7tmje4uRNC0ojkhkP1omB/VU42Az/7cUHpUUrBqH2vN5lvJYAURIX0ZbuxA3J9hnYUExrNcNtOHUMOxrmoOOWUKCzEBQMkk4AHuTXFa3iSDMbBh8VrOc+FvdWc0MJxIwGnJwCQQdJPscYqGWPND8PhH/aUckbgkRRjSTKexwwOMdvO21JnSa1m06jtZ1a7jvGoLOIzXUixxjbJ8n2A7k/FRflvqRDdSCNo3iZs6ckMGwMkbecVXn+0JcPK1qy59FQ4Iz9rkjcjxle34NVraLRuGubj5MFvHJGpWHyLztZXbGOGbMzM7aHUqWySds/dgVOQK8n9PuH3N1cQJaKmbeVZjJsrAEqCpbyPp2X816oN9GH0eomv/HWNX8ZzVmURM9OzSvnVX1RBSlKBSlKBSlKDBrR3vMkaXItlBaXSGYZAChiQv5Jwdvit4ahHNnJElxdC6tZljkKhZFdSVYL2IwQQe4/ig0PUfk2bi+DHhJ7fUFz9hU/2FvckZB+TtUb6fdKr63ufXnEK+mDoDHXlj2OANvz81dfB7EwxKjvrYbs2MZJ9h4Fd6gpbqp1EvLMJaxj0Z2Gp5Bhvp7KE/OCST8VEeF8atnktpJJpjLPIkc2lhr8AyNkHyQMjuM+1WZ1b5AHEGgmSQRSKRE2VzqVjsQB5Bz+xPtUV5V6Kyx3qvdyI1vCwYac5mI3Ax/aM9898GgtS04g0UhgZEjjjX6AXyzKDjVnsDnxg/mpAjZGR5qIT8hI1yZ/1M4Vu8WoFcb/SGI1Kpz2zUvRcbDtQZxVOdfOFTE210ilooldHwCdBJUhj8HGM/Aq5K+WTIwaiY3Gl8d5x2i0fHmjkozXU0MFuWIWQOSO0YyNTk+Nh+9eiZOCwNG0Two0b/crKCG/Oe9dm2tEjz6aKue+lQM/xXPVMeOKb06eXzb8qa+UdK85y4BbcO4fcTWMCxSoAwaPYg5C6j7gA9qpXhN0pJaUuWIJDA/Vr8MSd+/716lvrNJkeOVQySKVZT2KkYIqsf+5K3EupLqZYs/7vC5x/jr9vG4zVc2Obx6bfnc2vFtM2jtLunfEpLixjklOW+pc/5aSRmpPXW4dYpBEsUShUQYUDwK7Va1jURDhzXi+S1ojUTJSlKlmUpSgUpSgUpSg+WIG52rDSADORgDOc7Y96rzqzeywNaPg/pgz+rjsH+jQW9hjVjO2f2rb8u8Z/VxH0I1ePAViW+gk5zvjDbdwKCA8ydaUa4WO0tjPHHJsxcgyEZA0qFO2+R71ZnJfNMPEbf1ocqVOl0b7o2/xP/Q15h5yZouIzOkL2rCXUidjGQRupG2MjII29qub/AGf+CzxW89zPqAumUoG7sF1Zk/4i23vigtgVmsA0NBwtdIG0F11f46hn+K5qrSxs7y3ubuUoJlMzY0nLlWwV+n/yggfGKsWz1aF1/dgZ/NBzVmlai85giSdbfdpSAxUf2gkgZ+Tg4HxQbesV8xyAjIr7oMVxzTqm7sFB2yxA/beuWq66lR3KXFvcxRvLDGrK6opYoxIOvSN8EbZ8YoLDVs9jn8Vk1peVr1pofVZdAY5VcY2wN8eM+xrc5oNZc8cjScQDLSYDEDwDnGfk4O1bKN8jIqoeovNdrYcS9QB55vTAliU6VXGdLa/DY8YPg7VxS88MXtSwkihKEsrsMmQsT9RU4xpxgfJyKC5qVquXeJLcRa490zhTnOcYzg+RnbNKDa0pSg+HjDAhgCD3B3B/aiRADCjAHYAYAr7pQde4s43ILojEdiygkfjI2qm+onPsnC5ZbOy+5tLa239HVuVUeT+dhmrrNVB1M6Yvf36zQSohljOoOpP1JgA7eCD3+KDpdNepN01xBb37xypdg+m6ka43BI0uB2yR2IzuPep11Q5on4fZma2i1sTpLsMrED/cwzk77AfzVZ9Muld0t4s96pijgYlcN9UjDIBGNwvnJxnap91L5OnurMxWUrasgtHI+RKo305P2nIz7HsaCuOSepPEfU9SQLcxNKBLGif1gCCTKiqM4UDvgjxtmr5i4rEzlBICwxkDxncA+x+DXn3plyZxAXZOgQxj6JXkIyADuECtktkfipvwmwv7G5kiEEkyO7FZVAKsGJOWOfoO++fnFBbNV7z3y3J+pS9t5VRm0RSK4OO/0uCNx3wR+KntuCFUMcsAM496qHrvznNatFa2x0F19V3xk7NhVXPbcEk/igtXg1qY4lV21t3ZsYBJ9h4Fd+vPPT7m3iMTRXDvPdW00hjmVkJEbHAQq52yc+MAY3xmpDN1cvI7h1n4dpii+qRdTeqkeceoTjSR8jY+/mguQmuB51GRqGQMkZGcfjvUS515oI4XLcWTfU0QZH9lb+8D3A/5/ivPvL1+kNx60/qFtyHBJbWf7mOcn+fNB2+L9QLmdxHHKbW3ExYelqDKC3dsHLYG+ntVs9K+c5rqCWOUtPJbyaVkWPeSMg6WbwDse+NiPY1GuUOW7NbiKV0WUXkXqfp5UBMIckA53GG8DvsatHkLlWHh0DRw5Jdy7sRvnwvwqjAA/J80FG9ZOBSx3zT+jIsc6q2ojUDJjDDIyAdgcVKeiXC7i4d57wM1ssfposqjEjEgkgEbhQMavkiruZAdiAR81XsnHxbcRnt2zHGSrjfc6gCSudgpbO3waCwY4woAUAAbAAYA/alcPD7kSRq47MMj5HvSg7NKUoFKUoPiV8KTjOATgeceKrjk7m79SDNO4EhH2gYCjOdGO4Hyd6so1HF5JshP+oEIEhOo4ZtJb3KZ05/agkCbgH4qE9YuOS2nDXe3JV3ZY9Q7qG7kfONs/NZ585nktZ7WFToSYSMz/KlAEBOw+4k/gVzXPDI+JK6O2uFlAfV9wzvpXwp85oPPcfOcxhEbuyPEVkheEAMZFGAZGJzjST27+c1c/M3PV3Bwe3vII4zJKieqznaMttnRnJJP7D5rXWfQW2WUNJcyvEDn09CqSM/aX3298AftXL1l5JeW3SSzZY0iGHg1aVkx9hXxrG4x529qDW8kdUbuV4474wlbkssLoBrEikD02QHbVkacgZJHfNSHnXp03FI1Z3EU8edDN9RIO5V8dhncY7VA+lXTO4e6iubpfThhcOAWBaRlwV2B2AO+T7V6HxQedLPg11YMYdQlNtJ/u41Ooqw1Fh5cb9sbVsedoLvihtI4LK4DqGDSNC8aaG04VnYAadif9Bmrm4hy/bzyCSaJWdcYbcHA7A47/vWyVMbDsO1BHOBcnwRWUdtKiy4i9Ny2+rbDfgVE4+iVkJdTTTtFnPpalH/CXC6iP4PzVois0FaX/TR1dJLO5OtBpxMoxoGdIBUDcZPepzwGxeGILI+tzuzAYBPsPYCtjis0CtfxDgsE5Vp4UkKfaXUEj8VsKUHyiADAGAPApX1SgUpSgUpSgUpSg1/F+DQXSaLmNZFzkBvB9we4NcvDeHRW6COBAiDwP9T7n5rt0oFRfqBwWa6gT9MR6kUgkCk4D4BBXPg4NSilBG+T4rkJm6jEWAFVMqT8k6SQP5NSSmKUClKUClKUClKUClKUClKUClKUClKUClKUClKUClKUClKUClKUClKUClKUClKUClKUH//Z"/>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sp>
        <p:nvSpPr>
          <p:cNvPr id="245764" name="AutoShape 8" descr="data:image/jpeg;base64,/9j/4AAQSkZJRgABAQAAAQABAAD/2wCEAAkGBxQTEhUUExQUFhQXGCAZGBgYGBkgHhogIh0fHiAbHhwcICgiHyApISAaIjEtJykrLi4uHx8zODMsNygvMisBCgoKDg0OGxAQGywlICQyLCwsLjUvMC04LzQsMjUsLTUrMi8sNDItNCwvLywvLzAyLC0sLDcsLCw0LSwsLTQ0L//AABEIANEA3wMBEQACEQEDEQH/xAAcAAEAAwEAAwEAAAAAAAAAAAAABQYHBAIDCAH/xABBEAACAQMCBAUDAwEFBgQHAAABAgMABBESIQUGMUEHEyJRYTJxgRQjQlJicpGhsRUzgpLh8BYXJNJTVGODk8HC/8QAGwEBAAIDAQEAAAAAAAAAAAAAAAQFAgMGAQf/xAA3EQACAQMCBAQEBgIBBAMAAAAAAQIDBBEhMQUSQVETYXGBkaGx8BQiMsHR4QbxIzNCosIVFmL/2gAMAwEAAhEDEQA/ANxoBQCgFAKAUAoBQCgFAKAUAoBQCgFAKAUAoBQCgFAKAUAoBQCgFAKAUAoBQCgFAKAUAoBQFR5158jsGWPyzLKw1aQ2kKPlsHc+wB/FTbGwq3knGnjTGW+mdvozVVrRpLMjx4Jz7Hc2txMkbLJbxs7RE5zhSw0tjcHGOgI9txWu7tKlrU8Opvv7faMqdSNSPNHYyf8A8fcQ8zzP1DZznThdH93Tjp+c/Ndc/wDHrXw+VZ5sfq8++NvYrVfT5ttOxr3MvGZf9lNcxZSRoVbI/hqxkj7AnB/NcZbKM6sFLZuOemjaz8i0nonjzMM4PxOeGdZYXfziw/kSZCT9LZPr1dN85z712/ErC1VpP8qjyptNLr0+LKq3r1XVSznJr3idzjNZ+XFAAHddTORnAzgAA7ZOG37YHvty3C+H/jKri3hJZff2/n+Swr1fChzYOLwz54nuZ2t7ghiVLIwGCMYyDjYjf7/ftI4twpWajKDbT0ecb+2N/TTHma7e58XOVgtPF+eLK2l8qWX1jqFVm0/cgbVW0bSvXjKVOLaW/wBftLX4m+VSMWlJ4yT1rcpIivGwZGGVYdCD3qOnkz2PbQCgFAKAUAoBQCgFAKAUAoBQCgFAKAUBVvELmhrC3V41DSSNoXVnSuxJJx12HT3qXY2juqypJ4znX7xk11aipwcn0KjyL4jXE10kFyEcSnCsq6SpxkdNiNse/SrTivBo2lPxacm1omnj6rHlpj3I9tdOq+VrU6PFbk2SVjeQlThAJEJwduhU9O4GDjpWnhXFvwacJrMXrpvnb9jK4tvFw1udXhlyu9nNOtxjzWiQgKQV0FmB37nK+2MY3OcDTxTiLvaiaWIx27675+Bnb0FSjjq9z9m8PLI3bxlXRXj1xBW2yCQ+M5+nMZA6b9DvUV3ty6fhOb5cYx5G1QgnzJLO+S68En822iZgMtGNQAwM4wwx2GcjFRjIq3BuA2yG0mjhRZXldi4G+NMh+w2x9qyc5OKg28LZZ0Xoug65OrnvlyK8a2SQ6CWZRIoGoenVpGdsHTv9tsda3213Vtpc1J4ZhOEZrElk9HhxytDbI06amaQkK7bZjz6Sq/xBG++SffG1e3d7WunF1XlrRaY33/b4CnSjTyoLGTKOY+AXC3coEckuudwrojsrEnVjIBGQDuO2G9q6fhvFbSnaqEnhxWqxv6d8kC4tqs6nMuvyNDt+IS8G4REJFVp2dtKMdlLFnwcHfAySAdztkVReEr++apaKTb22XfH3uTObwqWZdEcPJ3iZNLdRw3CoUlbSGXYqx6fcE4HvvUniHBHaUfFU+bGM6Y99399TXRu1Vly4x7mr1REoUAoBQCgFAKAUAoBQCgFAKAUAoDFfGa/mN2IWLCERgqv8WJzliO5yMfGK6X/H7a2q80ppOaeifRd8eunw26wbypUhjl0Xc8fD3hZ4jBPazs5ijKPE3Xyn9QwuexGcj/TNYcVcbG7jO2ajLGqx3/ntjpnqZW+a1L/k11JOy5Gbh83neY0sqAtbkRqEZgjExupZmDEAhWBHX4qDe8Xr3ceSWFHsjbStoU3lbmoo8c8WRpeORfuGUj/Qiqs3kFw6B8WTFX1xhoZW3zspB1Z6qWVTnfse9Ad/Eg4uI5EQvphmGB3YmIquexOkgH70B7eAW/lwKpZWfJaQr01klnA+zEigOKxSJRbsJGKl3EfpODr1ED7AA4Pf80B6+PI8zOke5hifIPeSRCqb/C6iR/aWgJezlQQIyEFBGCrHYEadifbagK/y+Nb2/UlITPITsA05JAA98rJ9l/vUB5858KS9MdoW09ZWYAEoF2XrsAxJHyA2Pcbre4nQqKpTeGjGUVJYlsV3kDw/jidbp5TLpY+UAulTgkCQ+o5yNwOgyOu1Tb3i1e7goTSS3069t29jVRt4Um3E8vEbn6a0mFvbhAwUM7sM7nooHTpg5OevxW3hXCvxuZSeIrT19O2NOj3Mbi4VJYSy2SPhrzm98JEmVRLHghl6Mp2yR2IP4PxWjiXD5WVRRzlPVPb233WnxM6FZVY5Whd6rjcKAUAoBQCgFAKAUAoBQHLxW9EMEsxGRHGz499Kk4/yoDCz4kcQ83zPNUb/AO7CDR9sdcduufnvXYx/xyiqLi5Nz77LPpjbPq/MrHfvn20+ZsX6O34jaxPNEjq6BgDglSRvpb/voK4+lVksTg2n5aFnKPRkVwm2FqmqNArW+IrhI12lQbiUKBnUAxbbP813wMJScnzSeWFpoif4nF5ixSxMpKMJFOfSykEHf5Ukg/avAenhNwiMIlDaJQ00T7aW1HWVHcEZzuNx9jgDi5hWRpHjyMuiG1ycKJkLsRqG4YjT9wDtscgdF3dCZbN9xFJIrEHbfQzKrfZwPyBQHRwQeq6H/wBc7dhlEO33zn7k0BGcPP7dnH3SV1H9yMOmT7baR9zQDiLtrugpKiSSCBnGxXUBqIPY6XUA+5HtQHdxz0JbxI3lq0qJpXGSgBJQA9sLg9wurGOtAezhF9m3NzKVVWzJvj0R/wAQT8LufkmgI2SFpjOIyB+pEeoHUrpFgqXIIDamAZQO2x96AnL+6S3hL49KABVXGSThVRe2SSFH3FAUDmXkkXk0WuXRdurPMw9aogPoXTlcYJKg5GdLbHG06x4jWs2/D2e6e3r6mqrRhVWJfE64eHw8BtJJvVPM5AycLqPZRjOlRuSfUfvsBnKrW4lcxjJrL0XZddPvLPFGNGnotER/K3im01zHDcRIqysEV0J9LEgKCCTnJ2yCMEjb2lX3BKttT8RSUksZ6Y/rb+DXRu4VHy7M1CqQlCgFAKAUAoBQCgFAc3Er+OCJ5ZW0ogyx/wC+9epNvCWWClcP8UrOeXyXjljVzpDyBNBztvhiQD8jA71Z3HB7qhS8SaWOuu3r/WTRTuac5csXqc3FfCm2BaWIzHBDCDWulsEEpqK6hkZH1bEjfG1YR4tdxpeEpaYx548meuhTcuZrUnbaeOFmlt10RAqtxAUKNGfpEoGB/Hr2ZVBB23rjcTl1YjzFnXUJFUghcfuL1CNnrg7g7EHO+CcgRfDeMxoseAFtHUCNwG/bbODFKN9BycDOACCpwQMgRnELtLVJV81Ea2fzLZJCB5iFN4lyfUCS6LjcHTtsMgR3PfP0CwxG0kjllMgdevoC4JLLsd9QA6ZyfarCx4fO6ruk/wAuN8rb20NVaqqcObft5lL/APMCdrSS2ZIyDujjYp6tX2yD9JGCuO/UWNbgPhVKcHU/W8bY6Z01fRPfbfXY0wu1OMpKOyzv/SIzh/Ol9Dr8uZj5mdWoat2wC4z0b56fBqbfcGs6VJST5fzLLcujeHvnpqv4NNC6qzljGdHsji4bzFcW8onSRyyksQzEhsnLAg52bvgZ9sVJ4hwq0jbSlGKi4rKf8665216mu3uajqJPXJJ3XPF3JJI5ZR5hXWgHpIQ5VffHYn6iO42xG/8ArNLl/wCpLmx5Y+GM/wDkbFxB5xyrHz+/YsvF/FEPIrwwkFYJI9RYZDuFOoDG6qVHcE/HeotuCXVekquEspNJ7/0Sal1ThLlbLjNxi0aGzjWWNYW0yDzHVfRFggEHqSwUY+D7VVSi4txe60ZIWqyTXA1URtcucNL62Z9sIM6Bv9Kqu+PlidyaxBwfqPN8p5VLtJLqt4sEBVBH7rDvgfuZbpkAYJ3AlrCyS3R2ZssfXLK2BqIH1HsAANh0AFAU7m4fr4SjyGIlBJBBGuuZzvpaRcZVT0A27kt2G63ryoVY1Y7x1MZxUouL6kfyt4XNBPHPcyoViIkCJn6l3BZjjAUgHbrj262t/wAcqXVPw1FRT31z/Hvo/Yj0bSNOXNnLNBsOOW0zFIbiGRhuVSRWP3wD0qkJWCQoBQCgFAKAUAoBQENzZwo3drLArBXYeknpkbjPxWdKfJUjPGcNP4PJ49mvvUxj/wAubsE+fGY4QQJJFKsQpOGZQuScDfp811N5/kFKdFxpReZJrXp099CvpWLjPMnsbDHxB4lEnmfqrZsfuoFLp8kRDTInyoBUZ2btyZYnVcQrIP1NuUaXRhGDnRIBkhW0nDDdsE5wSfmgI6xlMZMkEbmLdZrfPricb5RScbg7gHBGkrnuBD838ajtYJpNHnQXw9GhtJDGILvtspA1auoO2DtUi0tZ3NVUobv5GFSahFyZmnN3N8vEBbrIiqYg2dLEh2IX1aSPTsrdz1PvXS2VguG1vEuGsPRS10bfXtp1emuCFVrePDlp79V5fueXJXKcl/KyetI1UkyaSVDdl7ZJ64BzsKy4txKnTlTqW8oua3xh/l7Nru/f0PLWjJxlGonj4amj8veFsEJYzv5+pSoUrpC579SdXscjFUF5xS4u8KbSS6LK177t5XTXQmUqEKX6fmTHB+QbG3fWkRZsFR5jFsAjBwDtuCRnrWmte3FaPLUm2tzKNOEXmKSPfZck2MUnmJbpq7ZyQPspOB+K11LirUiozk2vN5MlFJ5SIJvCazMuvXOEznygy6f7udOvH5z81LXFbtUvC59MY8/ia/Ap83PjUqN/4S3SylYGiaHPpZmIIXOwIwckD53+Kt7b/Io06KjODcksLbD069vgyJUseaeU9Cj8Ts2hmkikBDqxVgep7f4EdPgirXhk6ErPnfL1c+2c5ec9s519TTc+J42I58voW/h3iGyWcVtJEZdDgs7P9SrIHVANJyCAF3Pv2qinwOpWcqlBJQf6U8p4/buskv8AFxhiM3r1NT4JdrJEL+aZSDH6cDSkSkgkb+otkAEnrgYA70EouLcXutCWei9unk061z5rYgtWAGoAg+bNkFgBjVjbA0ggscV4CesLFYtRBJZ21OzHJY9Nz7AAAAYAAoCk+JPEnnspltgGhXT5kmTh8tgxpth+2cHuBucgSrGVKNxCVb9Kev7e2cZ8jCqpODUdzLOU7aZ7238pXMglVgRn0jO7E9lxnPuCRvnB6vi9za1LOUYTi3pypNPrjTHo18SvtKdWNXMk8a5+H+mfSlcUWYoBQCgFAKAUBwcelkS2maEEyCNimBk5wcYHc+w715LKTwerGdT5nju38wTB283OfM1HXn31da+h1bSyjbNNJQxvp8U9de25SxrV3UW7fY+i+E8eBSJbnVBOyKSso0BmwNWg/Sxz2ByO4FfPFsXJ1jhKrN5sbGMt/vFULpk9iwI2I9xgkbHO2PQRVtdNITJA7pOMGWzkIA9mwGXUM4Ol1Ohuu+aAg+c+MSW8El3aSaTMyxyJJHkxsAVJG40PgAbhgcLj3MmzoK4uIUm2lJ9PiY1JcsHLsZPHeT3LQWzSuwMiogY5ClyFz9hkE/ausuOH0rGP4q3WHHdN5TTxnfLT7Ya88lbSryrPwqmzNO5K8NntrlbieRT5eSirnckFck+2Cdqor7jVW7peG4qK665z26LH37y6VrClLmTbNLAqnJJ+0AoBQCgFAc89jE5DPGjMOhZQSPsSKYBiHNPhvPaLJLGY2toxkEsQwGcAacHJG3euqsePPkjSnHM9l0T6LPbz0ffyK+tZpyck8Ld/uRHDOb7mGOOJWVoo3DrGyjSSG1DOnDY1err1A69911wBVFKp4jc3l64w39Uvd48zGnfaqPLp9/eyNz4eIYIv1Esg1SKpeWTYnO4QDJwN8BR79yd+PLI5ry5MyKJ1dUlcCOFAfMkUZyJM40qRgkbYGxO+KA7rfhbNKJJtGmPaGNM6U/tnIGXIwBthQNupNAR/OXMUfD4WdVjMz7Imwyf6mxuQP8+m3Wt9rbTuKsaUN38vN/fkYzmoRcn0Kdyh4oTS3McN0kWmVgitGrKVZjgZ1O2QSQPcZ6mrfiHA5W1J1Yy5kt9MfuRqF3GpLlxhmr1QksUAoBQCgFAQ3FuarS2kEc06LIcenckZ6ZCg4z84rZClUmm4RbS3wm8evY8bSaT6npPLtjcATpHCS4DJPEFz1yrqw2yCAax55cvJl47dPge41yeye0ugMFoLmPbKSR6XI7+sMUJ7/QB9u2IPTbRFD5Vs6wyBQzQzK8gC9vLxIuBnY6Sw2AwDQHp4nc+bGyyRPHdxoXiKqSC6qT+1JjSwON1O+M5FAYHxDics7M8sjOXOpvUcE9jgHHtj8V31vwq1jRjyb4yp7S9V29MY6NFPUuqjm87duhtPIHJltFHBdGNvPZA3rOQhI3KgADf3OTv1rjrq9rVvySqOUVt0z2b/ALLSFOMdUsMvVQjYKAUAoBQCgFAKA9N3bLKjRuAyOpVge4IwRQGM+IHIcNjAJYnmbMgADFdhucEgAnpgdD8k1fWl9cXtX8NWqYjJNPCWXp35Xv56EWpSp0o+JGOq16/yRHK/Ml0byAeYZCziNfMUuE1sFMgXIwVBzsRsCOhqZxTg9rQt3UpaNPrJvPlrn2NNtdVKk+WXbsbQUgtMM7PJMw0gnLyydMhVHQZwTpAUd8AVypYHnPcTvGxP/pu+RiSTTj1YUAqG6D+Y67GgK9xPl5b2BokjkUM4JuZ9SyEjG4RlDFcZGDoX2rdb15UKsasMZjtn4GM4qUXF9Tk5Y8L0t7hJpJvM8s6lULgah0Y59juB7gb1NuuMXN1T8OpypZzomvjmTNVO2p03zRz7/wCkaJVYbxQCgFAKAUB87c78HuI76bzFdvMlZkfScMGbKgHocDC/GK7PhHELSnaqLai4750z5rv9enYrLqhVlUytU9vL+C88hQ/prUC4uHs59ZZBN6V0EDbTJhWBOScEMCe1czxGrTrXM50lo38fP3J9GMowSluXSy4jPjP7F0nZ7chT9tLOwP31/ioRsPyS6hncRXMZilG8YcgMcjrG6nc+4U5GNxjGQMp8U7mWK78hXmESKroDI53IOWBJz7jrj/PPS8AsqFeM51EpPKWH08/fbboyDeVpwwo6eZ1+EHBYbhpzPCsgjKspYHAYk5zvpbOAdxkYPvUXjSVvX8OjJqLSyk9FusY6adPM22spTp8099enp9+xtAqkJIoBQCgFAKAUAoBQCgObiNhHPG0UqB0YYIP/AHsfkUBgfOlqljftHah4hGFwdbEklc5yx+cfiuq4Zb//ACNKU7qUpYeEstLZPOmM/sQLir4DSppLrsW7wxvru7NxqnGpQi+c6F5Ap1elCWCL0zurZJ3zgAVPF7Ona3HJT2aT9N1j5G+2qupTy99jSLHhUcJLDUzkAGR2LMR7amOw74GBVWSDxu+Mxo5jAkkkABZY0ZtOemoj0rntqI9+lAUbxT47dR2yKqNAJHwzBwWxjOnK/Se5we2M71ZcIo0q11GFXbV4zu1svP0/Y03EpRptx3Kj4Y8auBfxRiSR45CRIrMzDAUnVudiCBv+O4q745Y21K3U4RUZZ0xpnvp1/YiWdapObUnlG8VyRYigFAKArfPfNH6CASBNbu2hAc4zgkk47AD8nAqVZ2k7qr4UGk9d/IwqVFTjzPYp3KHilJLMsV4kQV8gPErjScZGVLPkHfcYxt1ztZcS4K7Sn4sZ5Wi7PX7RHoXSqvlxhmnW15HIoaN0dT0KsCP8RVGSznuuEROQcFGXOGjJRhnGd1xkHA2ORsPagKl4hi4t7GbS4liJUDzFJkj1NjIcHfHYkah7nbEi0owrV405y5U3jP8Avq9l+5hUk4xcksmPWV073ERk1THWo0uzHUCcaASds5I+5BrruI8NtqdtKdNcjitGm1nyeN/f4ldbXNR1Enrn70PpLhnDYrdPLhjWNM5wo7+59zXFNtvLLQ668AoBQCgFAKAUAoBQCgFAUfxS4ZbfpmuZYtUyAKjAkbk4AbH1KMk4P4x1qXZSuPFVOhJxcsLT76b9+i3MKnJjmmspamXcsc4XFoBHG4WJmBfEaFgMjUynGS4XZdWodMg10HEeCRVKddVJOSWXnGuPZY8t+xCoXnNJQcUl0wa8kOth+3d3JHQ3P7aLjvp0qCc99BP2rlCwJR7GeUDXL5II9aQgaie/7rAnBGBsqkb4PTAH6/LdswYSR+aGGD5rM+3sNZOPxRPDygQ3CbvhNtOY4ZLdJmOgnVkk5xo1nIznbTnr2rc4Vpw52pOK66tL3+B45LOOpb60nooBQCgILnDlpL+DynJVlbUjgZ0tgjp3BBIrdb3FS3qKpTeGvvD8mYyjGa5ZLQqfLnhe1vKJjcjzEOY8RgrncesMckYPQFT8irDiPF6t4lDHLHqt8+unT78tNC2jSy92WafhUhJZ7a0kc9WBZSfndT/qaqSQc90Y4jpcPZsAHjkViyMdwVI6MRgZUjcNlTkEgCsc+86yxRLCr20pmV8ssbDSF0ggo5YZOrv0wdt9rHhvD/xtVwbwksv78zTXreFHm69Cu+ElxH+uCvEjs4JR8bxkD+I6AEZ7Z+asuOWk6FOD8WUlnGJPPn0S7dTTZ1VU5vypPfQ3SucJgoBQCgFAKAUAoBQCgFAKA4+MWEc8MkUwzGykNuRt1yCNwR1rKMnCSkt1qvbVBrOh852l9DDdLLHGZYUcMiykgsBjBYqBv3xjHYg117tL+7tP+WostZUcLXqstftptu85rvFoUauIx9Xrp0ehvPDuaFniWSGC4cMM/SFA+NUhUH7jNce04tprDW5YnVLxGURM/lIpU76pBpx3bKgnb2xXgK7xi+eWGYR3xaV43CR2sYkRCVIUuVjeQHJG+V+AMV6sZ1Bii8Im1iLyJdeQoj0MD9sY2rvlxSy8DmU1jH6evpjf5Y9indtV8TVZ13/s+luDwukESSHLqihjnO4G+/evn8U0lkuXjOh2V6eCgFAVnnbnGPh6JqUySyZ0INthjJZuw3Hyc7dDiZZWVS7qclPHd57GurVjTjzSInlbxLiuSUkikjkxlVRXl1DvgIurb7Vs4hw2rZyXNqns1t6eT+vTZ4xo141Vp8Cy/wDiKHstyftaXR/0iqvNx7J+OxIxVhNkdf8A085H/MExj80BnnixzHaSpHCF86QesOr6fKztjODknup+M4OKtuEW9xVqt28uVxWr332065w/gR7mdOMV4iymevwZFq0kpCMLlVyCSCuknB0DGQemc567d6y4xSu6c4K5nzaPD0S89FjXbUW06Uk/DWDWqpyQKAUAoBQCgFAKAUAoBQCgPF1BBB6HY0B80cctLeK7MUDs9qGwX/ku5BCg/UB2JIzj812Vlc8SqWvNGEf/AM5yspY6dc64eYryxq6ytToKrht+f3/s2Lga2BhjW2t5J0VAC6x5B26OzEKX9xuRntXHzcnJue+Xnpr106FkttCf4XNCpfRBJDtqYmFlBA+cYz1261ienkOYrbs5z3XQ+ofJXTkD5IxQFU4n4r2scuiOOSVQcF1wB841bkf9as7fhF1Xp+JCOmMrLxn0/vC1WuDRO5pwlyt/0XbhPEo7iJJojqRxkHofYgjsQcg1XSi4ycXutDeddYgUAoCl+I/Jr36xvE6rLHqGG2VwcbEgEggjbbufjE/h187Orz8ucrD9M9DVWpKrHlb8yF5H8O7m1l8+SWJZVGEVQ0i79c50HpjpUnivFfxnLGKxFa+r/bGvXXJrt7dUsvdsvAtLs7m4iB9lg9P5zIWP4IqnJJ5z8OmZji7lRSc4VIcj4BaM7fcE/NAZn4t8IhjMcj3MrzsMKjqhyoPXKKunc9TnP4q44NWuadWSt4c2UsrbbZt9MZfr0WSPcwpyivEeMHv8E4bfVMwkJuSoBQjAVM9VP8snGfbA23yc+N1LqdSKrxUUs8uHlPbLz8OiwY2saai/Dee5rFUhKFAKAUAoBQCgFAKAUAoBQH4RQHzdzLwNbW6aATRMAdmBY6AegkwDhvfGdt9s12Vhxabt1mlOTWmUsp49NsIrK9rHxM8yWTZuVuWzDaxLDeSY06sp5TRsW3JUOjEDJPQ1ydxWlWqyqS3byWMIqMVFE3FYTerXcucqQMJGpUn+Q9J3HbO3uDWkyPWLO5/+ZT/8A/8Af1/72oDJeN+GN6J28oLKjEkPqVcZ/qDHI39tVdRY8dpULaNOUXmKS9SBWs5VKjlnc1TkzgX6K0jgLaiupmPbUzFjj4BOBXO3NeVerKrLdk2MVGKiuhN1pMhQCgKv4gc0mwt1dEDySNoQNnSDgks2NyBjpkZyKmWFo7qsqSeO/ojXVqeHByKZyn4mXU06wyxwv5h0ow1JpbH8t2yv2Gfv2suJcFVpS8WM8rOufPbBooXXiy5cYNAe/dTia4tYwRgYPqyehGpsde2DVCSzilvfKLI3ECCOomhTzP8A7elUDD29DUBRPETl+6nxd4YpHHpJnMMTFQxKkLqxk6mzq0H6RjNXHB+Ixs5yU1lSxt5bfUjXNDxUsbo9Hgs0QuWZ5VWRkxHEQQzdyckYyB/EEnv2rfx6tOvOEvDlGMcrLTWXLH8fUxs4KnFrmTbxs87f7NqqgJYoBQCgFAKAUAoBQCgFAKAGgPmXjlqwu5UDCQmVsMh1ByWOMEdSfYd9q7ThnE6FOzj4mY8umcPD9GljrtuVlza1JVW49dd/5NV5S4RcWtqiXAu16sDA4bygTnSYgCSd/aT8Vyl5WjXrzqRWE3ksIR5IqPYnY71I0kljkvDoXLedHPo3ONZEiLsv1ERkbA7VGMzyv+KT20EszSQTpGuvI9DdBhQBqU5OwJI6jPvWUYuTUVu9AUe18X5PNHmQJ5JOCFJ1KM9cnZu22B33q/q/47Wp0nNSTaTeEnr5Lz39dCHG9hKSWDW4pAyhlOQQCD7g1zxMPOgFAKAhObeWo7+HypCVKtqRh1VsEZx3GCRW63uKlvUVSm8NfeH5P71MZwU4uMiscueGUFvMJJpBMR9CEALn+og7k1Lu+K3N1BQqNY7JYz2zlvb76Gunb06bzFFtkltbbtEhzgBFBcn2VVBZj8AE1XG485uIOyoYYWctneQGMJjH1BwH37AKc47UBTPEAzXNu8KvAzqwPkw63dse+PpxnOCO3WpNnXjQuIVZLKT1MakeeDj3M95V5euDe2+UaLRKkjM/pwFYMR6u5AIx89MZrpeJcZtKttKnTfM3ps176pfIr7e0qwqKUtF6p/Q+h65EshQCgFAKAUAoBQCgFAKAUBCc6TqtlcAyxxM8TKrO4QElSANRIxnpntnNepNvC/k9XmfO1lYyzNpiR3YnHoGd9vb7g13dbidjC3aymsY5Ovo107arCKeNvWdXL77/AHub1wvi8yxRnXDc4AV1T9uUEAAnTK+5HUg6T/pXBItyX/23CFBlPlasjTLgfnIJXG/XOK9B6OIcs2k8TRmGMK64DIqgjPQqQOo2Ir2MnFqUdGtV7DfcoFr4Pt5v7lwphz0VSGI9tzgf51e1f8guJ0fDSSl1l9cLpn5dCJGypqfN07GrxRhQFAwAMAewFUJLPKgFAKAUB8w8Q4lcvK0k7uJtWW3+lh1UewB2x8V3VjYWVS1i1BPK1b389d1rttjoVNavXjUazjXT76m0cl2U72cDZjhLLkyLGPNYdjlwQCR3Ibr71xFRRjOSi8pN4e+VnR+6LZbFlh4SMMskkkynHpl0kDG/ZR/nmsAc/wDtGKL9m3iMjKcaIlwq++p9kXHUgnV7A0B8+8yTSvdTNOdUgc6iSCFwTgA/0jG3wAa7fg0badmopRb15vXrnPljy7aFXd+LGrlZ8vtG5+GrzHh0Jn1a/VjV10ajo67/AE461yN4qSrz8F5jnT+vLt5FlDm5VzbloqMZCgFAKAUAoBQCgFAKAUBh/jJKzXqnWGjEQC4YELudQIB2boTsNivXG3S/47Wt4ylGbSm8Yz28v317diFewqOKcdup0eEktwhnaIKyaFbymODIQT/uySBkDO/TdQcdaj8fnQlcLw/1L9T+nutc+yzpplZxmqf5tuhp8VzaXDaWRfMP8Joir7ewcAsB7jI+aoiWeU3CHUsbeUx56xMA0RP2PqQHp6SB3xnOQMt5+41c2cwt4S9spjWRkjk1ISSygxsVDIPTuoIHx3a84Lw+ldSk6uqjjTOM5It1XlSiuXdk34R8zXE7ywzu0iqodWbdhvggt1IPXfJH2wBjxqwo2k4+Fn82dN8Y/wB9ewta0qsW5dDTqpSUKAUAoBQFd5k4fw+MNdXcMHpxl2jBYnsMAZY56dazg5v8kM69F1zoCL4Z4j29w6w28cnnMcIsmlF6dSwY9B2Ayew64kXNhcWyTqwwn5p/Rs106sKmeV5JC/mIcCaRpZRgpbW2pcnqC5BzjPd2VMdQaiGw75eFySqFkcRxkeuKIY1Z+oGT6sE5+kKT70BWfEyeG3tv2oof1GwTEYJjXO7jA9G2wJxudt6k2dKFWvGnN4Unhv8Ab3eF6mNSTjFtLODM+U+Y7qK7iKSyNrkVWQsWDgsARg98E4O2Dg9M11XFuGW0LVzhBRcdse2+uvq8v4lda3E5VOWTymfQ6OD0IP2rjCzPKgFAKAUAoBQCgFAKApHiRzVDFbTwJOFuSuAq6iwBI1ZKghTpz1IPt2qVbUJTlGcotwTXM8PbOu2u2dtTCcsLCeuuDEbBX82PygTIXHlgAEls7YB2Jz/1rsuJO0dnP9O35cd/+3GPPH+ist1W8VZzvr++59GwNbXS6Cqlk6xsul4z9vqX4I67EGuDLY/JrGSFcxZn0MGWOUgsFwQVjkbB1b5Gsn2yAcgCLN1DEHmt5FgKKTNBNqUEDuVO6sP6lBDZ/lsR6k28IEBdcxcK4s0UM6yxybCNmGnBbHo1qSNzgYYYJxjfFWCt72ySuOVx6Z0691r818zVz06uaeclz5b5Zt7JWWBSCxyzMcs2Nhv2HwMDqepNRK9epXnz1Xl9zOMYxWIrCJmtJkKAUAoBQFT8S+AS3lpohGZEcOEyBrwCNOTtnfIzgZHapvD7r8LcRqtZXX0fY11qfiQcTOOT+Q7trqMzRPFFGwZmJKnY5wuDq36ZHQZ3G2bzinGaFa3dKjluWM5W39+mnmQ7a0lCfNLobRbWsNujaQsa/Ux//pmO5+5NcsWByJxCSZWMS+Wn8ZpAMMM7sqZBxjOC2PfBHUCLh4WJlkt0VltyAJpXQ+ZcE5DAFgDjAHrA/l6cYyC02BRvE7l+1sUjNrH5byMS58yRjgDbAZjpBJO4x0A71bcOl+KuadO4k3FbJvtsvP06+hprf8dOUoLX0IPw34vLFfR/uaYWyJtTYUKFJ1HJxs2nf5q243ZWlGgnCCjLOFhYznfOP39t9YtpWq1JvmeUbtYcQimXVDIki+6MCP8AKuUaaeGWB014BQCgFAKAUAoCkc2eI8NnMYVjaWRQNeCAFzvjJ6nGP8R84sbPhdxdxcqaWFplvH8v5Y8zTVuIU9JGK3JkmkeQK7anLHALdSTuQK6myure0t1RqyUZQ/UvnlLrndY1froV9elUq1OaKynt99DX/D3hMRslt7iPTOQ0mcAOULko6SKTuuV6HKnGQNs8Zdzp1K8500km9Pvz3LSCaik3kmeJ2rxgG4dmRcaLpAqywt01PjZkO2cDT11LpyRoMiSfiTwvidcxHSFmUekEnGJBnK749X077kY3A5eeeBm8s5I4whlwDGW9wc4z2z71toTVOrCb/wC2UX8Gn+x5JZi13TXxMc4VyHfSTrGYJIwGGqRtlUdyD/IjsFzk47bjq73jdrUtpQhlykmsY2z36fBsrqNnONRN7L5n0JXHlkKAUAoBQCgFAVznrmgWFuJAup3bQgPTOCcn4AB/yqTaWtS6qqlT3fyXV/0YTqRhFykZ7wLnye8uIobiOOTJOhE1IhfYo0mS2pVw23uQcEgYteJ8FVrT8WEsrTR76ka3uvFfK1qaavBPMOq6bzj2TcRL8CPOGPy+o+2OlUJMOi+uydUMDJ5+kdckICcajgYz3CnGce2aAhLbgi3BOtSYC3rMvqkudJ21ZGFiB3CgYPsAdy01QKD4tcJhgaJbaJEQBjMI0Gx9OkyEDbbOnJ/q96veBVIfiv8Allrh8uW9/oRbxS8L8vuVvkzmNrGUzhWdGQrpBwrHtlsEbH871Z8Wt6V3Xp0qWPE1y+0d9dfNY076rU0W0p0qblP9PRfwaXyd4mLdTeTPGsLMCUYNlTgZIJIGNgT+KpeI8Iq2aU880e+2H5+vf6aZk0bmNXRaMtnD+ZrSd/LhuIXf+lXBJ+w7/iqtwkllp4ZI8iWrECgPF5AOpA+5oCF5h5stbIqs8mHYZCBSzY9yANhsdzgVuo29Wtnw4t47LJjKUY7vBm3O3iTJJIq2MpWEAFmCEM5Izj1jKgfGDnvV1wvg8bjn8fK5XjGzzvrp6Y76kW4uvD5eXXPwKxwvgt1xKSWRSJHHqcsVBJ6dMBf9KmzvlwmbtsOa0lHZYTymnprqm/fyNaoq6SqZ5ej67f7NK8KrH9KGikKl5o0nUjppOpTHv1ZCMk/2x7b8/wAQvPxdd1cYWiSJdGl4cOUmuJcNMZYKwjXJkgl2AglJAKN0zG5I275Yf04hG0nku45HeLqyj1IykZB7jI9SncZGR1HUUBBcesTaW08tsxVY4ncwMA0RwpONJ3UYHRSB8GiCMQteZ7yJgyXEqlTkDUdPvp0fTp7YxgdsV3L4DZeHjDzj9WX8cZx8ipV7V5v2x9s+jeG3BkijdhguisR7EgHFcKi2OmvQKAUAoBQCgFAQfN/Lcd/B5TkqQ2pGG+lsEZx3GCR+a321zUt6iqU9196mM4KceVlX5T8NFs5hcTziQx5ZMLoUbY1NljnAz8VYX/Gat3Dw8JR089vP79TRRtYUnlbnfxHxFs2DR29wvmn0q7JII1z/AD1lNDAdQAfVsB1qBO1rU4Kc4NJ9cG9Si3hPUkuG2TOqhFaKAOHJbPnTkHOpwQNIY4JzuRthRtUcyJriN2Io2clRgbamABPYZPudqAgLXhbShoZQDGG1XDEY8+QjJQD/AOGvpG53AC9AcgRPiLwWO6CxKyRGBTM7ldlBwoTSu+XwcY39HQ5qZY3s7Sr4kFno13NdWkqkeVlGvPDW4is3uZGXUqh/KUEnH8skgbgHoPY7npVtW44q9WClHFNSTffTbbs9cLfGCPC05IvD/Nj7+JWLOOeN/NRJA0RDlgDlCDszewzjOevfarTiN5Z3FHwIVIuTaS64ed9NtOunqaLejVpz8SUXjXPn9s77XnG9SUS/qpSc5IdiUPuGU+nH2Ax2xWu94La07WcoRfNFN5y+iz6a7bCjd1J1Yp4w3j4nhd83XskplNxKrk5AViAv9kL0wOmMb981stuB2cqEXJNtrfL6+SeNPQxqXlWM2ltnt9s9XHePXFzJ5kztq0jA3UAdsD2PXbrmtPCOHWk6UueMZtSa1w8YbS06ZWvnn0xsuq9WElytpY+u5+pwa9nj/UGOWWPOhXOWwFA29wo6A9M59qzpX1lw+rVot4WebROW6Sa0Taxj0MJUateMZdduxZeUOQ/1EM5mDJceWGt1YldQKnDNscoWIHuMHpnepv8AjE5XDnaSaWEs4WuMvOGvPtkk0bVKmo1FnXP3gvHKlvBYAlUdIZcK7yEExyoWVlkI2CkYwR6c6t/VvTVq1StNzqPLfUlRiorEVoSN3ZKPNjcaEd/Mt5xjETtpGAeqt5p1Ds2vHuK1npKicStJbTJvoBOfpkU7Er9jkEHcZX3oCu8cvnskjknBJg2SYb+ah2MT7ZWQjBH8SwX1DoMoQlOSjFZb2R42lqzx4L4l2lzKsJV4zIQqlwMEk4CnB2JJAHUZOM9Myrjh11bx5qsGltnKf0bx7mMKtOf6JZ+P7ndF4e8PWQSCAZB1BSzFQf7ucY+Pp+K0/ia3Jyc8uXGMZeMemxlyxznCz3ws/EtNaT0UAoBQCgFAKAUAoCH5u4e9xZTwxfW6ELvjJ64z89PzWdOUYzjKSyk1ld129zx5a0eDBLTlW8eURLbyas4OpSqjfqzHoPfvXaXfF7Spay5Z6yTSWNctdV09duzKula1IVU2tE0z6Bv+LQ2qJ+omVdsAt1cgb4A3P4riUm9EsltjJA2/HobiQTg+aqakt4Y8s7ONnkK4Gk9FGrAUEkkatkouLw1g8LDwmFo4R5pGs5dzqJAJJJGT2HT7CvAQtnbtOVbK6JpDcMwwcrGUESL7ggKxPTr7igJPjxyYEJAVpQzH4jBk/wBVGfigOC3mAs7q40Aq4llXzF+tNJ0l19iB0P8AHGcUBX7Tka1juIEiiZ5Y9E0rSEeWqkvj092LK2kDZdIJxgAyHeXDjyOpJrtl/fTbbfuzHkhnPKs+h+ca5StHnnlMQAWeBWC5C5Z0aRiM9SHwQMDG5BJNYxua8Y8kZyS7ZeNfI9cYt5aWfQsXMfA7aaS1WSCJhrK7oudKox0A4+nIGR0IGK1RlKP6Xg9O3l2ICFowP21kkRB7KGIC/jcD4ArwEdw/UBaMd2iZ7Z/f21f4xqfzQEhPAkdxk+kXK6CBjBdQSGP9ort030j2FAeHCogVmtJArpEFQAjrGUGNQJOTnUM98dqAgOYuNrZCJblv3YmVoXG7TR6gsin2YKd8+kkoc+22lRqVXinFt+R45KO7wfvGLqHjVlLFaSDzUIbS+V3G4zt9J6ZGRn7EVJpeNY14VJxaxrhrdbP5fAwko1YuKeSkct+HN7+pjMsYiiRwzMXQkgHooUnc/wCAznO2Kt+I8bpXNs6UIvLxnONOumHr8iLb2jpVOZvv/BuFc0ThQCgFAKAUAoBQCgFAKAUBjnjFwm4a5WYI7xGMKCoJCkHcEDpnr8/iuh4Be0KDnGrhZw0/Tp5eXfL7Ih3lKc0nH4Hb4L8InjeaZ0ZI2QKNQxrOc5Hc6Rkf8W3fGnjt1QuK0XSecLDevsu2ndb5x0MrSlOnDEi88eukkdbXWnr9cuSPTGhBYEf2tl37FvaqTJKPbwwmeX9R0iCGOEd2BILSfZtKhfgZ/lsB6eJzq8kyyHFtFA3ndslx0DfUCEBJwR9YoD9uznh7C5BBeHSyoBnLjAjUdM5YKO2etAe3ganzJzI2qb9tXwMAARggAZPdnP3OOwJA4poQBcK0kflJOkzHfI3WRkf/AABG/QgEbbgd/NEam2kYsEaMa0c59Dj6T6d+u2ADkEjBzigPPhLBGeIn1ktMBhh6HY43IAJB6gdMjPUZA9d07RzaFUaJY3KgAD9wbnUevqUj/lPuKA9Nra/qLGFQxDhI2V2GSsiYILA4OzLuNs70BU+Lc/w294vmxP5sYaOYw6GVhsVALMpOCSd/pyw3zvOtuG3NxHnpxyu+UvqzVOvTg8SZG+IvCZOICC9stU8Jj0FVzlSGY50nfPqIPcaR+J3CL2nZVZRrprOmcarHfrj0T6Gq5oyqwXK/7Pf4S8r3EMzzzI0S6NAVti2SD09hinGuI0ruUY0tVHOuMb9s6479/bVaUHSi+bdmqVRkoUAoBQCgFAKAUAoBQCgFAKAUBH8wPItrOYc+aI2KYGTnBxgdz7fOK8ecaHqxnU+ZhI5OoFix75JYk/PUnP5zX0SrRsnatNLw8Z0+OVjr82UkJ1lVW+fP72PpG64ytraJNdHSQi6wAMlyBlQBtnOfj8V8+pwnUkoxWW+hdNpaspfLHNkN9P5BDRmSUzN5gH7hXHlxrpJAwqoTk76ds7mpd1w64tkpVY4T9H9DVTrQqfpZdeZZVWONnICieLJJA/mAOvzg1CNp48APmtLcg+mUhUA6FYywD/JYk/8ACE9qAjOK+mLiER6bSfGiQAN/msp/woCc4/aNLbyomPMKExk9nG6H8MFP4oDi4ddie6EijAW2UjPU+a52x20+Tj8/AoDg8QePx2ccMp3lEmY0/qGCHBPYaT199NSLW1q3NTw6Sy/p5/evkYTqRhHmkRfh1zzHcabVkKShSVOcq/c/Y7k4+DUi84XcWiUqmMPqnn6pP5YMKVeFX9JTOavD+8F1K0UZljkkZ1ZSP5EthsnbBOPbpV3w7jlClbqnVTTiuizn+G/PTzIlxaTnPmi9/l9/E1DkDgclnZrFKR5hJdgvRc/xz32Az85rnbysq1edWO0nknwTjBRfRFjqMZCgFAKAUAoBQCgFAKAUAoBQCgFAKAj04FbCXzhbQCbr5giTX/zYz/nXuXjHQEF4l8uSXtqqw48yN/MVScavSVK56Zwds7Zqbw68VpXVRrK2fv2NVan4kHHJReRORLtbuOWZPKjibUSxGWI6KoHzjfpirbi3F6F1Q8Kmnunnbz9fLt5sj2ttOlLmeOqPR4zvKbxVfPk+WPKH8f7RHbOevxp+K2f45Gg3Jv8A6n/r5e+/sY3zqJLH6f3JrwQkmP6gEsYRpxnOA/8AZ/HX/hqDx2FvG4So42/NjGM58uvf26tm60dR0/z+339Ckc0czXM11K/myINWjQjMq6UY6VdQcPgk51A7kjpVtw7g9rUtozmm3Jd9vQjXF1UhU5VsjS4+ZrmXgb3Qys4VlLgDs+gyAYwDjfpgdegrm6lCFG68KcsxUkm9tMrPwRPUnKHMlq1ovoZFwbiU0EySQs4kBUDBPq32Qj+QJOMd8+9dZxHh1nTtJNRUXFaPrnos9c7a5K23uKsqq1znf76YNt8ReUWv4ozGVWaIkrrJwQ2NS5AOOg3wenzXLcOvnZ1efGU1hosK1JVY8rIHkDw7mtrkXFwyDQD5aqSSSRgltsDAJxgnOe1TOJcZd5SVNR5VnL1znt0NVC1VKTec/L9zTqpCUKAUAoBQCgFAKAUAoBQCgFAKAUAoBQCgFAKAUBzX/D4p10TRRyp/TIisP8GBFeptaoHstbZI1CRoqIOiqAAPsBtXgK3xbw/sriUzPGwcnLaGKhj7kD/9YqXRvrmjBwpzaT6fx233WGa5UoSeWl9/UsNrZRxxiJEVY1GkKBtj2xUQ2EZY8pWUMgljtolcbghfp/ujov4ArZOtUnFRlJtLZNtpeiPFFJ5xqTdaz0UAoBQCgFAKAUAoBQCgFAKAUAoBQCgFAKAUAoBQCgFAKAUAoBQCgFAKAUAoBQCgFAKAUAoD/9k="/>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sp>
        <p:nvSpPr>
          <p:cNvPr id="245765" name="AutoShape 10" descr="data:image/jpeg;base64,/9j/4AAQSkZJRgABAQAAAQABAAD/2wCEAAkGBxQTEhUUExQUFhQXGCAZGBgYGBkgHhogIh0fHiAbHhwcICgiHyApISAaIjEtJykrLi4uHx8zODMsNygvMisBCgoKDg0OGxAQGywlICQyLCwsLjUvMC04LzQsMjUsLTUrMi8sNDItNCwvLywvLzAyLC0sLDcsLCw0LSwsLTQ0L//AABEIANEA3wMBEQACEQEDEQH/xAAcAAEAAwEAAwEAAAAAAAAAAAAABQYHBAIDCAH/xABBEAACAQMCBAUDAwEFBgQHAAABAgMABBESIQUGMUEHEyJRYTJxgRQjQlJicpGhsRUzgpLh8BYXJNJTVGODk8HC/8QAGwEBAAIDAQEAAAAAAAAAAAAAAAQFAgMGAQf/xAA3EQACAQMCBAQEBgIBBAMAAAAAAQIDBBEhMQUSQVETYXGBkaGx8BQiMsHR4QbxIzNCosIVFmL/2gAMAwEAAhEDEQA/ANxoBQCgFAKAUAoBQCgFAKAUAoBQCgFAKAUAoBQCgFAKAUAoBQCgFAKAUAoBQCgFAKAUAoBQFR5158jsGWPyzLKw1aQ2kKPlsHc+wB/FTbGwq3knGnjTGW+mdvozVVrRpLMjx4Jz7Hc2txMkbLJbxs7RE5zhSw0tjcHGOgI9txWu7tKlrU8Opvv7faMqdSNSPNHYyf8A8fcQ8zzP1DZznThdH93Tjp+c/Ndc/wDHrXw+VZ5sfq8++NvYrVfT5ttOxr3MvGZf9lNcxZSRoVbI/hqxkj7AnB/NcZbKM6sFLZuOemjaz8i0nonjzMM4PxOeGdZYXfziw/kSZCT9LZPr1dN85z712/ErC1VpP8qjyptNLr0+LKq3r1XVSznJr3idzjNZ+XFAAHddTORnAzgAA7ZOG37YHvty3C+H/jKri3hJZff2/n+Swr1fChzYOLwz54nuZ2t7ghiVLIwGCMYyDjYjf7/ftI4twpWajKDbT0ecb+2N/TTHma7e58XOVgtPF+eLK2l8qWX1jqFVm0/cgbVW0bSvXjKVOLaW/wBftLX4m+VSMWlJ4yT1rcpIivGwZGGVYdCD3qOnkz2PbQCgFAKAUAoBQCgFAKAUAoBQCgFAKAUBVvELmhrC3V41DSSNoXVnSuxJJx12HT3qXY2juqypJ4znX7xk11aipwcn0KjyL4jXE10kFyEcSnCsq6SpxkdNiNse/SrTivBo2lPxacm1omnj6rHlpj3I9tdOq+VrU6PFbk2SVjeQlThAJEJwduhU9O4GDjpWnhXFvwacJrMXrpvnb9jK4tvFw1udXhlyu9nNOtxjzWiQgKQV0FmB37nK+2MY3OcDTxTiLvaiaWIx27675+Bnb0FSjjq9z9m8PLI3bxlXRXj1xBW2yCQ+M5+nMZA6b9DvUV3ty6fhOb5cYx5G1QgnzJLO+S68En822iZgMtGNQAwM4wwx2GcjFRjIq3BuA2yG0mjhRZXldi4G+NMh+w2x9qyc5OKg28LZZ0Xoug65OrnvlyK8a2SQ6CWZRIoGoenVpGdsHTv9tsda3213Vtpc1J4ZhOEZrElk9HhxytDbI06amaQkK7bZjz6Sq/xBG++SffG1e3d7WunF1XlrRaY33/b4CnSjTyoLGTKOY+AXC3coEckuudwrojsrEnVjIBGQDuO2G9q6fhvFbSnaqEnhxWqxv6d8kC4tqs6nMuvyNDt+IS8G4REJFVp2dtKMdlLFnwcHfAySAdztkVReEr++apaKTb22XfH3uTObwqWZdEcPJ3iZNLdRw3CoUlbSGXYqx6fcE4HvvUniHBHaUfFU+bGM6Y99399TXRu1Vly4x7mr1REoUAoBQCgFAKAUAoBQCgFAKAUAoDFfGa/mN2IWLCERgqv8WJzliO5yMfGK6X/H7a2q80ppOaeifRd8eunw26wbypUhjl0Xc8fD3hZ4jBPazs5ijKPE3Xyn9QwuexGcj/TNYcVcbG7jO2ajLGqx3/ntjpnqZW+a1L/k11JOy5Gbh83neY0sqAtbkRqEZgjExupZmDEAhWBHX4qDe8Xr3ceSWFHsjbStoU3lbmoo8c8WRpeORfuGUj/Qiqs3kFw6B8WTFX1xhoZW3zspB1Z6qWVTnfse9Ad/Eg4uI5EQvphmGB3YmIquexOkgH70B7eAW/lwKpZWfJaQr01klnA+zEigOKxSJRbsJGKl3EfpODr1ED7AA4Pf80B6+PI8zOke5hifIPeSRCqb/C6iR/aWgJezlQQIyEFBGCrHYEadifbagK/y+Nb2/UlITPITsA05JAA98rJ9l/vUB5858KS9MdoW09ZWYAEoF2XrsAxJHyA2Pcbre4nQqKpTeGjGUVJYlsV3kDw/jidbp5TLpY+UAulTgkCQ+o5yNwOgyOu1Tb3i1e7goTSS3069t29jVRt4Um3E8vEbn6a0mFvbhAwUM7sM7nooHTpg5OevxW3hXCvxuZSeIrT19O2NOj3Mbi4VJYSy2SPhrzm98JEmVRLHghl6Mp2yR2IP4PxWjiXD5WVRRzlPVPb233WnxM6FZVY5Whd6rjcKAUAoBQCgFAKAUAoBQHLxW9EMEsxGRHGz499Kk4/yoDCz4kcQ83zPNUb/AO7CDR9sdcduufnvXYx/xyiqLi5Nz77LPpjbPq/MrHfvn20+ZsX6O34jaxPNEjq6BgDglSRvpb/voK4+lVksTg2n5aFnKPRkVwm2FqmqNArW+IrhI12lQbiUKBnUAxbbP813wMJScnzSeWFpoif4nF5ixSxMpKMJFOfSykEHf5Ukg/avAenhNwiMIlDaJQ00T7aW1HWVHcEZzuNx9jgDi5hWRpHjyMuiG1ycKJkLsRqG4YjT9wDtscgdF3dCZbN9xFJIrEHbfQzKrfZwPyBQHRwQeq6H/wBc7dhlEO33zn7k0BGcPP7dnH3SV1H9yMOmT7baR9zQDiLtrugpKiSSCBnGxXUBqIPY6XUA+5HtQHdxz0JbxI3lq0qJpXGSgBJQA9sLg9wurGOtAezhF9m3NzKVVWzJvj0R/wAQT8LufkmgI2SFpjOIyB+pEeoHUrpFgqXIIDamAZQO2x96AnL+6S3hL49KABVXGSThVRe2SSFH3FAUDmXkkXk0WuXRdurPMw9aogPoXTlcYJKg5GdLbHG06x4jWs2/D2e6e3r6mqrRhVWJfE64eHw8BtJJvVPM5AycLqPZRjOlRuSfUfvsBnKrW4lcxjJrL0XZddPvLPFGNGnotER/K3im01zHDcRIqysEV0J9LEgKCCTnJ2yCMEjb2lX3BKttT8RSUksZ6Y/rb+DXRu4VHy7M1CqQlCgFAKAUAoBQCgFAc3Er+OCJ5ZW0ogyx/wC+9epNvCWWClcP8UrOeXyXjljVzpDyBNBztvhiQD8jA71Z3HB7qhS8SaWOuu3r/WTRTuac5csXqc3FfCm2BaWIzHBDCDWulsEEpqK6hkZH1bEjfG1YR4tdxpeEpaYx548meuhTcuZrUnbaeOFmlt10RAqtxAUKNGfpEoGB/Hr2ZVBB23rjcTl1YjzFnXUJFUghcfuL1CNnrg7g7EHO+CcgRfDeMxoseAFtHUCNwG/bbODFKN9BycDOACCpwQMgRnELtLVJV81Ea2fzLZJCB5iFN4lyfUCS6LjcHTtsMgR3PfP0CwxG0kjllMgdevoC4JLLsd9QA6ZyfarCx4fO6ruk/wAuN8rb20NVaqqcObft5lL/APMCdrSS2ZIyDujjYp6tX2yD9JGCuO/UWNbgPhVKcHU/W8bY6Z01fRPfbfXY0wu1OMpKOyzv/SIzh/Ol9Dr8uZj5mdWoat2wC4z0b56fBqbfcGs6VJST5fzLLcujeHvnpqv4NNC6qzljGdHsji4bzFcW8onSRyyksQzEhsnLAg52bvgZ9sVJ4hwq0jbSlGKi4rKf8665216mu3uajqJPXJJ3XPF3JJI5ZR5hXWgHpIQ5VffHYn6iO42xG/8ArNLl/wCpLmx5Y+GM/wDkbFxB5xyrHz+/YsvF/FEPIrwwkFYJI9RYZDuFOoDG6qVHcE/HeotuCXVekquEspNJ7/0Sal1ThLlbLjNxi0aGzjWWNYW0yDzHVfRFggEHqSwUY+D7VVSi4txe60ZIWqyTXA1URtcucNL62Z9sIM6Bv9Kqu+PlidyaxBwfqPN8p5VLtJLqt4sEBVBH7rDvgfuZbpkAYJ3AlrCyS3R2ZssfXLK2BqIH1HsAANh0AFAU7m4fr4SjyGIlBJBBGuuZzvpaRcZVT0A27kt2G63ryoVY1Y7x1MZxUouL6kfyt4XNBPHPcyoViIkCJn6l3BZjjAUgHbrj262t/wAcqXVPw1FRT31z/Hvo/Yj0bSNOXNnLNBsOOW0zFIbiGRhuVSRWP3wD0qkJWCQoBQCgFAKAUAoBQENzZwo3drLArBXYeknpkbjPxWdKfJUjPGcNP4PJ49mvvUxj/wAubsE+fGY4QQJJFKsQpOGZQuScDfp811N5/kFKdFxpReZJrXp099CvpWLjPMnsbDHxB4lEnmfqrZsfuoFLp8kRDTInyoBUZ2btyZYnVcQrIP1NuUaXRhGDnRIBkhW0nDDdsE5wSfmgI6xlMZMkEbmLdZrfPricb5RScbg7gHBGkrnuBD838ajtYJpNHnQXw9GhtJDGILvtspA1auoO2DtUi0tZ3NVUobv5GFSahFyZmnN3N8vEBbrIiqYg2dLEh2IX1aSPTsrdz1PvXS2VguG1vEuGsPRS10bfXtp1emuCFVrePDlp79V5fueXJXKcl/KyetI1UkyaSVDdl7ZJ64BzsKy4txKnTlTqW8oua3xh/l7Nru/f0PLWjJxlGonj4amj8veFsEJYzv5+pSoUrpC579SdXscjFUF5xS4u8KbSS6LK177t5XTXQmUqEKX6fmTHB+QbG3fWkRZsFR5jFsAjBwDtuCRnrWmte3FaPLUm2tzKNOEXmKSPfZck2MUnmJbpq7ZyQPspOB+K11LirUiozk2vN5MlFJ5SIJvCazMuvXOEznygy6f7udOvH5z81LXFbtUvC59MY8/ia/Ap83PjUqN/4S3SylYGiaHPpZmIIXOwIwckD53+Kt7b/Io06KjODcksLbD069vgyJUseaeU9Cj8Ts2hmkikBDqxVgep7f4EdPgirXhk6ErPnfL1c+2c5ec9s519TTc+J42I58voW/h3iGyWcVtJEZdDgs7P9SrIHVANJyCAF3Pv2qinwOpWcqlBJQf6U8p4/buskv8AFxhiM3r1NT4JdrJEL+aZSDH6cDSkSkgkb+otkAEnrgYA70EouLcXutCWei9unk061z5rYgtWAGoAg+bNkFgBjVjbA0ggscV4CesLFYtRBJZ21OzHJY9Nz7AAAAYAAoCk+JPEnnspltgGhXT5kmTh8tgxpth+2cHuBucgSrGVKNxCVb9Kev7e2cZ8jCqpODUdzLOU7aZ7238pXMglVgRn0jO7E9lxnPuCRvnB6vi9za1LOUYTi3pypNPrjTHo18SvtKdWNXMk8a5+H+mfSlcUWYoBQCgFAKAUBwcelkS2maEEyCNimBk5wcYHc+w715LKTwerGdT5nju38wTB283OfM1HXn31da+h1bSyjbNNJQxvp8U9de25SxrV3UW7fY+i+E8eBSJbnVBOyKSso0BmwNWg/Sxz2ByO4FfPFsXJ1jhKrN5sbGMt/vFULpk9iwI2I9xgkbHO2PQRVtdNITJA7pOMGWzkIA9mwGXUM4Ol1Ohuu+aAg+c+MSW8El3aSaTMyxyJJHkxsAVJG40PgAbhgcLj3MmzoK4uIUm2lJ9PiY1JcsHLsZPHeT3LQWzSuwMiogY5ClyFz9hkE/ausuOH0rGP4q3WHHdN5TTxnfLT7Ya88lbSryrPwqmzNO5K8NntrlbieRT5eSirnckFck+2Cdqor7jVW7peG4qK665z26LH37y6VrClLmTbNLAqnJJ+0AoBQCgFAc89jE5DPGjMOhZQSPsSKYBiHNPhvPaLJLGY2toxkEsQwGcAacHJG3euqsePPkjSnHM9l0T6LPbz0ffyK+tZpyck8Ld/uRHDOb7mGOOJWVoo3DrGyjSSG1DOnDY1err1A69911wBVFKp4jc3l64w39Uvd48zGnfaqPLp9/eyNz4eIYIv1Esg1SKpeWTYnO4QDJwN8BR79yd+PLI5ry5MyKJ1dUlcCOFAfMkUZyJM40qRgkbYGxO+KA7rfhbNKJJtGmPaGNM6U/tnIGXIwBthQNupNAR/OXMUfD4WdVjMz7Imwyf6mxuQP8+m3Wt9rbTuKsaUN38vN/fkYzmoRcn0Kdyh4oTS3McN0kWmVgitGrKVZjgZ1O2QSQPcZ6mrfiHA5W1J1Yy5kt9MfuRqF3GpLlxhmr1QksUAoBQCgFAQ3FuarS2kEc06LIcenckZ6ZCg4z84rZClUmm4RbS3wm8evY8bSaT6npPLtjcATpHCS4DJPEFz1yrqw2yCAax55cvJl47dPge41yeye0ugMFoLmPbKSR6XI7+sMUJ7/QB9u2IPTbRFD5Vs6wyBQzQzK8gC9vLxIuBnY6Sw2AwDQHp4nc+bGyyRPHdxoXiKqSC6qT+1JjSwON1O+M5FAYHxDics7M8sjOXOpvUcE9jgHHtj8V31vwq1jRjyb4yp7S9V29MY6NFPUuqjm87duhtPIHJltFHBdGNvPZA3rOQhI3KgADf3OTv1rjrq9rVvySqOUVt0z2b/ALLSFOMdUsMvVQjYKAUAoBQCgFAKA9N3bLKjRuAyOpVge4IwRQGM+IHIcNjAJYnmbMgADFdhucEgAnpgdD8k1fWl9cXtX8NWqYjJNPCWXp35Xv56EWpSp0o+JGOq16/yRHK/Ml0byAeYZCziNfMUuE1sFMgXIwVBzsRsCOhqZxTg9rQt3UpaNPrJvPlrn2NNtdVKk+WXbsbQUgtMM7PJMw0gnLyydMhVHQZwTpAUd8AVypYHnPcTvGxP/pu+RiSTTj1YUAqG6D+Y67GgK9xPl5b2BokjkUM4JuZ9SyEjG4RlDFcZGDoX2rdb15UKsasMZjtn4GM4qUXF9Tk5Y8L0t7hJpJvM8s6lULgah0Y59juB7gb1NuuMXN1T8OpypZzomvjmTNVO2p03zRz7/wCkaJVYbxQCgFAKAUB87c78HuI76bzFdvMlZkfScMGbKgHocDC/GK7PhHELSnaqLai4750z5rv9enYrLqhVlUytU9vL+C88hQ/prUC4uHs59ZZBN6V0EDbTJhWBOScEMCe1czxGrTrXM50lo38fP3J9GMowSluXSy4jPjP7F0nZ7chT9tLOwP31/ioRsPyS6hncRXMZilG8YcgMcjrG6nc+4U5GNxjGQMp8U7mWK78hXmESKroDI53IOWBJz7jrj/PPS8AsqFeM51EpPKWH08/fbboyDeVpwwo6eZ1+EHBYbhpzPCsgjKspYHAYk5zvpbOAdxkYPvUXjSVvX8OjJqLSyk9FusY6adPM22spTp8099enp9+xtAqkJIoBQCgFAKAUAoBQCgObiNhHPG0UqB0YYIP/AHsfkUBgfOlqljftHah4hGFwdbEklc5yx+cfiuq4Zb//ACNKU7qUpYeEstLZPOmM/sQLir4DSppLrsW7wxvru7NxqnGpQi+c6F5Ap1elCWCL0zurZJ3zgAVPF7Ona3HJT2aT9N1j5G+2qupTy99jSLHhUcJLDUzkAGR2LMR7amOw74GBVWSDxu+Mxo5jAkkkABZY0ZtOemoj0rntqI9+lAUbxT47dR2yKqNAJHwzBwWxjOnK/Se5we2M71ZcIo0q11GFXbV4zu1svP0/Y03EpRptx3Kj4Y8auBfxRiSR45CRIrMzDAUnVudiCBv+O4q745Y21K3U4RUZZ0xpnvp1/YiWdapObUnlG8VyRYigFAKArfPfNH6CASBNbu2hAc4zgkk47AD8nAqVZ2k7qr4UGk9d/IwqVFTjzPYp3KHilJLMsV4kQV8gPErjScZGVLPkHfcYxt1ztZcS4K7Sn4sZ5Wi7PX7RHoXSqvlxhmnW15HIoaN0dT0KsCP8RVGSznuuEROQcFGXOGjJRhnGd1xkHA2ORsPagKl4hi4t7GbS4liJUDzFJkj1NjIcHfHYkah7nbEi0owrV405y5U3jP8Avq9l+5hUk4xcksmPWV073ERk1THWo0uzHUCcaASds5I+5BrruI8NtqdtKdNcjitGm1nyeN/f4ldbXNR1Enrn70PpLhnDYrdPLhjWNM5wo7+59zXFNtvLLQ668AoBQCgFAKAUAoBQCgFAUfxS4ZbfpmuZYtUyAKjAkbk4AbH1KMk4P4x1qXZSuPFVOhJxcsLT76b9+i3MKnJjmmspamXcsc4XFoBHG4WJmBfEaFgMjUynGS4XZdWodMg10HEeCRVKddVJOSWXnGuPZY8t+xCoXnNJQcUl0wa8kOth+3d3JHQ3P7aLjvp0qCc99BP2rlCwJR7GeUDXL5II9aQgaie/7rAnBGBsqkb4PTAH6/LdswYSR+aGGD5rM+3sNZOPxRPDygQ3CbvhNtOY4ZLdJmOgnVkk5xo1nIznbTnr2rc4Vpw52pOK66tL3+B45LOOpb60nooBQCgILnDlpL+DynJVlbUjgZ0tgjp3BBIrdb3FS3qKpTeGvvD8mYyjGa5ZLQqfLnhe1vKJjcjzEOY8RgrncesMckYPQFT8irDiPF6t4lDHLHqt8+unT78tNC2jSy92WafhUhJZ7a0kc9WBZSfndT/qaqSQc90Y4jpcPZsAHjkViyMdwVI6MRgZUjcNlTkEgCsc+86yxRLCr20pmV8ssbDSF0ggo5YZOrv0wdt9rHhvD/xtVwbwksv78zTXreFHm69Cu+ElxH+uCvEjs4JR8bxkD+I6AEZ7Z+asuOWk6FOD8WUlnGJPPn0S7dTTZ1VU5vypPfQ3SucJgoBQCgFAKAUAoBQCgFAKA4+MWEc8MkUwzGykNuRt1yCNwR1rKMnCSkt1qvbVBrOh852l9DDdLLHGZYUcMiykgsBjBYqBv3xjHYg117tL+7tP+WostZUcLXqstftptu85rvFoUauIx9Xrp0ehvPDuaFniWSGC4cMM/SFA+NUhUH7jNce04tprDW5YnVLxGURM/lIpU76pBpx3bKgnb2xXgK7xi+eWGYR3xaV43CR2sYkRCVIUuVjeQHJG+V+AMV6sZ1Bii8Im1iLyJdeQoj0MD9sY2rvlxSy8DmU1jH6evpjf5Y9indtV8TVZ13/s+luDwukESSHLqihjnO4G+/evn8U0lkuXjOh2V6eCgFAVnnbnGPh6JqUySyZ0INthjJZuw3Hyc7dDiZZWVS7qclPHd57GurVjTjzSInlbxLiuSUkikjkxlVRXl1DvgIurb7Vs4hw2rZyXNqns1t6eT+vTZ4xo141Vp8Cy/wDiKHstyftaXR/0iqvNx7J+OxIxVhNkdf8A085H/MExj80BnnixzHaSpHCF86QesOr6fKztjODknup+M4OKtuEW9xVqt28uVxWr332065w/gR7mdOMV4iymevwZFq0kpCMLlVyCSCuknB0DGQemc567d6y4xSu6c4K5nzaPD0S89FjXbUW06Uk/DWDWqpyQKAUAoBQCgFAKAUAoBQCgPF1BBB6HY0B80cctLeK7MUDs9qGwX/ku5BCg/UB2JIzj812Vlc8SqWvNGEf/AM5yspY6dc64eYryxq6ytToKrht+f3/s2Lga2BhjW2t5J0VAC6x5B26OzEKX9xuRntXHzcnJue+Xnpr106FkttCf4XNCpfRBJDtqYmFlBA+cYz1261ienkOYrbs5z3XQ+ofJXTkD5IxQFU4n4r2scuiOOSVQcF1wB841bkf9as7fhF1Xp+JCOmMrLxn0/vC1WuDRO5pwlyt/0XbhPEo7iJJojqRxkHofYgjsQcg1XSi4ycXutDeddYgUAoCl+I/Jr36xvE6rLHqGG2VwcbEgEggjbbufjE/h187Orz8ucrD9M9DVWpKrHlb8yF5H8O7m1l8+SWJZVGEVQ0i79c50HpjpUnivFfxnLGKxFa+r/bGvXXJrt7dUsvdsvAtLs7m4iB9lg9P5zIWP4IqnJJ5z8OmZji7lRSc4VIcj4BaM7fcE/NAZn4t8IhjMcj3MrzsMKjqhyoPXKKunc9TnP4q44NWuadWSt4c2UsrbbZt9MZfr0WSPcwpyivEeMHv8E4bfVMwkJuSoBQjAVM9VP8snGfbA23yc+N1LqdSKrxUUs8uHlPbLz8OiwY2saai/Dee5rFUhKFAKAUAoBQCgFAKAUAoBQH4RQHzdzLwNbW6aATRMAdmBY6AegkwDhvfGdt9s12Vhxabt1mlOTWmUsp49NsIrK9rHxM8yWTZuVuWzDaxLDeSY06sp5TRsW3JUOjEDJPQ1ydxWlWqyqS3byWMIqMVFE3FYTerXcucqQMJGpUn+Q9J3HbO3uDWkyPWLO5/+ZT/8A/8Af1/72oDJeN+GN6J28oLKjEkPqVcZ/qDHI39tVdRY8dpULaNOUXmKS9SBWs5VKjlnc1TkzgX6K0jgLaiupmPbUzFjj4BOBXO3NeVerKrLdk2MVGKiuhN1pMhQCgKv4gc0mwt1dEDySNoQNnSDgks2NyBjpkZyKmWFo7qsqSeO/ojXVqeHByKZyn4mXU06wyxwv5h0ow1JpbH8t2yv2Gfv2suJcFVpS8WM8rOufPbBooXXiy5cYNAe/dTia4tYwRgYPqyehGpsde2DVCSzilvfKLI3ECCOomhTzP8A7elUDD29DUBRPETl+6nxd4YpHHpJnMMTFQxKkLqxk6mzq0H6RjNXHB+Ixs5yU1lSxt5bfUjXNDxUsbo9Hgs0QuWZ5VWRkxHEQQzdyckYyB/EEnv2rfx6tOvOEvDlGMcrLTWXLH8fUxs4KnFrmTbxs87f7NqqgJYoBQCgFAKAUAoBQCgFAKAGgPmXjlqwu5UDCQmVsMh1ByWOMEdSfYd9q7ThnE6FOzj4mY8umcPD9GljrtuVlza1JVW49dd/5NV5S4RcWtqiXAu16sDA4bygTnSYgCSd/aT8Vyl5WjXrzqRWE3ksIR5IqPYnY71I0kljkvDoXLedHPo3ONZEiLsv1ERkbA7VGMzyv+KT20EszSQTpGuvI9DdBhQBqU5OwJI6jPvWUYuTUVu9AUe18X5PNHmQJ5JOCFJ1KM9cnZu22B33q/q/47Wp0nNSTaTeEnr5Lz39dCHG9hKSWDW4pAyhlOQQCD7g1zxMPOgFAKAhObeWo7+HypCVKtqRh1VsEZx3GCRW63uKlvUVSm8NfeH5P71MZwU4uMiscueGUFvMJJpBMR9CEALn+og7k1Lu+K3N1BQqNY7JYz2zlvb76Gunb06bzFFtkltbbtEhzgBFBcn2VVBZj8AE1XG485uIOyoYYWctneQGMJjH1BwH37AKc47UBTPEAzXNu8KvAzqwPkw63dse+PpxnOCO3WpNnXjQuIVZLKT1MakeeDj3M95V5euDe2+UaLRKkjM/pwFYMR6u5AIx89MZrpeJcZtKttKnTfM3ps176pfIr7e0qwqKUtF6p/Q+h65EshQCgFAKAUAoBQCgFAKAUBCc6TqtlcAyxxM8TKrO4QElSANRIxnpntnNepNvC/k9XmfO1lYyzNpiR3YnHoGd9vb7g13dbidjC3aymsY5Ovo107arCKeNvWdXL77/AHub1wvi8yxRnXDc4AV1T9uUEAAnTK+5HUg6T/pXBItyX/23CFBlPlasjTLgfnIJXG/XOK9B6OIcs2k8TRmGMK64DIqgjPQqQOo2Ir2MnFqUdGtV7DfcoFr4Pt5v7lwphz0VSGI9tzgf51e1f8guJ0fDSSl1l9cLpn5dCJGypqfN07GrxRhQFAwAMAewFUJLPKgFAKAUB8w8Q4lcvK0k7uJtWW3+lh1UewB2x8V3VjYWVS1i1BPK1b389d1rttjoVNavXjUazjXT76m0cl2U72cDZjhLLkyLGPNYdjlwQCR3Ibr71xFRRjOSi8pN4e+VnR+6LZbFlh4SMMskkkynHpl0kDG/ZR/nmsAc/wDtGKL9m3iMjKcaIlwq++p9kXHUgnV7A0B8+8yTSvdTNOdUgc6iSCFwTgA/0jG3wAa7fg0badmopRb15vXrnPljy7aFXd+LGrlZ8vtG5+GrzHh0Jn1a/VjV10ajo67/AE461yN4qSrz8F5jnT+vLt5FlDm5VzbloqMZCgFAKAUAoBQCgFAKAUBh/jJKzXqnWGjEQC4YELudQIB2boTsNivXG3S/47Wt4ylGbSm8Yz28v317diFewqOKcdup0eEktwhnaIKyaFbymODIQT/uySBkDO/TdQcdaj8fnQlcLw/1L9T+nutc+yzpplZxmqf5tuhp8VzaXDaWRfMP8Joir7ewcAsB7jI+aoiWeU3CHUsbeUx56xMA0RP2PqQHp6SB3xnOQMt5+41c2cwt4S9spjWRkjk1ISSygxsVDIPTuoIHx3a84Lw+ldSk6uqjjTOM5It1XlSiuXdk34R8zXE7ywzu0iqodWbdhvggt1IPXfJH2wBjxqwo2k4+Fn82dN8Y/wB9ewta0qsW5dDTqpSUKAUAoBQFd5k4fw+MNdXcMHpxl2jBYnsMAZY56dazg5v8kM69F1zoCL4Z4j29w6w28cnnMcIsmlF6dSwY9B2Ayew64kXNhcWyTqwwn5p/Rs106sKmeV5JC/mIcCaRpZRgpbW2pcnqC5BzjPd2VMdQaiGw75eFySqFkcRxkeuKIY1Z+oGT6sE5+kKT70BWfEyeG3tv2oof1GwTEYJjXO7jA9G2wJxudt6k2dKFWvGnN4Unhv8Ab3eF6mNSTjFtLODM+U+Y7qK7iKSyNrkVWQsWDgsARg98E4O2Dg9M11XFuGW0LVzhBRcdse2+uvq8v4lda3E5VOWTymfQ6OD0IP2rjCzPKgFAKAUAoBQCgFAKApHiRzVDFbTwJOFuSuAq6iwBI1ZKghTpz1IPt2qVbUJTlGcotwTXM8PbOu2u2dtTCcsLCeuuDEbBX82PygTIXHlgAEls7YB2Jz/1rsuJO0dnP9O35cd/+3GPPH+ist1W8VZzvr++59GwNbXS6Cqlk6xsul4z9vqX4I67EGuDLY/JrGSFcxZn0MGWOUgsFwQVjkbB1b5Gsn2yAcgCLN1DEHmt5FgKKTNBNqUEDuVO6sP6lBDZ/lsR6k28IEBdcxcK4s0UM6yxybCNmGnBbHo1qSNzgYYYJxjfFWCt72ySuOVx6Z0691r818zVz06uaeclz5b5Zt7JWWBSCxyzMcs2Nhv2HwMDqepNRK9epXnz1Xl9zOMYxWIrCJmtJkKAUAoBQFT8S+AS3lpohGZEcOEyBrwCNOTtnfIzgZHapvD7r8LcRqtZXX0fY11qfiQcTOOT+Q7trqMzRPFFGwZmJKnY5wuDq36ZHQZ3G2bzinGaFa3dKjluWM5W39+mnmQ7a0lCfNLobRbWsNujaQsa/Ux//pmO5+5NcsWByJxCSZWMS+Wn8ZpAMMM7sqZBxjOC2PfBHUCLh4WJlkt0VltyAJpXQ+ZcE5DAFgDjAHrA/l6cYyC02BRvE7l+1sUjNrH5byMS58yRjgDbAZjpBJO4x0A71bcOl+KuadO4k3FbJvtsvP06+hprf8dOUoLX0IPw34vLFfR/uaYWyJtTYUKFJ1HJxs2nf5q243ZWlGgnCCjLOFhYznfOP39t9YtpWq1JvmeUbtYcQimXVDIki+6MCP8AKuUaaeGWB014BQCgFAKAUAoCkc2eI8NnMYVjaWRQNeCAFzvjJ6nGP8R84sbPhdxdxcqaWFplvH8v5Y8zTVuIU9JGK3JkmkeQK7anLHALdSTuQK6myure0t1RqyUZQ/UvnlLrndY1froV9elUq1OaKynt99DX/D3hMRslt7iPTOQ0mcAOULko6SKTuuV6HKnGQNs8Zdzp1K8500km9Pvz3LSCaik3kmeJ2rxgG4dmRcaLpAqywt01PjZkO2cDT11LpyRoMiSfiTwvidcxHSFmUekEnGJBnK749X077kY3A5eeeBm8s5I4whlwDGW9wc4z2z71toTVOrCb/wC2UX8Gn+x5JZi13TXxMc4VyHfSTrGYJIwGGqRtlUdyD/IjsFzk47bjq73jdrUtpQhlykmsY2z36fBsrqNnONRN7L5n0JXHlkKAUAoBQCgFAVznrmgWFuJAup3bQgPTOCcn4AB/yqTaWtS6qqlT3fyXV/0YTqRhFykZ7wLnye8uIobiOOTJOhE1IhfYo0mS2pVw23uQcEgYteJ8FVrT8WEsrTR76ka3uvFfK1qaavBPMOq6bzj2TcRL8CPOGPy+o+2OlUJMOi+uydUMDJ5+kdckICcajgYz3CnGce2aAhLbgi3BOtSYC3rMvqkudJ21ZGFiB3CgYPsAdy01QKD4tcJhgaJbaJEQBjMI0Gx9OkyEDbbOnJ/q96veBVIfiv8Allrh8uW9/oRbxS8L8vuVvkzmNrGUzhWdGQrpBwrHtlsEbH871Z8Wt6V3Xp0qWPE1y+0d9dfNY076rU0W0p0qblP9PRfwaXyd4mLdTeTPGsLMCUYNlTgZIJIGNgT+KpeI8Iq2aU880e+2H5+vf6aZk0bmNXRaMtnD+ZrSd/LhuIXf+lXBJ+w7/iqtwkllp4ZI8iWrECgPF5AOpA+5oCF5h5stbIqs8mHYZCBSzY9yANhsdzgVuo29Wtnw4t47LJjKUY7vBm3O3iTJJIq2MpWEAFmCEM5Izj1jKgfGDnvV1wvg8bjn8fK5XjGzzvrp6Y76kW4uvD5eXXPwKxwvgt1xKSWRSJHHqcsVBJ6dMBf9KmzvlwmbtsOa0lHZYTymnprqm/fyNaoq6SqZ5ej67f7NK8KrH9KGikKl5o0nUjppOpTHv1ZCMk/2x7b8/wAQvPxdd1cYWiSJdGl4cOUmuJcNMZYKwjXJkgl2AglJAKN0zG5I275Yf04hG0nku45HeLqyj1IykZB7jI9SncZGR1HUUBBcesTaW08tsxVY4ncwMA0RwpONJ3UYHRSB8GiCMQteZ7yJgyXEqlTkDUdPvp0fTp7YxgdsV3L4DZeHjDzj9WX8cZx8ipV7V5v2x9s+jeG3BkijdhguisR7EgHFcKi2OmvQKAUAoBQCgFAQfN/Lcd/B5TkqQ2pGG+lsEZx3GCR+a321zUt6iqU9196mM4KceVlX5T8NFs5hcTziQx5ZMLoUbY1NljnAz8VYX/Gat3Dw8JR089vP79TRRtYUnlbnfxHxFs2DR29wvmn0q7JII1z/AD1lNDAdQAfVsB1qBO1rU4Kc4NJ9cG9Si3hPUkuG2TOqhFaKAOHJbPnTkHOpwQNIY4JzuRthRtUcyJriN2Io2clRgbamABPYZPudqAgLXhbShoZQDGG1XDEY8+QjJQD/AOGvpG53AC9AcgRPiLwWO6CxKyRGBTM7ldlBwoTSu+XwcY39HQ5qZY3s7Sr4kFno13NdWkqkeVlGvPDW4is3uZGXUqh/KUEnH8skgbgHoPY7npVtW44q9WClHFNSTffTbbs9cLfGCPC05IvD/Nj7+JWLOOeN/NRJA0RDlgDlCDszewzjOevfarTiN5Z3FHwIVIuTaS64ed9NtOunqaLejVpz8SUXjXPn9s77XnG9SUS/qpSc5IdiUPuGU+nH2Ax2xWu94La07WcoRfNFN5y+iz6a7bCjd1J1Yp4w3j4nhd83XskplNxKrk5AViAv9kL0wOmMb981stuB2cqEXJNtrfL6+SeNPQxqXlWM2ltnt9s9XHePXFzJ5kztq0jA3UAdsD2PXbrmtPCOHWk6UueMZtSa1w8YbS06ZWvnn0xsuq9WElytpY+u5+pwa9nj/UGOWWPOhXOWwFA29wo6A9M59qzpX1lw+rVot4WebROW6Sa0Taxj0MJUateMZdduxZeUOQ/1EM5mDJceWGt1YldQKnDNscoWIHuMHpnepv8AjE5XDnaSaWEs4WuMvOGvPtkk0bVKmo1FnXP3gvHKlvBYAlUdIZcK7yEExyoWVlkI2CkYwR6c6t/VvTVq1StNzqPLfUlRiorEVoSN3ZKPNjcaEd/Mt5xjETtpGAeqt5p1Ds2vHuK1npKicStJbTJvoBOfpkU7Er9jkEHcZX3oCu8cvnskjknBJg2SYb+ah2MT7ZWQjBH8SwX1DoMoQlOSjFZb2R42lqzx4L4l2lzKsJV4zIQqlwMEk4CnB2JJAHUZOM9Myrjh11bx5qsGltnKf0bx7mMKtOf6JZ+P7ndF4e8PWQSCAZB1BSzFQf7ucY+Pp+K0/ia3Jyc8uXGMZeMemxlyxznCz3ws/EtNaT0UAoBQCgFAKAUAoCH5u4e9xZTwxfW6ELvjJ64z89PzWdOUYzjKSyk1ld129zx5a0eDBLTlW8eURLbyas4OpSqjfqzHoPfvXaXfF7Spay5Z6yTSWNctdV09duzKula1IVU2tE0z6Bv+LQ2qJ+omVdsAt1cgb4A3P4riUm9EsltjJA2/HobiQTg+aqakt4Y8s7ONnkK4Gk9FGrAUEkkatkouLw1g8LDwmFo4R5pGs5dzqJAJJJGT2HT7CvAQtnbtOVbK6JpDcMwwcrGUESL7ggKxPTr7igJPjxyYEJAVpQzH4jBk/wBVGfigOC3mAs7q40Aq4llXzF+tNJ0l19iB0P8AHGcUBX7Tka1juIEiiZ5Y9E0rSEeWqkvj092LK2kDZdIJxgAyHeXDjyOpJrtl/fTbbfuzHkhnPKs+h+ca5StHnnlMQAWeBWC5C5Z0aRiM9SHwQMDG5BJNYxua8Y8kZyS7ZeNfI9cYt5aWfQsXMfA7aaS1WSCJhrK7oudKox0A4+nIGR0IGK1RlKP6Xg9O3l2ICFowP21kkRB7KGIC/jcD4ArwEdw/UBaMd2iZ7Z/f21f4xqfzQEhPAkdxk+kXK6CBjBdQSGP9ort030j2FAeHCogVmtJArpEFQAjrGUGNQJOTnUM98dqAgOYuNrZCJblv3YmVoXG7TR6gsin2YKd8+kkoc+22lRqVXinFt+R45KO7wfvGLqHjVlLFaSDzUIbS+V3G4zt9J6ZGRn7EVJpeNY14VJxaxrhrdbP5fAwko1YuKeSkct+HN7+pjMsYiiRwzMXQkgHooUnc/wCAznO2Kt+I8bpXNs6UIvLxnONOumHr8iLb2jpVOZvv/BuFc0ThQCgFAKAUAoBQCgFAKAUBjnjFwm4a5WYI7xGMKCoJCkHcEDpnr8/iuh4Be0KDnGrhZw0/Tp5eXfL7Ih3lKc0nH4Hb4L8InjeaZ0ZI2QKNQxrOc5Hc6Rkf8W3fGnjt1QuK0XSecLDevsu2ndb5x0MrSlOnDEi88eukkdbXWnr9cuSPTGhBYEf2tl37FvaqTJKPbwwmeX9R0iCGOEd2BILSfZtKhfgZ/lsB6eJzq8kyyHFtFA3ndslx0DfUCEBJwR9YoD9uznh7C5BBeHSyoBnLjAjUdM5YKO2etAe3ganzJzI2qb9tXwMAARggAZPdnP3OOwJA4poQBcK0kflJOkzHfI3WRkf/AABG/QgEbbgd/NEam2kYsEaMa0c59Dj6T6d+u2ADkEjBzigPPhLBGeIn1ktMBhh6HY43IAJB6gdMjPUZA9d07RzaFUaJY3KgAD9wbnUevqUj/lPuKA9Nra/qLGFQxDhI2V2GSsiYILA4OzLuNs70BU+Lc/w294vmxP5sYaOYw6GVhsVALMpOCSd/pyw3zvOtuG3NxHnpxyu+UvqzVOvTg8SZG+IvCZOICC9stU8Jj0FVzlSGY50nfPqIPcaR+J3CL2nZVZRrprOmcarHfrj0T6Gq5oyqwXK/7Pf4S8r3EMzzzI0S6NAVti2SD09hinGuI0ruUY0tVHOuMb9s6479/bVaUHSi+bdmqVRkoUAoBQCgFAKAUAoBQCgFAKAUBH8wPItrOYc+aI2KYGTnBxgdz7fOK8ecaHqxnU+ZhI5OoFix75JYk/PUnP5zX0SrRsnatNLw8Z0+OVjr82UkJ1lVW+fP72PpG64ytraJNdHSQi6wAMlyBlQBtnOfj8V8+pwnUkoxWW+hdNpaspfLHNkN9P5BDRmSUzN5gH7hXHlxrpJAwqoTk76ds7mpd1w64tkpVY4T9H9DVTrQqfpZdeZZVWONnICieLJJA/mAOvzg1CNp48APmtLcg+mUhUA6FYywD/JYk/8ACE9qAjOK+mLiER6bSfGiQAN/msp/woCc4/aNLbyomPMKExk9nG6H8MFP4oDi4ddie6EijAW2UjPU+a52x20+Tj8/AoDg8QePx2ccMp3lEmY0/qGCHBPYaT199NSLW1q3NTw6Sy/p5/evkYTqRhHmkRfh1zzHcabVkKShSVOcq/c/Y7k4+DUi84XcWiUqmMPqnn6pP5YMKVeFX9JTOavD+8F1K0UZljkkZ1ZSP5EthsnbBOPbpV3w7jlClbqnVTTiuizn+G/PTzIlxaTnPmi9/l9/E1DkDgclnZrFKR5hJdgvRc/xz32Az85rnbysq1edWO0nknwTjBRfRFjqMZCgFAKAUAoBQCgFAKAUAoBQCgFAKAj04FbCXzhbQCbr5giTX/zYz/nXuXjHQEF4l8uSXtqqw48yN/MVScavSVK56Zwds7Zqbw68VpXVRrK2fv2NVan4kHHJReRORLtbuOWZPKjibUSxGWI6KoHzjfpirbi3F6F1Q8Kmnunnbz9fLt5sj2ttOlLmeOqPR4zvKbxVfPk+WPKH8f7RHbOevxp+K2f45Gg3Jv8A6n/r5e+/sY3zqJLH6f3JrwQkmP6gEsYRpxnOA/8AZ/HX/hqDx2FvG4So42/NjGM58uvf26tm60dR0/z+339Ckc0czXM11K/myINWjQjMq6UY6VdQcPgk51A7kjpVtw7g9rUtozmm3Jd9vQjXF1UhU5VsjS4+ZrmXgb3Qys4VlLgDs+gyAYwDjfpgdegrm6lCFG68KcsxUkm9tMrPwRPUnKHMlq1ovoZFwbiU0EySQs4kBUDBPq32Qj+QJOMd8+9dZxHh1nTtJNRUXFaPrnos9c7a5K23uKsqq1znf76YNt8ReUWv4ozGVWaIkrrJwQ2NS5AOOg3wenzXLcOvnZ1efGU1hosK1JVY8rIHkDw7mtrkXFwyDQD5aqSSSRgltsDAJxgnOe1TOJcZd5SVNR5VnL1znt0NVC1VKTec/L9zTqpCUKAUAoBQCgFAKAUAoBQCgFAKAUAoBQCgFAKAUBzX/D4p10TRRyp/TIisP8GBFeptaoHstbZI1CRoqIOiqAAPsBtXgK3xbw/sriUzPGwcnLaGKhj7kD/9YqXRvrmjBwpzaT6fx233WGa5UoSeWl9/UsNrZRxxiJEVY1GkKBtj2xUQ2EZY8pWUMgljtolcbghfp/ujov4ArZOtUnFRlJtLZNtpeiPFFJ5xqTdaz0UAoBQCgFAKAUAoBQCgFAKAUAoBQCgFAKAUAoBQCgFAKAUAoBQCgFAKAUAoBQCgFAKAUAoD/9k="/>
          <p:cNvSpPr>
            <a:spLocks noChangeAspect="1" noChangeArrowheads="1"/>
          </p:cNvSpPr>
          <p:nvPr/>
        </p:nvSpPr>
        <p:spPr bwMode="auto">
          <a:xfrm>
            <a:off x="168275" y="-182563"/>
            <a:ext cx="304800" cy="304801"/>
          </a:xfrm>
          <a:prstGeom prst="rect">
            <a:avLst/>
          </a:prstGeom>
          <a:noFill/>
          <a:ln w="9525">
            <a:noFill/>
            <a:miter lim="800000"/>
            <a:headEnd/>
            <a:tailEnd/>
          </a:ln>
        </p:spPr>
        <p:txBody>
          <a:bodyPr/>
          <a:lstStyle/>
          <a:p>
            <a:endParaRPr lang="es-ES"/>
          </a:p>
        </p:txBody>
      </p:sp>
      <p:sp>
        <p:nvSpPr>
          <p:cNvPr id="245766" name="9 CuadroTexto"/>
          <p:cNvSpPr txBox="1">
            <a:spLocks noChangeArrowheads="1"/>
          </p:cNvSpPr>
          <p:nvPr/>
        </p:nvSpPr>
        <p:spPr bwMode="auto">
          <a:xfrm>
            <a:off x="242888" y="5857875"/>
            <a:ext cx="8669337" cy="369888"/>
          </a:xfrm>
          <a:prstGeom prst="rect">
            <a:avLst/>
          </a:prstGeom>
          <a:noFill/>
          <a:ln w="9525">
            <a:noFill/>
            <a:miter lim="800000"/>
            <a:headEnd/>
            <a:tailEnd/>
          </a:ln>
        </p:spPr>
        <p:txBody>
          <a:bodyPr>
            <a:spAutoFit/>
          </a:bodyPr>
          <a:lstStyle/>
          <a:p>
            <a:pPr algn="ctr"/>
            <a:r>
              <a:rPr lang="es-ES">
                <a:cs typeface="Arial" pitchFamily="34" charset="0"/>
              </a:rPr>
              <a:t>PRODUCTOS CON OMEGA – 3 NANOENCAPSULADO</a:t>
            </a:r>
          </a:p>
        </p:txBody>
      </p:sp>
      <p:pic>
        <p:nvPicPr>
          <p:cNvPr id="245767" name="Picture 2" descr="http://images.teamsugar.com/files/users/1/12981/40_2007/breyer%27s.jpg"/>
          <p:cNvPicPr>
            <a:picLocks noChangeAspect="1" noChangeArrowheads="1"/>
          </p:cNvPicPr>
          <p:nvPr/>
        </p:nvPicPr>
        <p:blipFill>
          <a:blip r:embed="rId2" cstate="print"/>
          <a:srcRect/>
          <a:stretch>
            <a:fillRect/>
          </a:stretch>
        </p:blipFill>
        <p:spPr bwMode="auto">
          <a:xfrm>
            <a:off x="644525" y="638175"/>
            <a:ext cx="3810000" cy="2414588"/>
          </a:xfrm>
          <a:prstGeom prst="rect">
            <a:avLst/>
          </a:prstGeom>
          <a:noFill/>
          <a:ln w="9525">
            <a:noFill/>
            <a:miter lim="800000"/>
            <a:headEnd/>
            <a:tailEnd/>
          </a:ln>
        </p:spPr>
      </p:pic>
      <p:pic>
        <p:nvPicPr>
          <p:cNvPr id="245768" name="Picture 2" descr="https://encrypted-tbn2.gstatic.com/images?q=tbn:ANd9GcQQ0I-VOL8KoQ9kslUqpWs_GGYeHYLkUNfbDEFEQrhFHm5JzyqW"/>
          <p:cNvPicPr>
            <a:picLocks noChangeAspect="1" noChangeArrowheads="1"/>
          </p:cNvPicPr>
          <p:nvPr/>
        </p:nvPicPr>
        <p:blipFill>
          <a:blip r:embed="rId3" cstate="print"/>
          <a:srcRect/>
          <a:stretch>
            <a:fillRect/>
          </a:stretch>
        </p:blipFill>
        <p:spPr bwMode="auto">
          <a:xfrm>
            <a:off x="4818063" y="682625"/>
            <a:ext cx="1473200" cy="2357438"/>
          </a:xfrm>
          <a:prstGeom prst="rect">
            <a:avLst/>
          </a:prstGeom>
          <a:noFill/>
          <a:ln w="9525">
            <a:noFill/>
            <a:miter lim="800000"/>
            <a:headEnd/>
            <a:tailEnd/>
          </a:ln>
        </p:spPr>
      </p:pic>
      <p:pic>
        <p:nvPicPr>
          <p:cNvPr id="245769" name="Picture 4" descr="http://www.horizondairy.com/wp-content/uploads/2011/06/HZN_PP_Hero_Eggs_HZN_12CTOmega.jpg"/>
          <p:cNvPicPr>
            <a:picLocks noChangeAspect="1" noChangeArrowheads="1"/>
          </p:cNvPicPr>
          <p:nvPr/>
        </p:nvPicPr>
        <p:blipFill>
          <a:blip r:embed="rId4" cstate="print"/>
          <a:srcRect/>
          <a:stretch>
            <a:fillRect/>
          </a:stretch>
        </p:blipFill>
        <p:spPr bwMode="auto">
          <a:xfrm>
            <a:off x="657225" y="3187700"/>
            <a:ext cx="2619375" cy="2238375"/>
          </a:xfrm>
          <a:prstGeom prst="rect">
            <a:avLst/>
          </a:prstGeom>
          <a:noFill/>
          <a:ln w="9525">
            <a:noFill/>
            <a:miter lim="800000"/>
            <a:headEnd/>
            <a:tailEnd/>
          </a:ln>
        </p:spPr>
      </p:pic>
      <p:pic>
        <p:nvPicPr>
          <p:cNvPr id="245770" name="Picture 6" descr="https://encrypted-tbn3.gstatic.com/images?q=tbn:ANd9GcRZNeexoFEI5U6NIxUKOpJM1uf-YLMz10SHu211VFUCBuKWUArN"/>
          <p:cNvPicPr>
            <a:picLocks noChangeAspect="1" noChangeArrowheads="1"/>
          </p:cNvPicPr>
          <p:nvPr/>
        </p:nvPicPr>
        <p:blipFill>
          <a:blip r:embed="rId5" cstate="print"/>
          <a:srcRect/>
          <a:stretch>
            <a:fillRect/>
          </a:stretch>
        </p:blipFill>
        <p:spPr bwMode="auto">
          <a:xfrm>
            <a:off x="3556000" y="3197225"/>
            <a:ext cx="1914525" cy="2390775"/>
          </a:xfrm>
          <a:prstGeom prst="rect">
            <a:avLst/>
          </a:prstGeom>
          <a:noFill/>
          <a:ln w="9525">
            <a:noFill/>
            <a:miter lim="800000"/>
            <a:headEnd/>
            <a:tailEnd/>
          </a:ln>
        </p:spPr>
      </p:pic>
      <p:pic>
        <p:nvPicPr>
          <p:cNvPr id="245771" name="Picture 8" descr="https://encrypted-tbn3.gstatic.com/images?q=tbn:ANd9GcQwR8U7fPnmjzL_aklaKswShZZNAYxRploxqmayrNx3dOCjydaw7A"/>
          <p:cNvPicPr>
            <a:picLocks noChangeAspect="1" noChangeArrowheads="1"/>
          </p:cNvPicPr>
          <p:nvPr/>
        </p:nvPicPr>
        <p:blipFill>
          <a:blip r:embed="rId6" cstate="print"/>
          <a:srcRect/>
          <a:stretch>
            <a:fillRect/>
          </a:stretch>
        </p:blipFill>
        <p:spPr bwMode="auto">
          <a:xfrm>
            <a:off x="5603875" y="3160713"/>
            <a:ext cx="2419350" cy="2387600"/>
          </a:xfrm>
          <a:prstGeom prst="rect">
            <a:avLst/>
          </a:prstGeom>
          <a:noFill/>
          <a:ln w="9525">
            <a:noFill/>
            <a:miter lim="800000"/>
            <a:headEnd/>
            <a:tailEnd/>
          </a:ln>
        </p:spPr>
      </p:pic>
      <p:pic>
        <p:nvPicPr>
          <p:cNvPr id="245772" name="Picture 10" descr="https://encrypted-tbn1.gstatic.com/images?q=tbn:ANd9GcSBymnESPw9TUfksxRBTSCLkd64wZHDQKnMyHV9jCtdgBNFZeEx"/>
          <p:cNvPicPr>
            <a:picLocks noChangeAspect="1" noChangeArrowheads="1"/>
          </p:cNvPicPr>
          <p:nvPr/>
        </p:nvPicPr>
        <p:blipFill>
          <a:blip r:embed="rId7" cstate="print"/>
          <a:srcRect/>
          <a:stretch>
            <a:fillRect/>
          </a:stretch>
        </p:blipFill>
        <p:spPr bwMode="auto">
          <a:xfrm>
            <a:off x="6503988" y="735013"/>
            <a:ext cx="2273300" cy="2273300"/>
          </a:xfrm>
          <a:prstGeom prst="rect">
            <a:avLst/>
          </a:prstGeom>
          <a:noFill/>
          <a:ln w="9525">
            <a:noFill/>
            <a:miter lim="800000"/>
            <a:headEnd/>
            <a:tailEnd/>
          </a:ln>
        </p:spPr>
      </p:pic>
      <p:sp>
        <p:nvSpPr>
          <p:cNvPr id="245773" name="Text Box 8"/>
          <p:cNvSpPr txBox="1">
            <a:spLocks noChangeArrowheads="1"/>
          </p:cNvSpPr>
          <p:nvPr/>
        </p:nvSpPr>
        <p:spPr bwMode="auto">
          <a:xfrm>
            <a:off x="0" y="260350"/>
            <a:ext cx="9144000" cy="457200"/>
          </a:xfrm>
          <a:prstGeom prst="rect">
            <a:avLst/>
          </a:prstGeom>
          <a:noFill/>
          <a:ln w="9525">
            <a:noFill/>
            <a:miter lim="800000"/>
            <a:headEnd/>
            <a:tailEnd/>
          </a:ln>
        </p:spPr>
        <p:txBody>
          <a:bodyPr>
            <a:spAutoFit/>
          </a:bodyPr>
          <a:lstStyle/>
          <a:p>
            <a:pPr algn="ctr"/>
            <a:r>
              <a:rPr lang="es-ES" sz="2400"/>
              <a:t>LIBERACIÓN CONTROLADA DE SUSTANCIAS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4 Rectángulo"/>
          <p:cNvSpPr>
            <a:spLocks noChangeArrowheads="1"/>
          </p:cNvSpPr>
          <p:nvPr/>
        </p:nvSpPr>
        <p:spPr bwMode="auto">
          <a:xfrm>
            <a:off x="4932363" y="4241800"/>
            <a:ext cx="4211637" cy="1508125"/>
          </a:xfrm>
          <a:prstGeom prst="rect">
            <a:avLst/>
          </a:prstGeom>
          <a:noFill/>
          <a:ln w="9525">
            <a:noFill/>
            <a:miter lim="800000"/>
            <a:headEnd/>
            <a:tailEnd/>
          </a:ln>
        </p:spPr>
        <p:txBody>
          <a:bodyPr>
            <a:spAutoFit/>
          </a:bodyPr>
          <a:lstStyle/>
          <a:p>
            <a:pPr>
              <a:lnSpc>
                <a:spcPct val="115000"/>
              </a:lnSpc>
              <a:spcAft>
                <a:spcPts val="500"/>
              </a:spcAft>
            </a:pPr>
            <a:r>
              <a:rPr lang="en-US" sz="2000">
                <a:latin typeface="Calibri" pitchFamily="34" charset="0"/>
                <a:ea typeface="Calibri" pitchFamily="34" charset="0"/>
                <a:cs typeface="Gill Sans MT" pitchFamily="34" charset="0"/>
              </a:rPr>
              <a:t>Weissig et al. “Nanopharmaceuticals (part 1): products on the market”, International Journal of Nanomedicine 2014:9 ,4357–4373</a:t>
            </a:r>
          </a:p>
        </p:txBody>
      </p:sp>
      <p:sp>
        <p:nvSpPr>
          <p:cNvPr id="217091" name="6 Rectángulo"/>
          <p:cNvSpPr>
            <a:spLocks noChangeArrowheads="1"/>
          </p:cNvSpPr>
          <p:nvPr/>
        </p:nvSpPr>
        <p:spPr bwMode="auto">
          <a:xfrm>
            <a:off x="0" y="0"/>
            <a:ext cx="9144000" cy="625475"/>
          </a:xfrm>
          <a:prstGeom prst="rect">
            <a:avLst/>
          </a:prstGeom>
          <a:noFill/>
          <a:ln w="9525">
            <a:noFill/>
            <a:miter lim="800000"/>
            <a:headEnd/>
            <a:tailEnd/>
          </a:ln>
        </p:spPr>
        <p:txBody>
          <a:bodyPr>
            <a:spAutoFit/>
          </a:bodyPr>
          <a:lstStyle/>
          <a:p>
            <a:pPr algn="ctr">
              <a:lnSpc>
                <a:spcPct val="115000"/>
              </a:lnSpc>
              <a:spcAft>
                <a:spcPts val="500"/>
              </a:spcAft>
            </a:pPr>
            <a:r>
              <a:rPr lang="en-US" sz="3200">
                <a:latin typeface="Calibri" pitchFamily="34" charset="0"/>
                <a:ea typeface="Calibri" pitchFamily="34" charset="0"/>
                <a:cs typeface="Gill Sans MT" pitchFamily="34" charset="0"/>
              </a:rPr>
              <a:t>2014 - APPROVED  “NANOPHARMACEUTICALS” </a:t>
            </a:r>
          </a:p>
        </p:txBody>
      </p:sp>
      <p:graphicFrame>
        <p:nvGraphicFramePr>
          <p:cNvPr id="8" name="7 Tabla"/>
          <p:cNvGraphicFramePr>
            <a:graphicFrameLocks noGrp="1"/>
          </p:cNvGraphicFramePr>
          <p:nvPr/>
        </p:nvGraphicFramePr>
        <p:xfrm>
          <a:off x="179388" y="981075"/>
          <a:ext cx="4392488" cy="4377454"/>
        </p:xfrm>
        <a:graphic>
          <a:graphicData uri="http://schemas.openxmlformats.org/drawingml/2006/table">
            <a:tbl>
              <a:tblPr/>
              <a:tblGrid>
                <a:gridCol w="2664296"/>
                <a:gridCol w="1728192"/>
              </a:tblGrid>
              <a:tr h="117359">
                <a:tc>
                  <a:txBody>
                    <a:bodyPr/>
                    <a:lstStyle/>
                    <a:p>
                      <a:pPr>
                        <a:lnSpc>
                          <a:spcPct val="115000"/>
                        </a:lnSpc>
                        <a:spcAft>
                          <a:spcPts val="0"/>
                        </a:spcAft>
                      </a:pPr>
                      <a:r>
                        <a:rPr lang="es-ES" sz="2000" b="1" dirty="0" err="1">
                          <a:solidFill>
                            <a:schemeClr val="tx1"/>
                          </a:solidFill>
                          <a:latin typeface="Calibri"/>
                          <a:ea typeface="Calibri"/>
                          <a:cs typeface="Gill Sans MT"/>
                        </a:rPr>
                        <a:t>Name</a:t>
                      </a:r>
                      <a:endParaRPr lang="es-ES" sz="20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2000" b="1" dirty="0" err="1" smtClean="0">
                          <a:solidFill>
                            <a:schemeClr val="tx1"/>
                          </a:solidFill>
                          <a:latin typeface="Calibri"/>
                          <a:ea typeface="Calibri"/>
                          <a:cs typeface="Gill Sans MT"/>
                        </a:rPr>
                        <a:t>Approval</a:t>
                      </a:r>
                      <a:endParaRPr lang="es-ES" sz="20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gridSpan="2">
                  <a:txBody>
                    <a:bodyPr/>
                    <a:lstStyle/>
                    <a:p>
                      <a:pPr>
                        <a:lnSpc>
                          <a:spcPct val="115000"/>
                        </a:lnSpc>
                        <a:spcAft>
                          <a:spcPts val="0"/>
                        </a:spcAft>
                      </a:pPr>
                      <a:r>
                        <a:rPr lang="es-ES" sz="2000" b="1" dirty="0">
                          <a:solidFill>
                            <a:schemeClr val="tx1"/>
                          </a:solidFill>
                          <a:latin typeface="Calibri"/>
                          <a:ea typeface="Calibri"/>
                          <a:cs typeface="Gill Sans MT"/>
                        </a:rPr>
                        <a:t>1) </a:t>
                      </a:r>
                      <a:r>
                        <a:rPr lang="es-ES" sz="2000" b="1" dirty="0" err="1">
                          <a:solidFill>
                            <a:schemeClr val="tx1"/>
                          </a:solidFill>
                          <a:latin typeface="Calibri"/>
                          <a:ea typeface="Calibri"/>
                          <a:cs typeface="Gill Sans MT"/>
                        </a:rPr>
                        <a:t>Liposomes</a:t>
                      </a:r>
                      <a:endParaRPr lang="es-ES" sz="20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96509">
                <a:tc>
                  <a:txBody>
                    <a:bodyPr/>
                    <a:lstStyle/>
                    <a:p>
                      <a:pPr>
                        <a:lnSpc>
                          <a:spcPct val="115000"/>
                        </a:lnSpc>
                        <a:spcAft>
                          <a:spcPts val="0"/>
                        </a:spcAft>
                      </a:pPr>
                      <a:r>
                        <a:rPr lang="es-ES" sz="1400" b="1" dirty="0" err="1">
                          <a:solidFill>
                            <a:schemeClr val="tx1"/>
                          </a:solidFill>
                          <a:latin typeface="Calibri"/>
                          <a:ea typeface="Calibri"/>
                          <a:cs typeface="Gill Sans MT"/>
                        </a:rPr>
                        <a:t>AmBisome</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1997</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90">
                <a:tc>
                  <a:txBody>
                    <a:bodyPr/>
                    <a:lstStyle/>
                    <a:p>
                      <a:pPr>
                        <a:lnSpc>
                          <a:spcPct val="115000"/>
                        </a:lnSpc>
                        <a:spcAft>
                          <a:spcPts val="0"/>
                        </a:spcAft>
                      </a:pPr>
                      <a:r>
                        <a:rPr lang="es-ES" sz="1400" b="1">
                          <a:solidFill>
                            <a:schemeClr val="tx1"/>
                          </a:solidFill>
                          <a:latin typeface="Calibri"/>
                          <a:ea typeface="Calibri"/>
                          <a:cs typeface="Gill Sans MT"/>
                        </a:rPr>
                        <a:t>DaunoXome®</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1996</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919">
                <a:tc>
                  <a:txBody>
                    <a:bodyPr/>
                    <a:lstStyle/>
                    <a:p>
                      <a:pPr>
                        <a:lnSpc>
                          <a:spcPct val="115000"/>
                        </a:lnSpc>
                        <a:spcAft>
                          <a:spcPts val="0"/>
                        </a:spcAft>
                      </a:pPr>
                      <a:r>
                        <a:rPr lang="es-ES" sz="1400" b="1">
                          <a:solidFill>
                            <a:schemeClr val="tx1"/>
                          </a:solidFill>
                          <a:latin typeface="Calibri"/>
                          <a:ea typeface="Calibri"/>
                          <a:cs typeface="Gill Sans MT"/>
                        </a:rPr>
                        <a:t>DepoCyt®</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1999/2007</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919">
                <a:tc>
                  <a:txBody>
                    <a:bodyPr/>
                    <a:lstStyle/>
                    <a:p>
                      <a:pPr>
                        <a:lnSpc>
                          <a:spcPct val="115000"/>
                        </a:lnSpc>
                        <a:spcAft>
                          <a:spcPts val="0"/>
                        </a:spcAft>
                      </a:pPr>
                      <a:r>
                        <a:rPr lang="es-ES" sz="1400" b="1">
                          <a:solidFill>
                            <a:schemeClr val="tx1"/>
                          </a:solidFill>
                          <a:latin typeface="Calibri"/>
                          <a:ea typeface="Calibri"/>
                          <a:cs typeface="Gill Sans MT"/>
                        </a:rPr>
                        <a:t>DepoDur®</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2004</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9919">
                <a:tc>
                  <a:txBody>
                    <a:bodyPr/>
                    <a:lstStyle/>
                    <a:p>
                      <a:pPr>
                        <a:lnSpc>
                          <a:spcPct val="115000"/>
                        </a:lnSpc>
                        <a:spcAft>
                          <a:spcPts val="0"/>
                        </a:spcAft>
                      </a:pPr>
                      <a:r>
                        <a:rPr lang="es-ES" sz="1400" b="1">
                          <a:solidFill>
                            <a:schemeClr val="tx1"/>
                          </a:solidFill>
                          <a:latin typeface="Calibri"/>
                          <a:ea typeface="Calibri"/>
                          <a:cs typeface="Gill Sans MT"/>
                        </a:rPr>
                        <a:t>Doxil®</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1995</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09">
                <a:tc>
                  <a:txBody>
                    <a:bodyPr/>
                    <a:lstStyle/>
                    <a:p>
                      <a:pPr>
                        <a:lnSpc>
                          <a:spcPct val="115000"/>
                        </a:lnSpc>
                        <a:spcAft>
                          <a:spcPts val="0"/>
                        </a:spcAft>
                      </a:pPr>
                      <a:r>
                        <a:rPr lang="es-ES" sz="1400" b="1" dirty="0" err="1">
                          <a:solidFill>
                            <a:schemeClr val="tx1"/>
                          </a:solidFill>
                          <a:latin typeface="Calibri"/>
                          <a:ea typeface="Calibri"/>
                          <a:cs typeface="Gill Sans MT"/>
                        </a:rPr>
                        <a:t>Inflexal</a:t>
                      </a:r>
                      <a:r>
                        <a:rPr lang="es-ES" sz="1400" b="1" dirty="0">
                          <a:solidFill>
                            <a:schemeClr val="tx1"/>
                          </a:solidFill>
                          <a:latin typeface="Calibri"/>
                          <a:ea typeface="Calibri"/>
                          <a:cs typeface="Gill Sans MT"/>
                        </a:rPr>
                        <a:t>® V</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Switzerland 1997</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47414">
                <a:tc>
                  <a:txBody>
                    <a:bodyPr/>
                    <a:lstStyle/>
                    <a:p>
                      <a:pPr>
                        <a:lnSpc>
                          <a:spcPct val="115000"/>
                        </a:lnSpc>
                        <a:spcAft>
                          <a:spcPts val="0"/>
                        </a:spcAft>
                      </a:pPr>
                      <a:r>
                        <a:rPr lang="es-ES" sz="1400" b="1">
                          <a:solidFill>
                            <a:schemeClr val="tx1"/>
                          </a:solidFill>
                          <a:latin typeface="Calibri"/>
                          <a:ea typeface="Calibri"/>
                          <a:cs typeface="Gill Sans MT"/>
                        </a:rPr>
                        <a:t>Marqibo®</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2012</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09">
                <a:tc>
                  <a:txBody>
                    <a:bodyPr/>
                    <a:lstStyle/>
                    <a:p>
                      <a:pPr>
                        <a:lnSpc>
                          <a:spcPct val="115000"/>
                        </a:lnSpc>
                        <a:spcAft>
                          <a:spcPts val="0"/>
                        </a:spcAft>
                      </a:pPr>
                      <a:r>
                        <a:rPr lang="es-ES" sz="1400" b="1">
                          <a:solidFill>
                            <a:schemeClr val="tx1"/>
                          </a:solidFill>
                          <a:latin typeface="Calibri"/>
                          <a:ea typeface="Calibri"/>
                          <a:cs typeface="Gill Sans MT"/>
                        </a:rPr>
                        <a:t>Mepact™</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Europe 2009</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a:solidFill>
                            <a:schemeClr val="tx1"/>
                          </a:solidFill>
                          <a:latin typeface="Calibri"/>
                          <a:ea typeface="Calibri"/>
                          <a:cs typeface="Gill Sans MT"/>
                        </a:rPr>
                        <a:t>Myocet®</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Europe 2000</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6509">
                <a:tc>
                  <a:txBody>
                    <a:bodyPr/>
                    <a:lstStyle/>
                    <a:p>
                      <a:pPr>
                        <a:lnSpc>
                          <a:spcPct val="115000"/>
                        </a:lnSpc>
                        <a:spcAft>
                          <a:spcPts val="0"/>
                        </a:spcAft>
                      </a:pPr>
                      <a:r>
                        <a:rPr lang="es-ES" sz="1400" b="1">
                          <a:solidFill>
                            <a:schemeClr val="tx1"/>
                          </a:solidFill>
                          <a:latin typeface="Calibri"/>
                          <a:ea typeface="Calibri"/>
                          <a:cs typeface="Gill Sans MT"/>
                        </a:rPr>
                        <a:t>Visudyne®</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2000</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gridSpan="2">
                  <a:txBody>
                    <a:bodyPr/>
                    <a:lstStyle/>
                    <a:p>
                      <a:pPr>
                        <a:lnSpc>
                          <a:spcPct val="115000"/>
                        </a:lnSpc>
                        <a:spcAft>
                          <a:spcPts val="0"/>
                        </a:spcAft>
                      </a:pPr>
                      <a:r>
                        <a:rPr lang="en-US" sz="2000" b="1" dirty="0">
                          <a:solidFill>
                            <a:schemeClr val="tx1"/>
                          </a:solidFill>
                          <a:latin typeface="Calibri"/>
                          <a:ea typeface="Calibri"/>
                          <a:cs typeface="Gill Sans MT"/>
                        </a:rPr>
                        <a:t>2) Lipid-based (non-liposomal) formulations</a:t>
                      </a:r>
                      <a:endParaRPr lang="es-ES" sz="20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29690">
                <a:tc>
                  <a:txBody>
                    <a:bodyPr/>
                    <a:lstStyle/>
                    <a:p>
                      <a:pPr>
                        <a:lnSpc>
                          <a:spcPct val="115000"/>
                        </a:lnSpc>
                        <a:spcAft>
                          <a:spcPts val="0"/>
                        </a:spcAft>
                      </a:pPr>
                      <a:r>
                        <a:rPr lang="es-ES" sz="1400" b="1" dirty="0" err="1">
                          <a:solidFill>
                            <a:schemeClr val="tx1"/>
                          </a:solidFill>
                          <a:latin typeface="Calibri"/>
                          <a:ea typeface="Calibri"/>
                          <a:cs typeface="Gill Sans MT"/>
                        </a:rPr>
                        <a:t>Abelcet</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1995 and 1996</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a:solidFill>
                            <a:schemeClr val="tx1"/>
                          </a:solidFill>
                          <a:latin typeface="Calibri"/>
                          <a:ea typeface="Calibri"/>
                          <a:cs typeface="Gill Sans MT"/>
                        </a:rPr>
                        <a:t>Amphotec®</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endParaRPr lang="es-ES" dirty="0">
                        <a:solidFill>
                          <a:schemeClr val="tx1"/>
                        </a:solidFill>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10" name="9 Tabla"/>
          <p:cNvGraphicFramePr>
            <a:graphicFrameLocks noGrp="1"/>
          </p:cNvGraphicFramePr>
          <p:nvPr/>
        </p:nvGraphicFramePr>
        <p:xfrm>
          <a:off x="4751388" y="981075"/>
          <a:ext cx="4212976" cy="2927280"/>
        </p:xfrm>
        <a:graphic>
          <a:graphicData uri="http://schemas.openxmlformats.org/drawingml/2006/table">
            <a:tbl>
              <a:tblPr/>
              <a:tblGrid>
                <a:gridCol w="2555412"/>
                <a:gridCol w="1657564"/>
              </a:tblGrid>
              <a:tr h="117359">
                <a:tc gridSpan="2">
                  <a:txBody>
                    <a:bodyPr/>
                    <a:lstStyle/>
                    <a:p>
                      <a:pPr>
                        <a:lnSpc>
                          <a:spcPct val="115000"/>
                        </a:lnSpc>
                        <a:spcAft>
                          <a:spcPts val="0"/>
                        </a:spcAft>
                      </a:pPr>
                      <a:r>
                        <a:rPr lang="es-ES" sz="2000" b="1" dirty="0">
                          <a:solidFill>
                            <a:schemeClr val="tx1"/>
                          </a:solidFill>
                          <a:latin typeface="Calibri"/>
                          <a:ea typeface="Calibri"/>
                          <a:cs typeface="Gill Sans MT"/>
                        </a:rPr>
                        <a:t>3) </a:t>
                      </a:r>
                      <a:r>
                        <a:rPr lang="es-ES" sz="2000" b="1" dirty="0" err="1">
                          <a:solidFill>
                            <a:schemeClr val="tx1"/>
                          </a:solidFill>
                          <a:latin typeface="Calibri"/>
                          <a:ea typeface="Calibri"/>
                          <a:cs typeface="Gill Sans MT"/>
                        </a:rPr>
                        <a:t>PEGylated</a:t>
                      </a:r>
                      <a:r>
                        <a:rPr lang="es-ES" sz="2000" b="1" dirty="0">
                          <a:solidFill>
                            <a:schemeClr val="tx1"/>
                          </a:solidFill>
                          <a:latin typeface="Calibri"/>
                          <a:ea typeface="Calibri"/>
                          <a:cs typeface="Gill Sans MT"/>
                        </a:rPr>
                        <a:t> </a:t>
                      </a:r>
                      <a:r>
                        <a:rPr lang="es-ES" sz="2000" b="1" dirty="0" err="1">
                          <a:solidFill>
                            <a:schemeClr val="tx1"/>
                          </a:solidFill>
                          <a:latin typeface="Calibri"/>
                          <a:ea typeface="Calibri"/>
                          <a:cs typeface="Gill Sans MT"/>
                        </a:rPr>
                        <a:t>proteins</a:t>
                      </a:r>
                      <a:r>
                        <a:rPr lang="es-ES" sz="2000" b="1" dirty="0">
                          <a:solidFill>
                            <a:schemeClr val="tx1"/>
                          </a:solidFill>
                          <a:latin typeface="Calibri"/>
                          <a:ea typeface="Calibri"/>
                          <a:cs typeface="Gill Sans MT"/>
                        </a:rPr>
                        <a:t>, </a:t>
                      </a:r>
                      <a:r>
                        <a:rPr lang="es-ES" sz="2000" b="1" dirty="0" err="1">
                          <a:solidFill>
                            <a:schemeClr val="tx1"/>
                          </a:solidFill>
                          <a:latin typeface="Calibri"/>
                          <a:ea typeface="Calibri"/>
                          <a:cs typeface="Gill Sans MT"/>
                        </a:rPr>
                        <a:t>polypeptides</a:t>
                      </a:r>
                      <a:r>
                        <a:rPr lang="es-ES" sz="2000" b="1" dirty="0">
                          <a:solidFill>
                            <a:schemeClr val="tx1"/>
                          </a:solidFill>
                          <a:latin typeface="Calibri"/>
                          <a:ea typeface="Calibri"/>
                          <a:cs typeface="Gill Sans MT"/>
                        </a:rPr>
                        <a:t>, </a:t>
                      </a:r>
                      <a:r>
                        <a:rPr lang="es-ES" sz="2000" b="1" dirty="0" err="1">
                          <a:solidFill>
                            <a:schemeClr val="tx1"/>
                          </a:solidFill>
                          <a:latin typeface="Calibri"/>
                          <a:ea typeface="Calibri"/>
                          <a:cs typeface="Gill Sans MT"/>
                        </a:rPr>
                        <a:t>aptamers</a:t>
                      </a:r>
                      <a:endParaRPr lang="es-ES" sz="20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263328">
                <a:tc>
                  <a:txBody>
                    <a:bodyPr/>
                    <a:lstStyle/>
                    <a:p>
                      <a:pPr>
                        <a:lnSpc>
                          <a:spcPct val="115000"/>
                        </a:lnSpc>
                        <a:spcAft>
                          <a:spcPts val="0"/>
                        </a:spcAft>
                      </a:pPr>
                      <a:r>
                        <a:rPr lang="es-ES" sz="1400" b="1" dirty="0" err="1">
                          <a:solidFill>
                            <a:schemeClr val="tx1"/>
                          </a:solidFill>
                          <a:latin typeface="Calibri"/>
                          <a:ea typeface="Calibri"/>
                          <a:cs typeface="Gill Sans MT"/>
                        </a:rPr>
                        <a:t>Adagen</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1990</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dirty="0" err="1">
                          <a:solidFill>
                            <a:schemeClr val="tx1"/>
                          </a:solidFill>
                          <a:latin typeface="Calibri"/>
                          <a:ea typeface="Calibri"/>
                          <a:cs typeface="Gill Sans MT"/>
                        </a:rPr>
                        <a:t>Cimzia</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2008</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90">
                <a:tc>
                  <a:txBody>
                    <a:bodyPr/>
                    <a:lstStyle/>
                    <a:p>
                      <a:pPr>
                        <a:lnSpc>
                          <a:spcPct val="115000"/>
                        </a:lnSpc>
                        <a:spcAft>
                          <a:spcPts val="0"/>
                        </a:spcAft>
                      </a:pPr>
                      <a:r>
                        <a:rPr lang="es-ES" sz="1400" b="1" dirty="0" err="1">
                          <a:solidFill>
                            <a:schemeClr val="tx1"/>
                          </a:solidFill>
                          <a:latin typeface="Calibri"/>
                          <a:ea typeface="Calibri"/>
                          <a:cs typeface="Gill Sans MT"/>
                        </a:rPr>
                        <a:t>Neulasta</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2002</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dirty="0" err="1">
                          <a:solidFill>
                            <a:schemeClr val="tx1"/>
                          </a:solidFill>
                          <a:latin typeface="Calibri"/>
                          <a:ea typeface="Calibri"/>
                          <a:cs typeface="Gill Sans MT"/>
                        </a:rPr>
                        <a:t>Oncaspar</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1994</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dirty="0" err="1">
                          <a:solidFill>
                            <a:schemeClr val="tx1"/>
                          </a:solidFill>
                          <a:latin typeface="Calibri"/>
                          <a:ea typeface="Calibri"/>
                          <a:cs typeface="Gill Sans MT"/>
                        </a:rPr>
                        <a:t>Pegasys</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2002</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dirty="0" err="1">
                          <a:solidFill>
                            <a:schemeClr val="tx1"/>
                          </a:solidFill>
                          <a:latin typeface="Calibri"/>
                          <a:ea typeface="Calibri"/>
                          <a:cs typeface="Gill Sans MT"/>
                        </a:rPr>
                        <a:t>PegIntron</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2001</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dirty="0" err="1">
                          <a:solidFill>
                            <a:schemeClr val="tx1"/>
                          </a:solidFill>
                          <a:latin typeface="Calibri"/>
                          <a:ea typeface="Calibri"/>
                          <a:cs typeface="Gill Sans MT"/>
                        </a:rPr>
                        <a:t>Somavert</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2003</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9690">
                <a:tc>
                  <a:txBody>
                    <a:bodyPr/>
                    <a:lstStyle/>
                    <a:p>
                      <a:pPr>
                        <a:lnSpc>
                          <a:spcPct val="115000"/>
                        </a:lnSpc>
                        <a:spcAft>
                          <a:spcPts val="0"/>
                        </a:spcAft>
                      </a:pPr>
                      <a:r>
                        <a:rPr lang="es-ES" sz="1400" b="1" dirty="0" err="1">
                          <a:solidFill>
                            <a:schemeClr val="tx1"/>
                          </a:solidFill>
                          <a:latin typeface="Calibri"/>
                          <a:ea typeface="Calibri"/>
                          <a:cs typeface="Gill Sans MT"/>
                        </a:rPr>
                        <a:t>Macugen</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2004</a:t>
                      </a:r>
                      <a:endParaRPr lang="es-ES" sz="140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7359">
                <a:tc>
                  <a:txBody>
                    <a:bodyPr/>
                    <a:lstStyle/>
                    <a:p>
                      <a:pPr>
                        <a:lnSpc>
                          <a:spcPct val="115000"/>
                        </a:lnSpc>
                        <a:spcAft>
                          <a:spcPts val="0"/>
                        </a:spcAft>
                      </a:pPr>
                      <a:r>
                        <a:rPr lang="es-ES" sz="1400" b="1" dirty="0" err="1">
                          <a:solidFill>
                            <a:schemeClr val="tx1"/>
                          </a:solidFill>
                          <a:latin typeface="Calibri"/>
                          <a:ea typeface="Calibri"/>
                          <a:cs typeface="Gill Sans MT"/>
                        </a:rPr>
                        <a:t>Mircera</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FDA 2007</a:t>
                      </a:r>
                      <a:endParaRPr lang="es-ES" sz="1400" dirty="0">
                        <a:solidFill>
                          <a:schemeClr val="tx1"/>
                        </a:solidFill>
                        <a:latin typeface="Gill Sans MT"/>
                        <a:ea typeface="Calibri"/>
                        <a:cs typeface="Times New Roman"/>
                      </a:endParaRPr>
                    </a:p>
                  </a:txBody>
                  <a:tcPr marL="32802" marR="3280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8 Tabla"/>
          <p:cNvGraphicFramePr>
            <a:graphicFrameLocks noGrp="1"/>
          </p:cNvGraphicFramePr>
          <p:nvPr/>
        </p:nvGraphicFramePr>
        <p:xfrm>
          <a:off x="250825" y="908050"/>
          <a:ext cx="4392488" cy="5616254"/>
        </p:xfrm>
        <a:graphic>
          <a:graphicData uri="http://schemas.openxmlformats.org/drawingml/2006/table">
            <a:tbl>
              <a:tblPr/>
              <a:tblGrid>
                <a:gridCol w="2127611"/>
                <a:gridCol w="2264877"/>
              </a:tblGrid>
              <a:tr h="114042">
                <a:tc gridSpan="2">
                  <a:txBody>
                    <a:bodyPr/>
                    <a:lstStyle/>
                    <a:p>
                      <a:pPr>
                        <a:lnSpc>
                          <a:spcPct val="115000"/>
                        </a:lnSpc>
                        <a:spcAft>
                          <a:spcPts val="0"/>
                        </a:spcAft>
                      </a:pPr>
                      <a:r>
                        <a:rPr lang="es-ES" sz="2000" b="1" dirty="0">
                          <a:solidFill>
                            <a:schemeClr val="tx1"/>
                          </a:solidFill>
                          <a:latin typeface="Calibri"/>
                          <a:ea typeface="Calibri"/>
                          <a:cs typeface="Gill Sans MT"/>
                        </a:rPr>
                        <a:t>4) </a:t>
                      </a:r>
                      <a:r>
                        <a:rPr lang="es-ES" sz="2000" b="1" dirty="0" err="1">
                          <a:solidFill>
                            <a:schemeClr val="tx1"/>
                          </a:solidFill>
                          <a:latin typeface="Calibri"/>
                          <a:ea typeface="Calibri"/>
                          <a:cs typeface="Gill Sans MT"/>
                        </a:rPr>
                        <a:t>Nanocrystals</a:t>
                      </a:r>
                      <a:endParaRPr lang="es-ES" sz="20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288350">
                <a:tc>
                  <a:txBody>
                    <a:bodyPr/>
                    <a:lstStyle/>
                    <a:p>
                      <a:pPr>
                        <a:lnSpc>
                          <a:spcPct val="115000"/>
                        </a:lnSpc>
                        <a:spcAft>
                          <a:spcPts val="0"/>
                        </a:spcAft>
                      </a:pPr>
                      <a:r>
                        <a:rPr lang="es-ES" sz="1400" b="1">
                          <a:solidFill>
                            <a:schemeClr val="tx1"/>
                          </a:solidFill>
                          <a:latin typeface="Calibri"/>
                          <a:ea typeface="Calibri"/>
                          <a:cs typeface="Gill Sans MT"/>
                        </a:rPr>
                        <a:t>Emend®</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solidFill>
                            <a:schemeClr val="tx1"/>
                          </a:solidFill>
                          <a:latin typeface="Calibri"/>
                          <a:ea typeface="Calibri"/>
                          <a:cs typeface="Gill Sans MT"/>
                        </a:rPr>
                        <a:t>FDA 2003</a:t>
                      </a:r>
                      <a:endParaRPr lang="es-ES" sz="14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a:txBody>
                    <a:bodyPr/>
                    <a:lstStyle/>
                    <a:p>
                      <a:pPr>
                        <a:lnSpc>
                          <a:spcPct val="115000"/>
                        </a:lnSpc>
                        <a:spcAft>
                          <a:spcPts val="0"/>
                        </a:spcAft>
                      </a:pPr>
                      <a:r>
                        <a:rPr lang="es-ES" sz="1400" b="1">
                          <a:solidFill>
                            <a:schemeClr val="tx1"/>
                          </a:solidFill>
                          <a:latin typeface="Calibri"/>
                          <a:ea typeface="Calibri"/>
                          <a:cs typeface="Gill Sans MT"/>
                        </a:rPr>
                        <a:t>Megace ES®</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2005</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a:txBody>
                    <a:bodyPr/>
                    <a:lstStyle/>
                    <a:p>
                      <a:pPr>
                        <a:lnSpc>
                          <a:spcPct val="115000"/>
                        </a:lnSpc>
                        <a:spcAft>
                          <a:spcPts val="0"/>
                        </a:spcAft>
                      </a:pPr>
                      <a:r>
                        <a:rPr lang="es-ES" sz="1400" b="1">
                          <a:solidFill>
                            <a:schemeClr val="tx1"/>
                          </a:solidFill>
                          <a:latin typeface="Calibri"/>
                          <a:ea typeface="Calibri"/>
                          <a:cs typeface="Gill Sans MT"/>
                        </a:rPr>
                        <a:t>Rapamune®</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2002</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a:txBody>
                    <a:bodyPr/>
                    <a:lstStyle/>
                    <a:p>
                      <a:pPr>
                        <a:lnSpc>
                          <a:spcPct val="115000"/>
                        </a:lnSpc>
                        <a:spcAft>
                          <a:spcPts val="0"/>
                        </a:spcAft>
                      </a:pPr>
                      <a:r>
                        <a:rPr lang="es-ES" sz="1400" b="1" dirty="0" err="1">
                          <a:solidFill>
                            <a:schemeClr val="tx1"/>
                          </a:solidFill>
                          <a:latin typeface="Calibri"/>
                          <a:ea typeface="Calibri"/>
                          <a:cs typeface="Gill Sans MT"/>
                        </a:rPr>
                        <a:t>Tricor</a:t>
                      </a:r>
                      <a:r>
                        <a:rPr lang="es-ES" sz="1400" b="1" dirty="0">
                          <a:solidFill>
                            <a:schemeClr val="tx1"/>
                          </a:solidFill>
                          <a:latin typeface="Calibri"/>
                          <a:ea typeface="Calibri"/>
                          <a:cs typeface="Gill Sans MT"/>
                        </a:rPr>
                        <a:t>®</a:t>
                      </a:r>
                      <a:endParaRPr lang="es-ES" sz="14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2004</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a:txBody>
                    <a:bodyPr/>
                    <a:lstStyle/>
                    <a:p>
                      <a:pPr>
                        <a:lnSpc>
                          <a:spcPct val="115000"/>
                        </a:lnSpc>
                        <a:spcAft>
                          <a:spcPts val="0"/>
                        </a:spcAft>
                      </a:pPr>
                      <a:r>
                        <a:rPr lang="es-ES" sz="1400" b="1">
                          <a:solidFill>
                            <a:schemeClr val="tx1"/>
                          </a:solidFill>
                          <a:latin typeface="Calibri"/>
                          <a:ea typeface="Calibri"/>
                          <a:cs typeface="Gill Sans MT"/>
                        </a:rPr>
                        <a:t>Triglide®</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2004</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gridSpan="2">
                  <a:txBody>
                    <a:bodyPr/>
                    <a:lstStyle/>
                    <a:p>
                      <a:pPr>
                        <a:lnSpc>
                          <a:spcPct val="115000"/>
                        </a:lnSpc>
                        <a:spcAft>
                          <a:spcPts val="0"/>
                        </a:spcAft>
                      </a:pPr>
                      <a:r>
                        <a:rPr lang="es-ES" sz="2000" b="1" dirty="0">
                          <a:solidFill>
                            <a:schemeClr val="tx1"/>
                          </a:solidFill>
                          <a:latin typeface="Calibri"/>
                          <a:ea typeface="Calibri"/>
                          <a:cs typeface="Gill Sans MT"/>
                        </a:rPr>
                        <a:t>5) </a:t>
                      </a:r>
                      <a:r>
                        <a:rPr lang="es-ES" sz="2000" b="1" dirty="0" err="1">
                          <a:solidFill>
                            <a:schemeClr val="tx1"/>
                          </a:solidFill>
                          <a:latin typeface="Calibri"/>
                          <a:ea typeface="Calibri"/>
                          <a:cs typeface="Gill Sans MT"/>
                        </a:rPr>
                        <a:t>Polymer-based</a:t>
                      </a:r>
                      <a:r>
                        <a:rPr lang="es-ES" sz="2000" b="1" dirty="0">
                          <a:solidFill>
                            <a:schemeClr val="tx1"/>
                          </a:solidFill>
                          <a:latin typeface="Calibri"/>
                          <a:ea typeface="Calibri"/>
                          <a:cs typeface="Gill Sans MT"/>
                        </a:rPr>
                        <a:t> </a:t>
                      </a:r>
                      <a:r>
                        <a:rPr lang="es-ES" sz="2000" b="1" dirty="0" err="1">
                          <a:solidFill>
                            <a:schemeClr val="tx1"/>
                          </a:solidFill>
                          <a:latin typeface="Calibri"/>
                          <a:ea typeface="Calibri"/>
                          <a:cs typeface="Gill Sans MT"/>
                        </a:rPr>
                        <a:t>nanoformulations</a:t>
                      </a:r>
                      <a:endParaRPr lang="es-ES" sz="20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26024">
                <a:tc>
                  <a:txBody>
                    <a:bodyPr/>
                    <a:lstStyle/>
                    <a:p>
                      <a:pPr>
                        <a:lnSpc>
                          <a:spcPct val="115000"/>
                        </a:lnSpc>
                        <a:spcAft>
                          <a:spcPts val="0"/>
                        </a:spcAft>
                      </a:pPr>
                      <a:r>
                        <a:rPr lang="es-ES" sz="1400" b="1">
                          <a:solidFill>
                            <a:schemeClr val="tx1"/>
                          </a:solidFill>
                          <a:latin typeface="Calibri"/>
                          <a:ea typeface="Calibri"/>
                          <a:cs typeface="Gill Sans MT"/>
                        </a:rPr>
                        <a:t>Copaxone®</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dirty="0">
                          <a:solidFill>
                            <a:schemeClr val="tx1"/>
                          </a:solidFill>
                          <a:latin typeface="Calibri"/>
                          <a:ea typeface="Calibri"/>
                          <a:cs typeface="Gill Sans MT"/>
                        </a:rPr>
                        <a:t>FDA 1996/2014)</a:t>
                      </a:r>
                      <a:endParaRPr lang="es-ES" sz="14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024">
                <a:tc>
                  <a:txBody>
                    <a:bodyPr/>
                    <a:lstStyle/>
                    <a:p>
                      <a:pPr>
                        <a:lnSpc>
                          <a:spcPct val="115000"/>
                        </a:lnSpc>
                        <a:spcAft>
                          <a:spcPts val="0"/>
                        </a:spcAft>
                      </a:pPr>
                      <a:r>
                        <a:rPr lang="es-ES" sz="1400" b="1">
                          <a:solidFill>
                            <a:schemeClr val="tx1"/>
                          </a:solidFill>
                          <a:latin typeface="Calibri"/>
                          <a:ea typeface="Calibri"/>
                          <a:cs typeface="Gill Sans MT"/>
                        </a:rPr>
                        <a:t>Eligard®</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2002</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a:txBody>
                    <a:bodyPr/>
                    <a:lstStyle/>
                    <a:p>
                      <a:pPr>
                        <a:lnSpc>
                          <a:spcPct val="115000"/>
                        </a:lnSpc>
                        <a:spcAft>
                          <a:spcPts val="0"/>
                        </a:spcAft>
                      </a:pPr>
                      <a:r>
                        <a:rPr lang="es-ES" sz="1400" b="1">
                          <a:solidFill>
                            <a:schemeClr val="tx1"/>
                          </a:solidFill>
                          <a:latin typeface="Calibri"/>
                          <a:ea typeface="Calibri"/>
                          <a:cs typeface="Gill Sans MT"/>
                        </a:rPr>
                        <a:t>Genexol®</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South Korea 2001</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a:txBody>
                    <a:bodyPr/>
                    <a:lstStyle/>
                    <a:p>
                      <a:pPr>
                        <a:lnSpc>
                          <a:spcPct val="115000"/>
                        </a:lnSpc>
                        <a:spcAft>
                          <a:spcPts val="0"/>
                        </a:spcAft>
                      </a:pPr>
                      <a:r>
                        <a:rPr lang="es-ES" sz="1400" b="1" dirty="0" err="1">
                          <a:solidFill>
                            <a:schemeClr val="tx1"/>
                          </a:solidFill>
                          <a:latin typeface="Calibri"/>
                          <a:ea typeface="Calibri"/>
                          <a:cs typeface="Gill Sans MT"/>
                        </a:rPr>
                        <a:t>Opaxio</a:t>
                      </a:r>
                      <a:r>
                        <a:rPr lang="es-ES" sz="1400" b="1" dirty="0">
                          <a:solidFill>
                            <a:schemeClr val="tx1"/>
                          </a:solidFill>
                          <a:latin typeface="Calibri"/>
                          <a:ea typeface="Calibri"/>
                          <a:cs typeface="Gill Sans MT"/>
                        </a:rPr>
                        <a:t>®</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2012</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a:txBody>
                    <a:bodyPr/>
                    <a:lstStyle/>
                    <a:p>
                      <a:pPr>
                        <a:lnSpc>
                          <a:spcPct val="115000"/>
                        </a:lnSpc>
                        <a:spcAft>
                          <a:spcPts val="0"/>
                        </a:spcAft>
                      </a:pPr>
                      <a:r>
                        <a:rPr lang="es-ES" sz="1400" b="1">
                          <a:solidFill>
                            <a:schemeClr val="tx1"/>
                          </a:solidFill>
                          <a:latin typeface="Calibri"/>
                          <a:ea typeface="Calibri"/>
                          <a:cs typeface="Gill Sans MT"/>
                        </a:rPr>
                        <a:t>Renagel®</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2000</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83">
                <a:tc>
                  <a:txBody>
                    <a:bodyPr/>
                    <a:lstStyle/>
                    <a:p>
                      <a:pPr>
                        <a:lnSpc>
                          <a:spcPct val="115000"/>
                        </a:lnSpc>
                        <a:spcAft>
                          <a:spcPts val="0"/>
                        </a:spcAft>
                      </a:pPr>
                      <a:r>
                        <a:rPr lang="es-ES" sz="1400" b="1">
                          <a:solidFill>
                            <a:schemeClr val="tx1"/>
                          </a:solidFill>
                          <a:latin typeface="Calibri"/>
                          <a:ea typeface="Calibri"/>
                          <a:cs typeface="Gill Sans MT"/>
                        </a:rPr>
                        <a:t>Zinostatin stimalamer®</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Japan 1994</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gridSpan="2">
                  <a:txBody>
                    <a:bodyPr/>
                    <a:lstStyle/>
                    <a:p>
                      <a:pPr>
                        <a:lnSpc>
                          <a:spcPct val="115000"/>
                        </a:lnSpc>
                        <a:spcAft>
                          <a:spcPts val="0"/>
                        </a:spcAft>
                      </a:pPr>
                      <a:r>
                        <a:rPr lang="es-ES" sz="2000" b="1" dirty="0">
                          <a:solidFill>
                            <a:schemeClr val="tx1"/>
                          </a:solidFill>
                          <a:latin typeface="Calibri"/>
                          <a:ea typeface="Calibri"/>
                          <a:cs typeface="Gill Sans MT"/>
                        </a:rPr>
                        <a:t>6) </a:t>
                      </a:r>
                      <a:r>
                        <a:rPr lang="es-ES" sz="2000" b="1" dirty="0" err="1">
                          <a:solidFill>
                            <a:schemeClr val="tx1"/>
                          </a:solidFill>
                          <a:latin typeface="Calibri"/>
                          <a:ea typeface="Calibri"/>
                          <a:cs typeface="Gill Sans MT"/>
                        </a:rPr>
                        <a:t>Protein–drug</a:t>
                      </a:r>
                      <a:r>
                        <a:rPr lang="es-ES" sz="2000" b="1" dirty="0">
                          <a:solidFill>
                            <a:schemeClr val="tx1"/>
                          </a:solidFill>
                          <a:latin typeface="Calibri"/>
                          <a:ea typeface="Calibri"/>
                          <a:cs typeface="Gill Sans MT"/>
                        </a:rPr>
                        <a:t> </a:t>
                      </a:r>
                      <a:r>
                        <a:rPr lang="es-ES" sz="2000" b="1" dirty="0" err="1">
                          <a:solidFill>
                            <a:schemeClr val="tx1"/>
                          </a:solidFill>
                          <a:latin typeface="Calibri"/>
                          <a:ea typeface="Calibri"/>
                          <a:cs typeface="Gill Sans MT"/>
                        </a:rPr>
                        <a:t>conjugates</a:t>
                      </a:r>
                      <a:endParaRPr lang="es-ES" sz="20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58489">
                <a:tc>
                  <a:txBody>
                    <a:bodyPr/>
                    <a:lstStyle/>
                    <a:p>
                      <a:pPr>
                        <a:lnSpc>
                          <a:spcPct val="115000"/>
                        </a:lnSpc>
                        <a:spcAft>
                          <a:spcPts val="0"/>
                        </a:spcAft>
                      </a:pPr>
                      <a:r>
                        <a:rPr lang="es-ES" sz="1400" b="1">
                          <a:solidFill>
                            <a:schemeClr val="tx1"/>
                          </a:solidFill>
                          <a:latin typeface="Calibri"/>
                          <a:ea typeface="Calibri"/>
                          <a:cs typeface="Gill Sans MT"/>
                        </a:rPr>
                        <a:t>Abraxane®</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FDA 2005</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489">
                <a:tc>
                  <a:txBody>
                    <a:bodyPr/>
                    <a:lstStyle/>
                    <a:p>
                      <a:pPr>
                        <a:lnSpc>
                          <a:spcPct val="115000"/>
                        </a:lnSpc>
                        <a:spcAft>
                          <a:spcPts val="0"/>
                        </a:spcAft>
                      </a:pPr>
                      <a:r>
                        <a:rPr lang="es-ES" sz="1400" b="1">
                          <a:solidFill>
                            <a:schemeClr val="tx1"/>
                          </a:solidFill>
                          <a:latin typeface="Calibri"/>
                          <a:ea typeface="Calibri"/>
                          <a:cs typeface="Gill Sans MT"/>
                        </a:rPr>
                        <a:t>Kadcyla®</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s-ES" sz="1400">
                          <a:solidFill>
                            <a:schemeClr val="tx1"/>
                          </a:solidFill>
                          <a:latin typeface="Calibri"/>
                          <a:ea typeface="Calibri"/>
                          <a:cs typeface="Gill Sans MT"/>
                        </a:rPr>
                        <a:t>FDA 2013</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489">
                <a:tc>
                  <a:txBody>
                    <a:bodyPr/>
                    <a:lstStyle/>
                    <a:p>
                      <a:pPr>
                        <a:lnSpc>
                          <a:spcPct val="115000"/>
                        </a:lnSpc>
                        <a:spcAft>
                          <a:spcPts val="0"/>
                        </a:spcAft>
                      </a:pPr>
                      <a:r>
                        <a:rPr lang="es-ES" sz="1400" b="1">
                          <a:solidFill>
                            <a:schemeClr val="tx1"/>
                          </a:solidFill>
                          <a:latin typeface="Calibri"/>
                          <a:ea typeface="Calibri"/>
                          <a:cs typeface="Gill Sans MT"/>
                        </a:rPr>
                        <a:t>Ontak®</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a:solidFill>
                            <a:schemeClr val="tx1"/>
                          </a:solidFill>
                          <a:latin typeface="Calibri"/>
                          <a:ea typeface="Calibri"/>
                          <a:cs typeface="Gill Sans MT"/>
                        </a:rPr>
                        <a:t>FDA 1994/2006</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14042">
                <a:tc gridSpan="2">
                  <a:txBody>
                    <a:bodyPr/>
                    <a:lstStyle/>
                    <a:p>
                      <a:pPr>
                        <a:lnSpc>
                          <a:spcPct val="115000"/>
                        </a:lnSpc>
                        <a:spcAft>
                          <a:spcPts val="0"/>
                        </a:spcAft>
                      </a:pPr>
                      <a:r>
                        <a:rPr lang="es-ES" sz="2000" b="1" dirty="0">
                          <a:solidFill>
                            <a:schemeClr val="tx1"/>
                          </a:solidFill>
                          <a:latin typeface="Calibri"/>
                          <a:ea typeface="Calibri"/>
                          <a:cs typeface="Gill Sans MT"/>
                        </a:rPr>
                        <a:t>7) </a:t>
                      </a:r>
                      <a:r>
                        <a:rPr lang="es-ES" sz="2000" b="1" dirty="0" err="1">
                          <a:solidFill>
                            <a:schemeClr val="tx1"/>
                          </a:solidFill>
                          <a:latin typeface="Calibri"/>
                          <a:ea typeface="Calibri"/>
                          <a:cs typeface="Gill Sans MT"/>
                        </a:rPr>
                        <a:t>Surfactant-based</a:t>
                      </a:r>
                      <a:r>
                        <a:rPr lang="es-ES" sz="2000" b="1" dirty="0">
                          <a:solidFill>
                            <a:schemeClr val="tx1"/>
                          </a:solidFill>
                          <a:latin typeface="Calibri"/>
                          <a:ea typeface="Calibri"/>
                          <a:cs typeface="Gill Sans MT"/>
                        </a:rPr>
                        <a:t> </a:t>
                      </a:r>
                      <a:r>
                        <a:rPr lang="es-ES" sz="2000" b="1" dirty="0" err="1">
                          <a:solidFill>
                            <a:schemeClr val="tx1"/>
                          </a:solidFill>
                          <a:latin typeface="Calibri"/>
                          <a:ea typeface="Calibri"/>
                          <a:cs typeface="Gill Sans MT"/>
                        </a:rPr>
                        <a:t>nanoformulations</a:t>
                      </a:r>
                      <a:endParaRPr lang="es-ES" sz="20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90955">
                <a:tc>
                  <a:txBody>
                    <a:bodyPr/>
                    <a:lstStyle/>
                    <a:p>
                      <a:pPr>
                        <a:lnSpc>
                          <a:spcPct val="115000"/>
                        </a:lnSpc>
                        <a:spcAft>
                          <a:spcPts val="0"/>
                        </a:spcAft>
                      </a:pPr>
                      <a:r>
                        <a:rPr lang="en-US" sz="1400" b="1">
                          <a:solidFill>
                            <a:schemeClr val="tx1"/>
                          </a:solidFill>
                          <a:latin typeface="Calibri"/>
                          <a:ea typeface="Calibri"/>
                          <a:cs typeface="Gill Sans MT"/>
                        </a:rPr>
                        <a:t>Fungizone®</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FDA 1966</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024">
                <a:tc>
                  <a:txBody>
                    <a:bodyPr/>
                    <a:lstStyle/>
                    <a:p>
                      <a:pPr>
                        <a:lnSpc>
                          <a:spcPct val="115000"/>
                        </a:lnSpc>
                        <a:spcAft>
                          <a:spcPts val="0"/>
                        </a:spcAft>
                      </a:pPr>
                      <a:r>
                        <a:rPr lang="es-ES" sz="1400" b="1">
                          <a:solidFill>
                            <a:schemeClr val="tx1"/>
                          </a:solidFill>
                          <a:latin typeface="Calibri"/>
                          <a:ea typeface="Calibri"/>
                          <a:cs typeface="Gill Sans MT"/>
                        </a:rPr>
                        <a:t>Diprivan®</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FDA 1989</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6024">
                <a:tc>
                  <a:txBody>
                    <a:bodyPr/>
                    <a:lstStyle/>
                    <a:p>
                      <a:pPr>
                        <a:lnSpc>
                          <a:spcPct val="115000"/>
                        </a:lnSpc>
                        <a:spcAft>
                          <a:spcPts val="0"/>
                        </a:spcAft>
                      </a:pPr>
                      <a:r>
                        <a:rPr lang="es-ES" sz="1400" b="1">
                          <a:solidFill>
                            <a:schemeClr val="tx1"/>
                          </a:solidFill>
                          <a:latin typeface="Calibri"/>
                          <a:ea typeface="Calibri"/>
                          <a:cs typeface="Gill Sans MT"/>
                        </a:rPr>
                        <a:t>Estrasorb™</a:t>
                      </a:r>
                      <a:endParaRPr lang="es-ES" sz="140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FDA 2003</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8181" name="4 Rectángulo"/>
          <p:cNvSpPr>
            <a:spLocks noChangeArrowheads="1"/>
          </p:cNvSpPr>
          <p:nvPr/>
        </p:nvSpPr>
        <p:spPr bwMode="auto">
          <a:xfrm>
            <a:off x="4932363" y="3860800"/>
            <a:ext cx="4211637" cy="1487488"/>
          </a:xfrm>
          <a:prstGeom prst="rect">
            <a:avLst/>
          </a:prstGeom>
          <a:noFill/>
          <a:ln w="9525">
            <a:noFill/>
            <a:miter lim="800000"/>
            <a:headEnd/>
            <a:tailEnd/>
          </a:ln>
        </p:spPr>
        <p:txBody>
          <a:bodyPr>
            <a:spAutoFit/>
          </a:bodyPr>
          <a:lstStyle/>
          <a:p>
            <a:pPr>
              <a:lnSpc>
                <a:spcPct val="115000"/>
              </a:lnSpc>
              <a:spcAft>
                <a:spcPts val="500"/>
              </a:spcAft>
            </a:pPr>
            <a:r>
              <a:rPr lang="en-US" sz="2000">
                <a:latin typeface="Calibri" pitchFamily="34" charset="0"/>
                <a:ea typeface="Calibri" pitchFamily="34" charset="0"/>
                <a:cs typeface="Gill Sans MT" pitchFamily="34" charset="0"/>
              </a:rPr>
              <a:t>Weissig et al. “Nanopharmaceuticals (part 1): products on the market”, International Journal of Nanomedicine 2014:9 ,4357–4373</a:t>
            </a:r>
          </a:p>
        </p:txBody>
      </p:sp>
      <p:graphicFrame>
        <p:nvGraphicFramePr>
          <p:cNvPr id="4" name="3 Tabla"/>
          <p:cNvGraphicFramePr>
            <a:graphicFrameLocks noGrp="1"/>
          </p:cNvGraphicFramePr>
          <p:nvPr/>
        </p:nvGraphicFramePr>
        <p:xfrm>
          <a:off x="4751388" y="2305050"/>
          <a:ext cx="4392488" cy="1086612"/>
        </p:xfrm>
        <a:graphic>
          <a:graphicData uri="http://schemas.openxmlformats.org/drawingml/2006/table">
            <a:tbl>
              <a:tblPr/>
              <a:tblGrid>
                <a:gridCol w="2127611"/>
                <a:gridCol w="2264877"/>
              </a:tblGrid>
              <a:tr h="114042">
                <a:tc gridSpan="2">
                  <a:txBody>
                    <a:bodyPr/>
                    <a:lstStyle/>
                    <a:p>
                      <a:pPr>
                        <a:lnSpc>
                          <a:spcPct val="115000"/>
                        </a:lnSpc>
                        <a:spcAft>
                          <a:spcPts val="0"/>
                        </a:spcAft>
                      </a:pPr>
                      <a:r>
                        <a:rPr lang="es-ES" sz="2000" b="1" dirty="0">
                          <a:solidFill>
                            <a:schemeClr val="tx1"/>
                          </a:solidFill>
                          <a:latin typeface="Calibri"/>
                          <a:ea typeface="Calibri"/>
                          <a:cs typeface="Gill Sans MT"/>
                        </a:rPr>
                        <a:t>9) </a:t>
                      </a:r>
                      <a:r>
                        <a:rPr lang="es-ES" sz="2000" b="1" dirty="0" err="1">
                          <a:solidFill>
                            <a:schemeClr val="tx1"/>
                          </a:solidFill>
                          <a:latin typeface="Calibri"/>
                          <a:ea typeface="Calibri"/>
                          <a:cs typeface="Gill Sans MT"/>
                        </a:rPr>
                        <a:t>Virosomes</a:t>
                      </a:r>
                      <a:endParaRPr lang="es-ES" sz="20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58489">
                <a:tc>
                  <a:txBody>
                    <a:bodyPr/>
                    <a:lstStyle/>
                    <a:p>
                      <a:pPr>
                        <a:lnSpc>
                          <a:spcPct val="115000"/>
                        </a:lnSpc>
                        <a:spcAft>
                          <a:spcPts val="0"/>
                        </a:spcAft>
                      </a:pPr>
                      <a:r>
                        <a:rPr lang="es-ES" sz="1400" b="1" dirty="0" err="1">
                          <a:solidFill>
                            <a:schemeClr val="tx1"/>
                          </a:solidFill>
                          <a:latin typeface="Calibri"/>
                          <a:ea typeface="Calibri"/>
                          <a:cs typeface="Gill Sans MT"/>
                        </a:rPr>
                        <a:t>Gendicine</a:t>
                      </a:r>
                      <a:r>
                        <a:rPr lang="es-ES" sz="1400" b="1" dirty="0">
                          <a:solidFill>
                            <a:schemeClr val="tx1"/>
                          </a:solidFill>
                          <a:latin typeface="Calibri"/>
                          <a:ea typeface="Calibri"/>
                          <a:cs typeface="Gill Sans MT"/>
                        </a:rPr>
                        <a:t>® </a:t>
                      </a:r>
                      <a:endParaRPr lang="es-ES" sz="14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People’s Republic of China 2003</a:t>
                      </a:r>
                      <a:endParaRPr lang="es-ES" sz="14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0955">
                <a:tc>
                  <a:txBody>
                    <a:bodyPr/>
                    <a:lstStyle/>
                    <a:p>
                      <a:pPr>
                        <a:lnSpc>
                          <a:spcPct val="115000"/>
                        </a:lnSpc>
                        <a:spcAft>
                          <a:spcPts val="0"/>
                        </a:spcAft>
                      </a:pPr>
                      <a:r>
                        <a:rPr lang="es-ES" sz="1400" b="1">
                          <a:solidFill>
                            <a:schemeClr val="tx1"/>
                          </a:solidFill>
                          <a:latin typeface="Calibri"/>
                          <a:ea typeface="Calibri"/>
                          <a:cs typeface="Gill Sans MT"/>
                        </a:rPr>
                        <a:t>Rexin-G®</a:t>
                      </a:r>
                      <a:endParaRPr lang="es-ES" sz="140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Philippines 2007</a:t>
                      </a:r>
                      <a:endParaRPr lang="es-ES" sz="1400" dirty="0">
                        <a:solidFill>
                          <a:schemeClr val="tx1"/>
                        </a:solidFill>
                        <a:latin typeface="Gill Sans MT"/>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graphicFrame>
        <p:nvGraphicFramePr>
          <p:cNvPr id="6" name="5 Tabla"/>
          <p:cNvGraphicFramePr>
            <a:graphicFrameLocks noGrp="1"/>
          </p:cNvGraphicFramePr>
          <p:nvPr/>
        </p:nvGraphicFramePr>
        <p:xfrm>
          <a:off x="4751388" y="865188"/>
          <a:ext cx="4392488" cy="1331976"/>
        </p:xfrm>
        <a:graphic>
          <a:graphicData uri="http://schemas.openxmlformats.org/drawingml/2006/table">
            <a:tbl>
              <a:tblPr/>
              <a:tblGrid>
                <a:gridCol w="2127611"/>
                <a:gridCol w="2264877"/>
              </a:tblGrid>
              <a:tr h="114042">
                <a:tc gridSpan="2">
                  <a:txBody>
                    <a:bodyPr/>
                    <a:lstStyle/>
                    <a:p>
                      <a:pPr>
                        <a:lnSpc>
                          <a:spcPct val="115000"/>
                        </a:lnSpc>
                        <a:spcAft>
                          <a:spcPts val="0"/>
                        </a:spcAft>
                      </a:pPr>
                      <a:r>
                        <a:rPr lang="es-ES" sz="2000" b="1" dirty="0">
                          <a:solidFill>
                            <a:schemeClr val="bg1"/>
                          </a:solidFill>
                          <a:latin typeface="Calibri"/>
                          <a:ea typeface="Calibri"/>
                          <a:cs typeface="Gill Sans MT"/>
                        </a:rPr>
                        <a:t>8) </a:t>
                      </a:r>
                      <a:r>
                        <a:rPr lang="es-ES" sz="2000" b="1" dirty="0">
                          <a:solidFill>
                            <a:schemeClr val="tx1"/>
                          </a:solidFill>
                          <a:latin typeface="Calibri"/>
                          <a:ea typeface="Calibri"/>
                          <a:cs typeface="Gill Sans MT"/>
                        </a:rPr>
                        <a:t>Metal-</a:t>
                      </a:r>
                      <a:r>
                        <a:rPr lang="es-ES" sz="2000" b="1" dirty="0" err="1">
                          <a:solidFill>
                            <a:schemeClr val="tx1"/>
                          </a:solidFill>
                          <a:latin typeface="Calibri"/>
                          <a:ea typeface="Calibri"/>
                          <a:cs typeface="Gill Sans MT"/>
                        </a:rPr>
                        <a:t>based</a:t>
                      </a:r>
                      <a:r>
                        <a:rPr lang="es-ES" sz="2000" b="1" dirty="0">
                          <a:solidFill>
                            <a:schemeClr val="tx1"/>
                          </a:solidFill>
                          <a:latin typeface="Calibri"/>
                          <a:ea typeface="Calibri"/>
                          <a:cs typeface="Gill Sans MT"/>
                        </a:rPr>
                        <a:t> </a:t>
                      </a:r>
                      <a:r>
                        <a:rPr lang="es-ES" sz="2000" b="1" dirty="0" err="1">
                          <a:solidFill>
                            <a:schemeClr val="tx1"/>
                          </a:solidFill>
                          <a:latin typeface="Calibri"/>
                          <a:ea typeface="Calibri"/>
                          <a:cs typeface="Gill Sans MT"/>
                        </a:rPr>
                        <a:t>nanoformulations</a:t>
                      </a:r>
                      <a:endParaRPr lang="es-ES" sz="20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S"/>
                    </a:p>
                  </a:txBody>
                  <a:tcPr/>
                </a:tc>
              </a:tr>
              <a:tr h="158489">
                <a:tc>
                  <a:txBody>
                    <a:bodyPr/>
                    <a:lstStyle/>
                    <a:p>
                      <a:pPr>
                        <a:lnSpc>
                          <a:spcPct val="115000"/>
                        </a:lnSpc>
                        <a:spcAft>
                          <a:spcPts val="0"/>
                        </a:spcAft>
                      </a:pPr>
                      <a:r>
                        <a:rPr lang="es-ES" sz="1400" b="1" dirty="0" err="1">
                          <a:solidFill>
                            <a:schemeClr val="tx1"/>
                          </a:solidFill>
                          <a:latin typeface="Calibri"/>
                          <a:ea typeface="Calibri"/>
                          <a:cs typeface="Gill Sans MT"/>
                        </a:rPr>
                        <a:t>Feridex</a:t>
                      </a:r>
                      <a:r>
                        <a:rPr lang="es-ES" sz="1400" b="1" dirty="0">
                          <a:solidFill>
                            <a:schemeClr val="tx1"/>
                          </a:solidFill>
                          <a:latin typeface="Calibri"/>
                          <a:ea typeface="Calibri"/>
                          <a:cs typeface="Gill Sans MT"/>
                        </a:rPr>
                        <a:t>®</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FDA 1996</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28083">
                <a:tc>
                  <a:txBody>
                    <a:bodyPr/>
                    <a:lstStyle/>
                    <a:p>
                      <a:pPr>
                        <a:lnSpc>
                          <a:spcPct val="115000"/>
                        </a:lnSpc>
                        <a:spcAft>
                          <a:spcPts val="0"/>
                        </a:spcAft>
                      </a:pPr>
                      <a:r>
                        <a:rPr lang="es-ES" sz="1400" b="1" dirty="0" err="1">
                          <a:solidFill>
                            <a:schemeClr val="tx1"/>
                          </a:solidFill>
                          <a:latin typeface="Calibri"/>
                          <a:ea typeface="Calibri"/>
                          <a:cs typeface="Gill Sans MT"/>
                        </a:rPr>
                        <a:t>Feraheme</a:t>
                      </a:r>
                      <a:r>
                        <a:rPr lang="es-ES" sz="1400" b="1" dirty="0">
                          <a:solidFill>
                            <a:schemeClr val="tx1"/>
                          </a:solidFill>
                          <a:latin typeface="Calibri"/>
                          <a:ea typeface="Calibri"/>
                          <a:cs typeface="Gill Sans MT"/>
                        </a:rPr>
                        <a:t>™</a:t>
                      </a:r>
                      <a:endParaRPr lang="es-ES" sz="1400" dirty="0">
                        <a:solidFill>
                          <a:schemeClr val="tx1"/>
                        </a:solidFill>
                        <a:latin typeface="Calibri"/>
                        <a:ea typeface="Calibri"/>
                        <a:cs typeface="Times New Roman"/>
                      </a:endParaRPr>
                    </a:p>
                    <a:p>
                      <a:pPr>
                        <a:lnSpc>
                          <a:spcPct val="115000"/>
                        </a:lnSpc>
                        <a:spcAft>
                          <a:spcPts val="0"/>
                        </a:spcAft>
                      </a:pPr>
                      <a:r>
                        <a:rPr lang="es-ES" sz="1400" b="1" dirty="0">
                          <a:solidFill>
                            <a:schemeClr val="tx1"/>
                          </a:solidFill>
                          <a:latin typeface="Calibri"/>
                          <a:ea typeface="Calibri"/>
                          <a:cs typeface="Gill Sans MT"/>
                        </a:rPr>
                        <a:t>(</a:t>
                      </a:r>
                      <a:r>
                        <a:rPr lang="es-ES" sz="1400" b="1" dirty="0" err="1">
                          <a:solidFill>
                            <a:schemeClr val="tx1"/>
                          </a:solidFill>
                          <a:latin typeface="Calibri"/>
                          <a:ea typeface="Calibri"/>
                          <a:cs typeface="Gill Sans MT"/>
                        </a:rPr>
                        <a:t>Ferumoxytol</a:t>
                      </a:r>
                      <a:r>
                        <a:rPr lang="es-ES" sz="1400" b="1" dirty="0">
                          <a:solidFill>
                            <a:schemeClr val="tx1"/>
                          </a:solidFill>
                          <a:latin typeface="Calibri"/>
                          <a:ea typeface="Calibri"/>
                          <a:cs typeface="Gill Sans MT"/>
                        </a:rPr>
                        <a:t>)</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FDA 2009</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8489">
                <a:tc>
                  <a:txBody>
                    <a:bodyPr/>
                    <a:lstStyle/>
                    <a:p>
                      <a:pPr>
                        <a:lnSpc>
                          <a:spcPct val="115000"/>
                        </a:lnSpc>
                        <a:spcAft>
                          <a:spcPts val="0"/>
                        </a:spcAft>
                      </a:pPr>
                      <a:r>
                        <a:rPr lang="es-ES" sz="1400" b="1" dirty="0" err="1">
                          <a:solidFill>
                            <a:schemeClr val="tx1"/>
                          </a:solidFill>
                          <a:latin typeface="Calibri"/>
                          <a:ea typeface="Calibri"/>
                          <a:cs typeface="Gill Sans MT"/>
                        </a:rPr>
                        <a:t>NanoTherm</a:t>
                      </a:r>
                      <a:r>
                        <a:rPr lang="es-ES" sz="1400" b="1" dirty="0">
                          <a:solidFill>
                            <a:schemeClr val="tx1"/>
                          </a:solidFill>
                          <a:latin typeface="Calibri"/>
                          <a:ea typeface="Calibri"/>
                          <a:cs typeface="Gill Sans MT"/>
                        </a:rPr>
                        <a:t>®</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en-US" sz="1400" dirty="0">
                          <a:solidFill>
                            <a:schemeClr val="tx1"/>
                          </a:solidFill>
                          <a:latin typeface="Calibri"/>
                          <a:ea typeface="Calibri"/>
                          <a:cs typeface="Gill Sans MT"/>
                        </a:rPr>
                        <a:t>Europe 2013</a:t>
                      </a:r>
                      <a:endParaRPr lang="es-ES" sz="1400" dirty="0">
                        <a:solidFill>
                          <a:schemeClr val="tx1"/>
                        </a:solidFill>
                        <a:latin typeface="Calibri"/>
                        <a:ea typeface="Calibri"/>
                        <a:cs typeface="Times New Roman"/>
                      </a:endParaRPr>
                    </a:p>
                  </a:txBody>
                  <a:tcPr marL="31875" marR="3187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218211" name="6 Rectángulo"/>
          <p:cNvSpPr>
            <a:spLocks noChangeArrowheads="1"/>
          </p:cNvSpPr>
          <p:nvPr/>
        </p:nvSpPr>
        <p:spPr bwMode="auto">
          <a:xfrm>
            <a:off x="0" y="0"/>
            <a:ext cx="9144000" cy="625475"/>
          </a:xfrm>
          <a:prstGeom prst="rect">
            <a:avLst/>
          </a:prstGeom>
          <a:noFill/>
          <a:ln w="9525">
            <a:noFill/>
            <a:miter lim="800000"/>
            <a:headEnd/>
            <a:tailEnd/>
          </a:ln>
        </p:spPr>
        <p:txBody>
          <a:bodyPr>
            <a:spAutoFit/>
          </a:bodyPr>
          <a:lstStyle/>
          <a:p>
            <a:pPr algn="ctr">
              <a:lnSpc>
                <a:spcPct val="115000"/>
              </a:lnSpc>
              <a:spcAft>
                <a:spcPts val="500"/>
              </a:spcAft>
            </a:pPr>
            <a:r>
              <a:rPr lang="en-US" sz="3200">
                <a:latin typeface="Calibri" pitchFamily="34" charset="0"/>
                <a:ea typeface="Calibri" pitchFamily="34" charset="0"/>
                <a:cs typeface="Gill Sans MT" pitchFamily="34" charset="0"/>
              </a:rPr>
              <a:t>2014 - APPROVED  “NANOPHARMACEUTICALS” </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Text Box 19"/>
          <p:cNvSpPr txBox="1">
            <a:spLocks noChangeArrowheads="1"/>
          </p:cNvSpPr>
          <p:nvPr/>
        </p:nvSpPr>
        <p:spPr bwMode="auto">
          <a:xfrm>
            <a:off x="0" y="173038"/>
            <a:ext cx="9144000" cy="457200"/>
          </a:xfrm>
          <a:prstGeom prst="rect">
            <a:avLst/>
          </a:prstGeom>
          <a:noFill/>
          <a:ln w="9525">
            <a:noFill/>
            <a:miter lim="800000"/>
            <a:headEnd/>
            <a:tailEnd/>
          </a:ln>
        </p:spPr>
        <p:txBody>
          <a:bodyPr>
            <a:spAutoFit/>
          </a:bodyPr>
          <a:lstStyle/>
          <a:p>
            <a:pPr algn="ctr"/>
            <a:r>
              <a:rPr lang="es-ES" sz="2400"/>
              <a:t>NUEVOS TRATAMIENTOS</a:t>
            </a:r>
          </a:p>
        </p:txBody>
      </p:sp>
      <p:pic>
        <p:nvPicPr>
          <p:cNvPr id="220163" name="Picture 2"/>
          <p:cNvPicPr>
            <a:picLocks noChangeAspect="1" noChangeArrowheads="1"/>
          </p:cNvPicPr>
          <p:nvPr/>
        </p:nvPicPr>
        <p:blipFill>
          <a:blip r:embed="rId2" cstate="print"/>
          <a:srcRect l="11195" t="15479" r="11304" b="3951"/>
          <a:stretch>
            <a:fillRect/>
          </a:stretch>
        </p:blipFill>
        <p:spPr bwMode="auto">
          <a:xfrm>
            <a:off x="554038" y="701675"/>
            <a:ext cx="7710487" cy="5010150"/>
          </a:xfrm>
          <a:prstGeom prst="rect">
            <a:avLst/>
          </a:prstGeom>
          <a:noFill/>
          <a:ln w="9525">
            <a:noFill/>
            <a:miter lim="800000"/>
            <a:headEnd/>
            <a:tailEnd/>
          </a:ln>
        </p:spPr>
      </p:pic>
      <p:sp>
        <p:nvSpPr>
          <p:cNvPr id="220164" name="21 Rectángulo"/>
          <p:cNvSpPr>
            <a:spLocks noChangeArrowheads="1"/>
          </p:cNvSpPr>
          <p:nvPr/>
        </p:nvSpPr>
        <p:spPr bwMode="auto">
          <a:xfrm>
            <a:off x="547688" y="5730875"/>
            <a:ext cx="5427662" cy="369888"/>
          </a:xfrm>
          <a:prstGeom prst="rect">
            <a:avLst/>
          </a:prstGeom>
          <a:noFill/>
          <a:ln w="9525">
            <a:noFill/>
            <a:miter lim="800000"/>
            <a:headEnd/>
            <a:tailEnd/>
          </a:ln>
        </p:spPr>
        <p:txBody>
          <a:bodyPr>
            <a:spAutoFit/>
          </a:bodyPr>
          <a:lstStyle/>
          <a:p>
            <a:r>
              <a:rPr lang="es-ES">
                <a:cs typeface="Arial" pitchFamily="34" charset="0"/>
              </a:rPr>
              <a:t>http://www.magforce.de/en/home.html</a:t>
            </a:r>
          </a:p>
        </p:txBody>
      </p:sp>
      <p:pic>
        <p:nvPicPr>
          <p:cNvPr id="220165" name="Picture 3"/>
          <p:cNvPicPr>
            <a:picLocks noChangeAspect="1" noChangeArrowheads="1"/>
          </p:cNvPicPr>
          <p:nvPr/>
        </p:nvPicPr>
        <p:blipFill>
          <a:blip r:embed="rId3" cstate="print"/>
          <a:srcRect t="49113" r="44824" b="23169"/>
          <a:stretch>
            <a:fillRect/>
          </a:stretch>
        </p:blipFill>
        <p:spPr bwMode="auto">
          <a:xfrm>
            <a:off x="292100" y="4090988"/>
            <a:ext cx="5232400" cy="1643062"/>
          </a:xfrm>
          <a:prstGeom prst="rect">
            <a:avLst/>
          </a:prstGeom>
          <a:noFill/>
          <a:ln w="9525">
            <a:noFill/>
            <a:miter lim="800000"/>
            <a:headEnd/>
            <a:tailEnd/>
          </a:ln>
        </p:spPr>
      </p:pic>
      <p:pic>
        <p:nvPicPr>
          <p:cNvPr id="220166" name="Picture 5" descr="http://www.magforce.de/typo3temp/GB/f4264d0372.png"/>
          <p:cNvPicPr>
            <a:picLocks noChangeAspect="1" noChangeArrowheads="1"/>
          </p:cNvPicPr>
          <p:nvPr/>
        </p:nvPicPr>
        <p:blipFill>
          <a:blip r:embed="rId4" cstate="print"/>
          <a:srcRect/>
          <a:stretch>
            <a:fillRect/>
          </a:stretch>
        </p:blipFill>
        <p:spPr bwMode="auto">
          <a:xfrm>
            <a:off x="5864225" y="1022350"/>
            <a:ext cx="3040063" cy="1824038"/>
          </a:xfrm>
          <a:prstGeom prst="rect">
            <a:avLst/>
          </a:prstGeom>
          <a:noFill/>
          <a:ln w="9525">
            <a:noFill/>
            <a:miter lim="800000"/>
            <a:headEnd/>
            <a:tailEnd/>
          </a:ln>
        </p:spPr>
      </p:pic>
      <p:pic>
        <p:nvPicPr>
          <p:cNvPr id="220167" name="Picture 7" descr="http://www.magforce.de/typo3temp/GB/03fc7f315a.png"/>
          <p:cNvPicPr>
            <a:picLocks noChangeAspect="1" noChangeArrowheads="1"/>
          </p:cNvPicPr>
          <p:nvPr/>
        </p:nvPicPr>
        <p:blipFill>
          <a:blip r:embed="rId5" cstate="print"/>
          <a:srcRect/>
          <a:stretch>
            <a:fillRect/>
          </a:stretch>
        </p:blipFill>
        <p:spPr bwMode="auto">
          <a:xfrm>
            <a:off x="5924550" y="3016250"/>
            <a:ext cx="2941638" cy="29416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Oval 2"/>
          <p:cNvSpPr>
            <a:spLocks noChangeArrowheads="1"/>
          </p:cNvSpPr>
          <p:nvPr/>
        </p:nvSpPr>
        <p:spPr bwMode="auto">
          <a:xfrm>
            <a:off x="1125538" y="528638"/>
            <a:ext cx="6823075" cy="5735637"/>
          </a:xfrm>
          <a:prstGeom prst="ellipse">
            <a:avLst/>
          </a:prstGeom>
          <a:noFill/>
          <a:ln w="60325">
            <a:solidFill>
              <a:schemeClr val="tx1"/>
            </a:solidFill>
            <a:prstDash val="sysDot"/>
            <a:round/>
            <a:headEnd/>
            <a:tailEnd/>
          </a:ln>
        </p:spPr>
        <p:txBody>
          <a:bodyPr wrap="none" anchor="ctr"/>
          <a:lstStyle/>
          <a:p>
            <a:endParaRPr lang="es-ES"/>
          </a:p>
        </p:txBody>
      </p:sp>
      <p:sp>
        <p:nvSpPr>
          <p:cNvPr id="1670147" name="AutoShape 3"/>
          <p:cNvSpPr>
            <a:spLocks noChangeArrowheads="1"/>
          </p:cNvSpPr>
          <p:nvPr/>
        </p:nvSpPr>
        <p:spPr bwMode="auto">
          <a:xfrm>
            <a:off x="352425" y="903288"/>
            <a:ext cx="2813050" cy="622300"/>
          </a:xfrm>
          <a:prstGeom prst="roundRect">
            <a:avLst>
              <a:gd name="adj" fmla="val 16667"/>
            </a:avLst>
          </a:prstGeom>
          <a:solidFill>
            <a:srgbClr val="FFFF00"/>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1300" b="1" i="1"/>
              <a:t>NANOTECNOLOGÍA</a:t>
            </a:r>
          </a:p>
        </p:txBody>
      </p:sp>
      <p:sp>
        <p:nvSpPr>
          <p:cNvPr id="1670148" name="AutoShape 4"/>
          <p:cNvSpPr>
            <a:spLocks noChangeArrowheads="1"/>
          </p:cNvSpPr>
          <p:nvPr/>
        </p:nvSpPr>
        <p:spPr bwMode="auto">
          <a:xfrm>
            <a:off x="6048375" y="904875"/>
            <a:ext cx="2813050" cy="622300"/>
          </a:xfrm>
          <a:prstGeom prst="roundRect">
            <a:avLst>
              <a:gd name="adj" fmla="val 16667"/>
            </a:avLst>
          </a:prstGeom>
          <a:solidFill>
            <a:srgbClr val="FFCC00"/>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1300" b="1" i="1"/>
              <a:t>BIOTECNOLOGÍA</a:t>
            </a:r>
          </a:p>
        </p:txBody>
      </p:sp>
      <p:sp>
        <p:nvSpPr>
          <p:cNvPr id="1670149" name="AutoShape 5"/>
          <p:cNvSpPr>
            <a:spLocks noChangeArrowheads="1"/>
          </p:cNvSpPr>
          <p:nvPr/>
        </p:nvSpPr>
        <p:spPr bwMode="auto">
          <a:xfrm>
            <a:off x="352425" y="5891213"/>
            <a:ext cx="2813050" cy="622300"/>
          </a:xfrm>
          <a:prstGeom prst="roundRect">
            <a:avLst>
              <a:gd name="adj" fmla="val 16667"/>
            </a:avLst>
          </a:prstGeom>
          <a:solidFill>
            <a:srgbClr val="00FFFF"/>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1300" b="1" i="1"/>
              <a:t>TECNOLOGÍAS DE LA INFORMACIÓN Y DE LAS COMUNICACIONES</a:t>
            </a:r>
          </a:p>
        </p:txBody>
      </p:sp>
      <p:sp>
        <p:nvSpPr>
          <p:cNvPr id="1670150" name="AutoShape 6"/>
          <p:cNvSpPr>
            <a:spLocks noChangeArrowheads="1"/>
          </p:cNvSpPr>
          <p:nvPr/>
        </p:nvSpPr>
        <p:spPr bwMode="auto">
          <a:xfrm>
            <a:off x="6048375" y="5891213"/>
            <a:ext cx="2813050" cy="622300"/>
          </a:xfrm>
          <a:prstGeom prst="roundRect">
            <a:avLst>
              <a:gd name="adj" fmla="val 16667"/>
            </a:avLst>
          </a:prstGeom>
          <a:solidFill>
            <a:srgbClr val="FF00FF"/>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1300" b="1" i="1"/>
              <a:t>CIENCIAS COGNITIVAS Y NEUROCIENCIAS</a:t>
            </a:r>
          </a:p>
        </p:txBody>
      </p:sp>
      <p:sp>
        <p:nvSpPr>
          <p:cNvPr id="1670151" name="AutoShape 7"/>
          <p:cNvSpPr>
            <a:spLocks noChangeArrowheads="1"/>
          </p:cNvSpPr>
          <p:nvPr/>
        </p:nvSpPr>
        <p:spPr bwMode="auto">
          <a:xfrm>
            <a:off x="352425" y="280988"/>
            <a:ext cx="2813050" cy="622300"/>
          </a:xfrm>
          <a:prstGeom prst="roundRect">
            <a:avLst>
              <a:gd name="adj" fmla="val 16667"/>
            </a:avLst>
          </a:prstGeom>
          <a:solidFill>
            <a:srgbClr val="FFFF00"/>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3300" b="1" i="1"/>
              <a:t>NANO</a:t>
            </a:r>
          </a:p>
        </p:txBody>
      </p:sp>
      <p:sp>
        <p:nvSpPr>
          <p:cNvPr id="1670152" name="AutoShape 8"/>
          <p:cNvSpPr>
            <a:spLocks noChangeArrowheads="1"/>
          </p:cNvSpPr>
          <p:nvPr/>
        </p:nvSpPr>
        <p:spPr bwMode="auto">
          <a:xfrm>
            <a:off x="6048375" y="280988"/>
            <a:ext cx="2813050" cy="622300"/>
          </a:xfrm>
          <a:prstGeom prst="roundRect">
            <a:avLst>
              <a:gd name="adj" fmla="val 16667"/>
            </a:avLst>
          </a:prstGeom>
          <a:solidFill>
            <a:srgbClr val="FFCC00"/>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3300" b="1" i="1"/>
              <a:t>BIO</a:t>
            </a:r>
          </a:p>
        </p:txBody>
      </p:sp>
      <p:sp>
        <p:nvSpPr>
          <p:cNvPr id="1670153" name="AutoShape 9"/>
          <p:cNvSpPr>
            <a:spLocks noChangeArrowheads="1"/>
          </p:cNvSpPr>
          <p:nvPr/>
        </p:nvSpPr>
        <p:spPr bwMode="auto">
          <a:xfrm>
            <a:off x="352425" y="5267325"/>
            <a:ext cx="2813050" cy="622300"/>
          </a:xfrm>
          <a:prstGeom prst="roundRect">
            <a:avLst>
              <a:gd name="adj" fmla="val 16667"/>
            </a:avLst>
          </a:prstGeom>
          <a:solidFill>
            <a:srgbClr val="00FFFF"/>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3300" b="1" i="1"/>
              <a:t>INFO</a:t>
            </a:r>
          </a:p>
        </p:txBody>
      </p:sp>
      <p:sp>
        <p:nvSpPr>
          <p:cNvPr id="1670154" name="AutoShape 10"/>
          <p:cNvSpPr>
            <a:spLocks noChangeArrowheads="1"/>
          </p:cNvSpPr>
          <p:nvPr/>
        </p:nvSpPr>
        <p:spPr bwMode="auto">
          <a:xfrm>
            <a:off x="6048375" y="5267325"/>
            <a:ext cx="2813050" cy="622300"/>
          </a:xfrm>
          <a:prstGeom prst="roundRect">
            <a:avLst>
              <a:gd name="adj" fmla="val 16667"/>
            </a:avLst>
          </a:prstGeom>
          <a:solidFill>
            <a:srgbClr val="FF00FF"/>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3300" b="1" i="1"/>
              <a:t>COGNO</a:t>
            </a:r>
          </a:p>
        </p:txBody>
      </p:sp>
      <p:sp>
        <p:nvSpPr>
          <p:cNvPr id="1670155" name="AutoShape 11"/>
          <p:cNvSpPr>
            <a:spLocks noChangeArrowheads="1"/>
          </p:cNvSpPr>
          <p:nvPr/>
        </p:nvSpPr>
        <p:spPr bwMode="auto">
          <a:xfrm>
            <a:off x="3305175" y="2493963"/>
            <a:ext cx="2533650" cy="1512887"/>
          </a:xfrm>
          <a:prstGeom prst="roundRect">
            <a:avLst>
              <a:gd name="adj" fmla="val 16667"/>
            </a:avLst>
          </a:prstGeom>
          <a:solidFill>
            <a:srgbClr val="800000"/>
          </a:solidFill>
          <a:ln w="9525">
            <a:solidFill>
              <a:schemeClr val="tx1"/>
            </a:solidFill>
            <a:round/>
            <a:headEnd/>
            <a:tailEnd/>
          </a:ln>
          <a:effectLst>
            <a:outerShdw dist="107763" dir="2700000" algn="ctr" rotWithShape="0">
              <a:schemeClr val="bg2">
                <a:alpha val="50000"/>
              </a:schemeClr>
            </a:outerShdw>
          </a:effectLst>
        </p:spPr>
        <p:txBody>
          <a:bodyPr lIns="84655" tIns="42328" rIns="84655" bIns="42328" anchor="ctr"/>
          <a:lstStyle/>
          <a:p>
            <a:pPr algn="ctr" defTabSz="846138">
              <a:defRPr/>
            </a:pPr>
            <a:r>
              <a:rPr lang="es-ES" sz="4800" i="1">
                <a:solidFill>
                  <a:srgbClr val="FFFF00"/>
                </a:solidFill>
              </a:rPr>
              <a:t>N</a:t>
            </a:r>
            <a:r>
              <a:rPr lang="es-ES" sz="4800" i="1">
                <a:solidFill>
                  <a:srgbClr val="FF9933"/>
                </a:solidFill>
              </a:rPr>
              <a:t>B</a:t>
            </a:r>
            <a:r>
              <a:rPr lang="es-ES" sz="4800" i="1">
                <a:solidFill>
                  <a:srgbClr val="00FFFF"/>
                </a:solidFill>
              </a:rPr>
              <a:t>I</a:t>
            </a:r>
            <a:r>
              <a:rPr lang="es-ES" sz="4800" i="1">
                <a:solidFill>
                  <a:srgbClr val="FF6699"/>
                </a:solidFill>
              </a:rPr>
              <a:t>C</a:t>
            </a:r>
          </a:p>
          <a:p>
            <a:pPr algn="ctr" defTabSz="846138">
              <a:defRPr/>
            </a:pPr>
            <a:r>
              <a:rPr lang="es-ES" sz="4800" i="1">
                <a:solidFill>
                  <a:srgbClr val="FF6699"/>
                </a:solidFill>
              </a:rPr>
              <a:t>BANG</a:t>
            </a:r>
          </a:p>
        </p:txBody>
      </p:sp>
      <p:sp>
        <p:nvSpPr>
          <p:cNvPr id="17420" name="AutoShape 12"/>
          <p:cNvSpPr>
            <a:spLocks noChangeArrowheads="1"/>
          </p:cNvSpPr>
          <p:nvPr/>
        </p:nvSpPr>
        <p:spPr bwMode="auto">
          <a:xfrm rot="7263999" flipH="1">
            <a:off x="2240757" y="3983831"/>
            <a:ext cx="2082800" cy="1538287"/>
          </a:xfrm>
          <a:prstGeom prst="notchedRightArrow">
            <a:avLst>
              <a:gd name="adj1" fmla="val 50000"/>
              <a:gd name="adj2" fmla="val 33849"/>
            </a:avLst>
          </a:prstGeom>
          <a:gradFill rotWithShape="1">
            <a:gsLst>
              <a:gs pos="0">
                <a:srgbClr val="00FFFF">
                  <a:alpha val="46001"/>
                </a:srgbClr>
              </a:gs>
              <a:gs pos="100000">
                <a:schemeClr val="folHlink"/>
              </a:gs>
            </a:gsLst>
            <a:lin ang="0" scaled="1"/>
          </a:gradFill>
          <a:ln w="9525">
            <a:solidFill>
              <a:schemeClr val="tx1"/>
            </a:solidFill>
            <a:miter lim="800000"/>
            <a:headEnd/>
            <a:tailEnd/>
          </a:ln>
        </p:spPr>
        <p:txBody>
          <a:bodyPr rot="10800000" wrap="none" anchor="ctr"/>
          <a:lstStyle/>
          <a:p>
            <a:pPr algn="ctr"/>
            <a:r>
              <a:rPr lang="es-ES"/>
              <a:t>BITS</a:t>
            </a:r>
          </a:p>
        </p:txBody>
      </p:sp>
      <p:sp>
        <p:nvSpPr>
          <p:cNvPr id="17421" name="AutoShape 13"/>
          <p:cNvSpPr>
            <a:spLocks noChangeArrowheads="1"/>
          </p:cNvSpPr>
          <p:nvPr/>
        </p:nvSpPr>
        <p:spPr bwMode="auto">
          <a:xfrm rot="-7527765">
            <a:off x="4850606" y="3913982"/>
            <a:ext cx="2092325" cy="1687512"/>
          </a:xfrm>
          <a:prstGeom prst="notchedRightArrow">
            <a:avLst>
              <a:gd name="adj1" fmla="val 50000"/>
              <a:gd name="adj2" fmla="val 30997"/>
            </a:avLst>
          </a:prstGeom>
          <a:gradFill rotWithShape="1">
            <a:gsLst>
              <a:gs pos="0">
                <a:srgbClr val="FF33CC">
                  <a:alpha val="59000"/>
                </a:srgbClr>
              </a:gs>
              <a:gs pos="100000">
                <a:schemeClr val="folHlink"/>
              </a:gs>
            </a:gsLst>
            <a:lin ang="0" scaled="1"/>
          </a:gradFill>
          <a:ln w="9525">
            <a:solidFill>
              <a:schemeClr val="tx1"/>
            </a:solidFill>
            <a:miter lim="800000"/>
            <a:headEnd/>
            <a:tailEnd/>
          </a:ln>
        </p:spPr>
        <p:txBody>
          <a:bodyPr rot="10800000" wrap="none" anchor="ctr"/>
          <a:lstStyle/>
          <a:p>
            <a:pPr algn="ctr"/>
            <a:r>
              <a:rPr lang="es-ES"/>
              <a:t>Neuronas</a:t>
            </a:r>
          </a:p>
        </p:txBody>
      </p:sp>
      <p:sp>
        <p:nvSpPr>
          <p:cNvPr id="17422" name="AutoShape 14"/>
          <p:cNvSpPr>
            <a:spLocks noChangeArrowheads="1"/>
          </p:cNvSpPr>
          <p:nvPr/>
        </p:nvSpPr>
        <p:spPr bwMode="auto">
          <a:xfrm rot="7000668" flipV="1">
            <a:off x="5278438" y="1250950"/>
            <a:ext cx="1887537" cy="1592263"/>
          </a:xfrm>
          <a:prstGeom prst="notchedRightArrow">
            <a:avLst>
              <a:gd name="adj1" fmla="val 50000"/>
              <a:gd name="adj2" fmla="val 29636"/>
            </a:avLst>
          </a:prstGeom>
          <a:gradFill rotWithShape="1">
            <a:gsLst>
              <a:gs pos="0">
                <a:srgbClr val="FF9900">
                  <a:alpha val="75998"/>
                </a:srgbClr>
              </a:gs>
              <a:gs pos="100000">
                <a:schemeClr val="folHlink"/>
              </a:gs>
            </a:gsLst>
            <a:lin ang="0" scaled="1"/>
          </a:gradFill>
          <a:ln w="9525">
            <a:solidFill>
              <a:schemeClr val="tx1"/>
            </a:solidFill>
            <a:miter lim="800000"/>
            <a:headEnd/>
            <a:tailEnd/>
          </a:ln>
        </p:spPr>
        <p:txBody>
          <a:bodyPr wrap="none" anchor="ctr"/>
          <a:lstStyle/>
          <a:p>
            <a:pPr algn="ctr"/>
            <a:r>
              <a:rPr lang="es-ES"/>
              <a:t>Genes</a:t>
            </a:r>
          </a:p>
        </p:txBody>
      </p:sp>
      <p:sp>
        <p:nvSpPr>
          <p:cNvPr id="17423" name="AutoShape 15"/>
          <p:cNvSpPr>
            <a:spLocks noChangeArrowheads="1"/>
          </p:cNvSpPr>
          <p:nvPr/>
        </p:nvSpPr>
        <p:spPr bwMode="auto">
          <a:xfrm rot="-7303302" flipH="1" flipV="1">
            <a:off x="2263775" y="1222376"/>
            <a:ext cx="1870075" cy="1593850"/>
          </a:xfrm>
          <a:prstGeom prst="notchedRightArrow">
            <a:avLst>
              <a:gd name="adj1" fmla="val 50000"/>
              <a:gd name="adj2" fmla="val 29333"/>
            </a:avLst>
          </a:prstGeom>
          <a:gradFill rotWithShape="1">
            <a:gsLst>
              <a:gs pos="0">
                <a:srgbClr val="FFFF00">
                  <a:alpha val="75998"/>
                </a:srgbClr>
              </a:gs>
              <a:gs pos="100000">
                <a:schemeClr val="folHlink"/>
              </a:gs>
            </a:gsLst>
            <a:lin ang="0" scaled="1"/>
          </a:gradFill>
          <a:ln w="9525">
            <a:solidFill>
              <a:schemeClr val="tx1"/>
            </a:solidFill>
            <a:miter lim="800000"/>
            <a:headEnd/>
            <a:tailEnd/>
          </a:ln>
        </p:spPr>
        <p:txBody>
          <a:bodyPr wrap="none" anchor="ctr"/>
          <a:lstStyle/>
          <a:p>
            <a:pPr algn="ctr"/>
            <a:r>
              <a:rPr lang="es-ES"/>
              <a:t>Átomos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24"/>
          <p:cNvSpPr txBox="1">
            <a:spLocks noChangeArrowheads="1"/>
          </p:cNvSpPr>
          <p:nvPr/>
        </p:nvSpPr>
        <p:spPr bwMode="auto">
          <a:xfrm>
            <a:off x="323850" y="1358900"/>
            <a:ext cx="6753225" cy="523875"/>
          </a:xfrm>
          <a:prstGeom prst="rect">
            <a:avLst/>
          </a:prstGeom>
          <a:noFill/>
          <a:ln w="9525">
            <a:noFill/>
            <a:miter lim="800000"/>
            <a:headEnd/>
            <a:tailEnd/>
          </a:ln>
        </p:spPr>
        <p:txBody>
          <a:bodyPr>
            <a:spAutoFit/>
          </a:bodyPr>
          <a:lstStyle/>
          <a:p>
            <a:pPr marL="457200" indent="-457200">
              <a:spcBef>
                <a:spcPct val="50000"/>
              </a:spcBef>
              <a:defRPr/>
            </a:pPr>
            <a:r>
              <a:rPr lang="es-ES" sz="2800" dirty="0">
                <a:solidFill>
                  <a:schemeClr val="accent2">
                    <a:lumMod val="50000"/>
                  </a:schemeClr>
                </a:solidFill>
              </a:rPr>
              <a:t>+ PEQUEÑO = + REACTIVO</a:t>
            </a:r>
          </a:p>
        </p:txBody>
      </p:sp>
      <p:sp>
        <p:nvSpPr>
          <p:cNvPr id="74755" name="Text Box 26"/>
          <p:cNvSpPr txBox="1">
            <a:spLocks noChangeArrowheads="1"/>
          </p:cNvSpPr>
          <p:nvPr/>
        </p:nvSpPr>
        <p:spPr bwMode="auto">
          <a:xfrm>
            <a:off x="1042988" y="2681288"/>
            <a:ext cx="6999287" cy="523875"/>
          </a:xfrm>
          <a:prstGeom prst="rect">
            <a:avLst/>
          </a:prstGeom>
          <a:noFill/>
          <a:ln w="9525">
            <a:noFill/>
            <a:miter lim="800000"/>
            <a:headEnd/>
            <a:tailEnd/>
          </a:ln>
        </p:spPr>
        <p:txBody>
          <a:bodyPr>
            <a:spAutoFit/>
          </a:bodyPr>
          <a:lstStyle/>
          <a:p>
            <a:pPr marL="457200" indent="-457200">
              <a:spcBef>
                <a:spcPct val="50000"/>
              </a:spcBef>
              <a:defRPr/>
            </a:pPr>
            <a:r>
              <a:rPr lang="es-ES" sz="2800" dirty="0">
                <a:solidFill>
                  <a:schemeClr val="accent2">
                    <a:lumMod val="50000"/>
                  </a:schemeClr>
                </a:solidFill>
              </a:rPr>
              <a:t>+ PEQUEÑO = + RÁPIDO</a:t>
            </a:r>
          </a:p>
        </p:txBody>
      </p:sp>
      <p:sp>
        <p:nvSpPr>
          <p:cNvPr id="74756" name="Text Box 27"/>
          <p:cNvSpPr txBox="1">
            <a:spLocks noChangeArrowheads="1"/>
          </p:cNvSpPr>
          <p:nvPr/>
        </p:nvSpPr>
        <p:spPr bwMode="auto">
          <a:xfrm>
            <a:off x="2987675" y="5345113"/>
            <a:ext cx="5976938" cy="1169987"/>
          </a:xfrm>
          <a:prstGeom prst="rect">
            <a:avLst/>
          </a:prstGeom>
          <a:noFill/>
          <a:ln w="9525">
            <a:noFill/>
            <a:miter lim="800000"/>
            <a:headEnd/>
            <a:tailEnd/>
          </a:ln>
        </p:spPr>
        <p:txBody>
          <a:bodyPr>
            <a:spAutoFit/>
          </a:bodyPr>
          <a:lstStyle/>
          <a:p>
            <a:pPr marL="457200" indent="-457200">
              <a:spcBef>
                <a:spcPct val="50000"/>
              </a:spcBef>
              <a:defRPr/>
            </a:pPr>
            <a:r>
              <a:rPr lang="es-ES" sz="2800" dirty="0">
                <a:solidFill>
                  <a:schemeClr val="accent2">
                    <a:lumMod val="50000"/>
                  </a:schemeClr>
                </a:solidFill>
              </a:rPr>
              <a:t>+ PEQUEÑO = </a:t>
            </a:r>
          </a:p>
          <a:p>
            <a:pPr marL="457200" indent="-457200">
              <a:spcBef>
                <a:spcPct val="50000"/>
              </a:spcBef>
              <a:defRPr/>
            </a:pPr>
            <a:r>
              <a:rPr lang="es-ES" sz="2800" dirty="0">
                <a:solidFill>
                  <a:schemeClr val="accent2">
                    <a:lumMod val="50000"/>
                  </a:schemeClr>
                </a:solidFill>
              </a:rPr>
              <a:t>              + EFECTOS CUÁNTICOS</a:t>
            </a:r>
          </a:p>
        </p:txBody>
      </p:sp>
      <p:sp>
        <p:nvSpPr>
          <p:cNvPr id="74757" name="Text Box 28"/>
          <p:cNvSpPr txBox="1">
            <a:spLocks noChangeArrowheads="1"/>
          </p:cNvSpPr>
          <p:nvPr/>
        </p:nvSpPr>
        <p:spPr bwMode="auto">
          <a:xfrm>
            <a:off x="1468438" y="3355975"/>
            <a:ext cx="7366000" cy="523875"/>
          </a:xfrm>
          <a:prstGeom prst="rect">
            <a:avLst/>
          </a:prstGeom>
          <a:noFill/>
          <a:ln w="9525">
            <a:noFill/>
            <a:miter lim="800000"/>
            <a:headEnd/>
            <a:tailEnd/>
          </a:ln>
        </p:spPr>
        <p:txBody>
          <a:bodyPr>
            <a:spAutoFit/>
          </a:bodyPr>
          <a:lstStyle/>
          <a:p>
            <a:pPr marL="457200" indent="-457200">
              <a:spcBef>
                <a:spcPct val="50000"/>
              </a:spcBef>
              <a:defRPr/>
            </a:pPr>
            <a:r>
              <a:rPr lang="es-ES" sz="2800" dirty="0">
                <a:solidFill>
                  <a:schemeClr val="accent2">
                    <a:lumMod val="50000"/>
                  </a:schemeClr>
                </a:solidFill>
              </a:rPr>
              <a:t>+ PEQUEÑO = + ALMACENAMIENTO</a:t>
            </a:r>
          </a:p>
        </p:txBody>
      </p:sp>
      <p:sp>
        <p:nvSpPr>
          <p:cNvPr id="74758" name="Freeform 29"/>
          <p:cNvSpPr>
            <a:spLocks/>
          </p:cNvSpPr>
          <p:nvPr/>
        </p:nvSpPr>
        <p:spPr bwMode="auto">
          <a:xfrm>
            <a:off x="14288" y="900113"/>
            <a:ext cx="4313237" cy="5984875"/>
          </a:xfrm>
          <a:custGeom>
            <a:avLst/>
            <a:gdLst>
              <a:gd name="T0" fmla="*/ 0 w 2505"/>
              <a:gd name="T1" fmla="*/ 0 h 2985"/>
              <a:gd name="T2" fmla="*/ 2147483647 w 2505"/>
              <a:gd name="T3" fmla="*/ 2147483647 h 2985"/>
              <a:gd name="T4" fmla="*/ 2147483647 w 2505"/>
              <a:gd name="T5" fmla="*/ 2147483647 h 2985"/>
              <a:gd name="T6" fmla="*/ 2147483647 w 2505"/>
              <a:gd name="T7" fmla="*/ 2147483647 h 2985"/>
              <a:gd name="T8" fmla="*/ 0 60000 65536"/>
              <a:gd name="T9" fmla="*/ 0 60000 65536"/>
              <a:gd name="T10" fmla="*/ 0 60000 65536"/>
              <a:gd name="T11" fmla="*/ 0 60000 65536"/>
              <a:gd name="T12" fmla="*/ 0 w 2505"/>
              <a:gd name="T13" fmla="*/ 0 h 2985"/>
              <a:gd name="T14" fmla="*/ 2505 w 2505"/>
              <a:gd name="T15" fmla="*/ 2985 h 2985"/>
            </a:gdLst>
            <a:ahLst/>
            <a:cxnLst>
              <a:cxn ang="T8">
                <a:pos x="T0" y="T1"/>
              </a:cxn>
              <a:cxn ang="T9">
                <a:pos x="T2" y="T3"/>
              </a:cxn>
              <a:cxn ang="T10">
                <a:pos x="T4" y="T5"/>
              </a:cxn>
              <a:cxn ang="T11">
                <a:pos x="T6" y="T7"/>
              </a:cxn>
            </a:cxnLst>
            <a:rect l="T12" t="T13" r="T14" b="T15"/>
            <a:pathLst>
              <a:path w="2505" h="2985">
                <a:moveTo>
                  <a:pt x="0" y="0"/>
                </a:moveTo>
                <a:cubicBezTo>
                  <a:pt x="124" y="336"/>
                  <a:pt x="249" y="673"/>
                  <a:pt x="454" y="1003"/>
                </a:cubicBezTo>
                <a:cubicBezTo>
                  <a:pt x="659" y="1333"/>
                  <a:pt x="889" y="1651"/>
                  <a:pt x="1231" y="1981"/>
                </a:cubicBezTo>
                <a:cubicBezTo>
                  <a:pt x="1573" y="2311"/>
                  <a:pt x="2293" y="2818"/>
                  <a:pt x="2505" y="2985"/>
                </a:cubicBezTo>
              </a:path>
            </a:pathLst>
          </a:custGeom>
          <a:noFill/>
          <a:ln w="101600">
            <a:solidFill>
              <a:srgbClr val="FF6600"/>
            </a:solidFill>
            <a:round/>
            <a:headEnd/>
            <a:tailEnd type="triangle" w="med" len="med"/>
          </a:ln>
        </p:spPr>
        <p:txBody>
          <a:bodyPr/>
          <a:lstStyle/>
          <a:p>
            <a:pPr>
              <a:defRPr/>
            </a:pPr>
            <a:endParaRPr lang="es-ES" sz="2800">
              <a:solidFill>
                <a:schemeClr val="accent2">
                  <a:lumMod val="50000"/>
                </a:schemeClr>
              </a:solidFill>
            </a:endParaRPr>
          </a:p>
        </p:txBody>
      </p:sp>
      <p:sp>
        <p:nvSpPr>
          <p:cNvPr id="74759" name="Text Box 24"/>
          <p:cNvSpPr txBox="1">
            <a:spLocks noChangeArrowheads="1"/>
          </p:cNvSpPr>
          <p:nvPr/>
        </p:nvSpPr>
        <p:spPr bwMode="auto">
          <a:xfrm>
            <a:off x="565150" y="2001838"/>
            <a:ext cx="8745538" cy="523875"/>
          </a:xfrm>
          <a:prstGeom prst="rect">
            <a:avLst/>
          </a:prstGeom>
          <a:noFill/>
          <a:ln w="9525">
            <a:noFill/>
            <a:miter lim="800000"/>
            <a:headEnd/>
            <a:tailEnd/>
          </a:ln>
        </p:spPr>
        <p:txBody>
          <a:bodyPr>
            <a:spAutoFit/>
          </a:bodyPr>
          <a:lstStyle/>
          <a:p>
            <a:pPr marL="457200" indent="-457200">
              <a:spcBef>
                <a:spcPct val="50000"/>
              </a:spcBef>
              <a:defRPr/>
            </a:pPr>
            <a:r>
              <a:rPr lang="es-ES" sz="2800">
                <a:solidFill>
                  <a:schemeClr val="accent2">
                    <a:lumMod val="50000"/>
                  </a:schemeClr>
                </a:solidFill>
              </a:rPr>
              <a:t>+ PEQUEÑO = + PODER DE PENETRACIÓN</a:t>
            </a:r>
          </a:p>
        </p:txBody>
      </p:sp>
      <p:sp>
        <p:nvSpPr>
          <p:cNvPr id="74760" name="Text Box 28"/>
          <p:cNvSpPr txBox="1">
            <a:spLocks noChangeArrowheads="1"/>
          </p:cNvSpPr>
          <p:nvPr/>
        </p:nvSpPr>
        <p:spPr bwMode="auto">
          <a:xfrm>
            <a:off x="1835150" y="4049713"/>
            <a:ext cx="6985000" cy="1168400"/>
          </a:xfrm>
          <a:prstGeom prst="rect">
            <a:avLst/>
          </a:prstGeom>
          <a:noFill/>
          <a:ln w="9525">
            <a:noFill/>
            <a:miter lim="800000"/>
            <a:headEnd/>
            <a:tailEnd/>
          </a:ln>
        </p:spPr>
        <p:txBody>
          <a:bodyPr>
            <a:spAutoFit/>
          </a:bodyPr>
          <a:lstStyle/>
          <a:p>
            <a:pPr marL="457200" indent="-457200">
              <a:spcBef>
                <a:spcPct val="50000"/>
              </a:spcBef>
              <a:defRPr/>
            </a:pPr>
            <a:r>
              <a:rPr lang="es-ES" sz="2800" dirty="0">
                <a:solidFill>
                  <a:schemeClr val="accent2">
                    <a:lumMod val="50000"/>
                  </a:schemeClr>
                </a:solidFill>
              </a:rPr>
              <a:t>+ PEQUEÑO = </a:t>
            </a:r>
          </a:p>
          <a:p>
            <a:pPr marL="457200" indent="-457200">
              <a:spcBef>
                <a:spcPct val="50000"/>
              </a:spcBef>
              <a:defRPr/>
            </a:pPr>
            <a:r>
              <a:rPr lang="es-ES" sz="2800" dirty="0">
                <a:solidFill>
                  <a:schemeClr val="accent2">
                    <a:lumMod val="50000"/>
                  </a:schemeClr>
                </a:solidFill>
              </a:rPr>
              <a:t>                 + ENTENDEMOS LO “BIO”</a:t>
            </a:r>
          </a:p>
        </p:txBody>
      </p:sp>
      <p:sp>
        <p:nvSpPr>
          <p:cNvPr id="74761" name="Text Box 24"/>
          <p:cNvSpPr txBox="1">
            <a:spLocks noChangeArrowheads="1"/>
          </p:cNvSpPr>
          <p:nvPr/>
        </p:nvSpPr>
        <p:spPr bwMode="auto">
          <a:xfrm>
            <a:off x="71438" y="750888"/>
            <a:ext cx="8556625" cy="523875"/>
          </a:xfrm>
          <a:prstGeom prst="rect">
            <a:avLst/>
          </a:prstGeom>
          <a:noFill/>
          <a:ln w="9525">
            <a:noFill/>
            <a:miter lim="800000"/>
            <a:headEnd/>
            <a:tailEnd/>
          </a:ln>
        </p:spPr>
        <p:txBody>
          <a:bodyPr>
            <a:spAutoFit/>
          </a:bodyPr>
          <a:lstStyle/>
          <a:p>
            <a:pPr marL="457200" indent="-457200">
              <a:spcBef>
                <a:spcPct val="50000"/>
              </a:spcBef>
              <a:defRPr/>
            </a:pPr>
            <a:r>
              <a:rPr lang="es-ES" sz="2800">
                <a:solidFill>
                  <a:schemeClr val="accent2">
                    <a:lumMod val="50000"/>
                  </a:schemeClr>
                </a:solidFill>
              </a:rPr>
              <a:t>+ PEQUEÑO = + SUPERFICIE RELATIVA</a:t>
            </a:r>
          </a:p>
        </p:txBody>
      </p:sp>
      <p:sp>
        <p:nvSpPr>
          <p:cNvPr id="15370" name="Text Box 15"/>
          <p:cNvSpPr txBox="1">
            <a:spLocks noChangeArrowheads="1"/>
          </p:cNvSpPr>
          <p:nvPr/>
        </p:nvSpPr>
        <p:spPr bwMode="auto">
          <a:xfrm>
            <a:off x="0" y="0"/>
            <a:ext cx="9144000" cy="461963"/>
          </a:xfrm>
          <a:prstGeom prst="rect">
            <a:avLst/>
          </a:prstGeom>
          <a:noFill/>
          <a:ln w="9525">
            <a:noFill/>
            <a:miter lim="800000"/>
            <a:headEnd/>
            <a:tailEnd/>
          </a:ln>
        </p:spPr>
        <p:txBody>
          <a:bodyPr>
            <a:spAutoFit/>
          </a:bodyPr>
          <a:lstStyle/>
          <a:p>
            <a:pPr algn="ctr">
              <a:spcBef>
                <a:spcPct val="50000"/>
              </a:spcBef>
            </a:pPr>
            <a:r>
              <a:rPr lang="es-ES" sz="2400"/>
              <a:t>¿POR QUÉ “NANO”?</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ChangeAspect="1" noChangeArrowheads="1"/>
          </p:cNvPicPr>
          <p:nvPr/>
        </p:nvPicPr>
        <p:blipFill>
          <a:blip r:embed="rId2" cstate="print"/>
          <a:srcRect l="20081" t="46304" r="33852" b="11159"/>
          <a:stretch>
            <a:fillRect/>
          </a:stretch>
        </p:blipFill>
        <p:spPr bwMode="auto">
          <a:xfrm>
            <a:off x="179512" y="836712"/>
            <a:ext cx="4368147" cy="2520280"/>
          </a:xfrm>
          <a:prstGeom prst="rect">
            <a:avLst/>
          </a:prstGeom>
          <a:noFill/>
          <a:ln w="9525">
            <a:noFill/>
            <a:miter lim="800000"/>
            <a:headEnd/>
            <a:tailEnd/>
          </a:ln>
        </p:spPr>
      </p:pic>
      <p:pic>
        <p:nvPicPr>
          <p:cNvPr id="95236" name="Picture 2"/>
          <p:cNvPicPr>
            <a:picLocks noChangeAspect="1" noChangeArrowheads="1"/>
          </p:cNvPicPr>
          <p:nvPr/>
        </p:nvPicPr>
        <p:blipFill>
          <a:blip r:embed="rId3" cstate="print"/>
          <a:srcRect l="8859" t="19267" r="37694" b="56061"/>
          <a:stretch>
            <a:fillRect/>
          </a:stretch>
        </p:blipFill>
        <p:spPr bwMode="auto">
          <a:xfrm>
            <a:off x="395536" y="3789040"/>
            <a:ext cx="4038600" cy="1165225"/>
          </a:xfrm>
          <a:prstGeom prst="rect">
            <a:avLst/>
          </a:prstGeom>
          <a:noFill/>
          <a:ln w="9525">
            <a:noFill/>
            <a:miter lim="800000"/>
            <a:headEnd/>
            <a:tailEnd/>
          </a:ln>
        </p:spPr>
      </p:pic>
      <p:pic>
        <p:nvPicPr>
          <p:cNvPr id="95237" name="Picture 2"/>
          <p:cNvPicPr>
            <a:picLocks noChangeAspect="1" noChangeArrowheads="1"/>
          </p:cNvPicPr>
          <p:nvPr/>
        </p:nvPicPr>
        <p:blipFill>
          <a:blip r:embed="rId4" cstate="print"/>
          <a:srcRect l="10332" t="16064" r="29425" b="44865"/>
          <a:stretch>
            <a:fillRect/>
          </a:stretch>
        </p:blipFill>
        <p:spPr bwMode="auto">
          <a:xfrm>
            <a:off x="4788024" y="3645024"/>
            <a:ext cx="3965575" cy="1606550"/>
          </a:xfrm>
          <a:prstGeom prst="rect">
            <a:avLst/>
          </a:prstGeom>
          <a:noFill/>
          <a:ln w="9525">
            <a:noFill/>
            <a:miter lim="800000"/>
            <a:headEnd/>
            <a:tailEnd/>
          </a:ln>
        </p:spPr>
      </p:pic>
      <p:pic>
        <p:nvPicPr>
          <p:cNvPr id="95239" name="Picture 20"/>
          <p:cNvPicPr>
            <a:picLocks noChangeAspect="1" noChangeArrowheads="1"/>
          </p:cNvPicPr>
          <p:nvPr/>
        </p:nvPicPr>
        <p:blipFill>
          <a:blip r:embed="rId5" cstate="print"/>
          <a:srcRect/>
          <a:stretch>
            <a:fillRect/>
          </a:stretch>
        </p:blipFill>
        <p:spPr bwMode="auto">
          <a:xfrm>
            <a:off x="4211959" y="1196752"/>
            <a:ext cx="4507159" cy="864096"/>
          </a:xfrm>
          <a:prstGeom prst="rect">
            <a:avLst/>
          </a:prstGeom>
          <a:noFill/>
          <a:ln w="9525">
            <a:noFill/>
            <a:miter lim="800000"/>
            <a:headEnd/>
            <a:tailEnd/>
          </a:ln>
        </p:spPr>
      </p:pic>
      <p:sp>
        <p:nvSpPr>
          <p:cNvPr id="6" name="Text Box 3"/>
          <p:cNvSpPr txBox="1">
            <a:spLocks noChangeArrowheads="1"/>
          </p:cNvSpPr>
          <p:nvPr/>
        </p:nvSpPr>
        <p:spPr bwMode="auto">
          <a:xfrm>
            <a:off x="0" y="188913"/>
            <a:ext cx="9144000" cy="461665"/>
          </a:xfrm>
          <a:prstGeom prst="rect">
            <a:avLst/>
          </a:prstGeom>
          <a:noFill/>
          <a:ln w="9525">
            <a:noFill/>
            <a:miter lim="800000"/>
            <a:headEnd/>
            <a:tailEnd/>
          </a:ln>
        </p:spPr>
        <p:txBody>
          <a:bodyPr>
            <a:spAutoFit/>
          </a:bodyPr>
          <a:lstStyle/>
          <a:p>
            <a:pPr algn="ctr"/>
            <a:r>
              <a:rPr lang="es-ES" sz="2400" dirty="0"/>
              <a:t>NANOTECNOLOGÍA:  ¡QUÉ LLEGA LA PLAGA!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ChangeArrowheads="1"/>
          </p:cNvSpPr>
          <p:nvPr/>
        </p:nvSpPr>
        <p:spPr bwMode="auto">
          <a:xfrm>
            <a:off x="425450" y="927100"/>
            <a:ext cx="8764588" cy="369888"/>
          </a:xfrm>
          <a:prstGeom prst="rect">
            <a:avLst/>
          </a:prstGeom>
          <a:noFill/>
          <a:ln w="9525">
            <a:noFill/>
            <a:miter lim="800000"/>
            <a:headEnd/>
            <a:tailEnd/>
          </a:ln>
        </p:spPr>
        <p:txBody>
          <a:bodyPr wrap="none">
            <a:spAutoFit/>
          </a:bodyPr>
          <a:lstStyle/>
          <a:p>
            <a:r>
              <a:rPr lang="es-ES"/>
              <a:t>http://nanoalimentos.blogspot.com/2010/01/los-transgenicos-son-ya-prehistoria.html</a:t>
            </a:r>
          </a:p>
        </p:txBody>
      </p:sp>
      <p:pic>
        <p:nvPicPr>
          <p:cNvPr id="63491" name="Picture 8"/>
          <p:cNvPicPr>
            <a:picLocks noChangeAspect="1" noChangeArrowheads="1"/>
          </p:cNvPicPr>
          <p:nvPr/>
        </p:nvPicPr>
        <p:blipFill>
          <a:blip r:embed="rId2" cstate="print"/>
          <a:srcRect/>
          <a:stretch>
            <a:fillRect/>
          </a:stretch>
        </p:blipFill>
        <p:spPr bwMode="auto">
          <a:xfrm>
            <a:off x="471488" y="1573213"/>
            <a:ext cx="8240712" cy="4157662"/>
          </a:xfrm>
          <a:prstGeom prst="rect">
            <a:avLst/>
          </a:prstGeom>
          <a:noFill/>
          <a:ln w="9525">
            <a:noFill/>
            <a:miter lim="800000"/>
            <a:headEnd/>
            <a:tailEnd/>
          </a:ln>
        </p:spPr>
      </p:pic>
      <p:sp>
        <p:nvSpPr>
          <p:cNvPr id="63492" name="Text Box 3"/>
          <p:cNvSpPr txBox="1">
            <a:spLocks noChangeArrowheads="1"/>
          </p:cNvSpPr>
          <p:nvPr/>
        </p:nvSpPr>
        <p:spPr bwMode="auto">
          <a:xfrm>
            <a:off x="0" y="188913"/>
            <a:ext cx="9144000" cy="830262"/>
          </a:xfrm>
          <a:prstGeom prst="rect">
            <a:avLst/>
          </a:prstGeom>
          <a:noFill/>
          <a:ln w="9525">
            <a:noFill/>
            <a:miter lim="800000"/>
            <a:headEnd/>
            <a:tailEnd/>
          </a:ln>
        </p:spPr>
        <p:txBody>
          <a:bodyPr>
            <a:spAutoFit/>
          </a:bodyPr>
          <a:lstStyle/>
          <a:p>
            <a:pPr algn="ctr"/>
            <a:r>
              <a:rPr lang="es-ES" sz="2400" dirty="0"/>
              <a:t>NANOTECNOLOGÍA: UN TEMA POLÉMICO.</a:t>
            </a:r>
          </a:p>
          <a:p>
            <a:pPr algn="ctr"/>
            <a:r>
              <a:rPr lang="es-ES" sz="2400" dirty="0"/>
              <a:t>EL ANTECEDENTE DE LOS OMG.</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p:cNvPicPr>
            <a:picLocks noChangeAspect="1" noChangeArrowheads="1"/>
          </p:cNvPicPr>
          <p:nvPr/>
        </p:nvPicPr>
        <p:blipFill>
          <a:blip r:embed="rId2" cstate="print"/>
          <a:srcRect/>
          <a:stretch>
            <a:fillRect/>
          </a:stretch>
        </p:blipFill>
        <p:spPr bwMode="auto">
          <a:xfrm>
            <a:off x="1108075" y="766763"/>
            <a:ext cx="7112000" cy="4967287"/>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4760913" y="6113463"/>
            <a:ext cx="4383087" cy="744537"/>
          </a:xfrm>
          <a:prstGeom prst="rect">
            <a:avLst/>
          </a:prstGeom>
          <a:noFill/>
          <a:ln w="9525">
            <a:noFill/>
            <a:miter lim="800000"/>
            <a:headEnd/>
            <a:tailEnd/>
          </a:ln>
        </p:spPr>
      </p:pic>
      <p:sp>
        <p:nvSpPr>
          <p:cNvPr id="52228" name="Text Box 3"/>
          <p:cNvSpPr txBox="1">
            <a:spLocks noChangeArrowheads="1"/>
          </p:cNvSpPr>
          <p:nvPr/>
        </p:nvSpPr>
        <p:spPr bwMode="auto">
          <a:xfrm>
            <a:off x="0" y="280988"/>
            <a:ext cx="9144000" cy="830262"/>
          </a:xfrm>
          <a:prstGeom prst="rect">
            <a:avLst/>
          </a:prstGeom>
          <a:noFill/>
          <a:ln w="9525">
            <a:noFill/>
            <a:miter lim="800000"/>
            <a:headEnd/>
            <a:tailEnd/>
          </a:ln>
        </p:spPr>
        <p:txBody>
          <a:bodyPr>
            <a:spAutoFit/>
          </a:bodyPr>
          <a:lstStyle/>
          <a:p>
            <a:pPr algn="ctr"/>
            <a:r>
              <a:rPr lang="es-ES" sz="2400"/>
              <a:t>NANOTECNOLOGÍA: UN TEMA POLÉMICO.</a:t>
            </a:r>
          </a:p>
          <a:p>
            <a:pPr algn="ctr"/>
            <a:r>
              <a:rPr lang="es-ES" sz="2400"/>
              <a:t>EL AUMENTO DE LA BRECHA TECNOLÓGICA.</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8" name="Picture 2"/>
          <p:cNvPicPr>
            <a:picLocks noChangeAspect="1" noChangeArrowheads="1"/>
          </p:cNvPicPr>
          <p:nvPr/>
        </p:nvPicPr>
        <p:blipFill>
          <a:blip r:embed="rId2" cstate="print"/>
          <a:srcRect/>
          <a:stretch>
            <a:fillRect/>
          </a:stretch>
        </p:blipFill>
        <p:spPr bwMode="auto">
          <a:xfrm>
            <a:off x="0" y="720725"/>
            <a:ext cx="6630988" cy="2195513"/>
          </a:xfrm>
          <a:prstGeom prst="rect">
            <a:avLst/>
          </a:prstGeom>
          <a:noFill/>
          <a:ln w="9525">
            <a:noFill/>
            <a:miter lim="800000"/>
            <a:headEnd/>
            <a:tailEnd/>
          </a:ln>
        </p:spPr>
      </p:pic>
      <p:pic>
        <p:nvPicPr>
          <p:cNvPr id="60419" name="Picture 3" descr="The image “http://www.nanoethics.org/title4.GIF” cannot be displayed, because it contains errors."/>
          <p:cNvPicPr>
            <a:picLocks noChangeAspect="1" noChangeArrowheads="1"/>
          </p:cNvPicPr>
          <p:nvPr/>
        </p:nvPicPr>
        <p:blipFill>
          <a:blip r:embed="rId3" cstate="print"/>
          <a:srcRect/>
          <a:stretch>
            <a:fillRect/>
          </a:stretch>
        </p:blipFill>
        <p:spPr bwMode="auto">
          <a:xfrm>
            <a:off x="1992313" y="2955925"/>
            <a:ext cx="5405437" cy="1384300"/>
          </a:xfrm>
          <a:prstGeom prst="rect">
            <a:avLst/>
          </a:prstGeom>
          <a:noFill/>
          <a:ln w="9525">
            <a:noFill/>
            <a:miter lim="800000"/>
            <a:headEnd/>
            <a:tailEnd/>
          </a:ln>
        </p:spPr>
      </p:pic>
      <p:pic>
        <p:nvPicPr>
          <p:cNvPr id="60420" name="Picture 4" descr="logo_ob_02_02"/>
          <p:cNvPicPr>
            <a:picLocks noChangeAspect="1" noChangeArrowheads="1"/>
          </p:cNvPicPr>
          <p:nvPr/>
        </p:nvPicPr>
        <p:blipFill>
          <a:blip r:embed="rId4" cstate="print"/>
          <a:srcRect/>
          <a:stretch>
            <a:fillRect/>
          </a:stretch>
        </p:blipFill>
        <p:spPr bwMode="auto">
          <a:xfrm>
            <a:off x="0" y="5338763"/>
            <a:ext cx="4946650" cy="1519237"/>
          </a:xfrm>
          <a:prstGeom prst="rect">
            <a:avLst/>
          </a:prstGeom>
          <a:noFill/>
          <a:ln w="9525">
            <a:noFill/>
            <a:miter lim="800000"/>
            <a:headEnd/>
            <a:tailEnd/>
          </a:ln>
        </p:spPr>
      </p:pic>
      <p:pic>
        <p:nvPicPr>
          <p:cNvPr id="60421" name="Picture 5" descr="CRNlogo19">
            <a:hlinkClick r:id="rId5"/>
          </p:cNvPr>
          <p:cNvPicPr>
            <a:picLocks noChangeAspect="1" noChangeArrowheads="1"/>
          </p:cNvPicPr>
          <p:nvPr/>
        </p:nvPicPr>
        <p:blipFill>
          <a:blip r:embed="rId6" cstate="print"/>
          <a:srcRect/>
          <a:stretch>
            <a:fillRect/>
          </a:stretch>
        </p:blipFill>
        <p:spPr bwMode="auto">
          <a:xfrm>
            <a:off x="5067300" y="5556250"/>
            <a:ext cx="2447925" cy="1301750"/>
          </a:xfrm>
          <a:prstGeom prst="rect">
            <a:avLst/>
          </a:prstGeom>
          <a:noFill/>
          <a:ln w="9525">
            <a:noFill/>
            <a:miter lim="800000"/>
            <a:headEnd/>
            <a:tailEnd/>
          </a:ln>
        </p:spPr>
      </p:pic>
      <p:sp>
        <p:nvSpPr>
          <p:cNvPr id="60422" name="Rectangle 6"/>
          <p:cNvSpPr>
            <a:spLocks noChangeArrowheads="1"/>
          </p:cNvSpPr>
          <p:nvPr/>
        </p:nvSpPr>
        <p:spPr bwMode="auto">
          <a:xfrm>
            <a:off x="4518025" y="4452938"/>
            <a:ext cx="4276725" cy="1006475"/>
          </a:xfrm>
          <a:prstGeom prst="rect">
            <a:avLst/>
          </a:prstGeom>
          <a:solidFill>
            <a:schemeClr val="tx1"/>
          </a:solidFill>
          <a:ln w="9525">
            <a:noFill/>
            <a:miter lim="800000"/>
            <a:headEnd/>
            <a:tailEnd/>
          </a:ln>
        </p:spPr>
        <p:txBody>
          <a:bodyPr anchor="ctr">
            <a:spAutoFit/>
          </a:bodyPr>
          <a:lstStyle/>
          <a:p>
            <a:pPr algn="ctr"/>
            <a:r>
              <a:rPr lang="es-ES" sz="2000" b="1">
                <a:hlinkClick r:id="rId5" tooltip="CRN Home Page"/>
              </a:rPr>
              <a:t>Center for</a:t>
            </a:r>
            <a:endParaRPr lang="es-ES" sz="2000" b="1"/>
          </a:p>
          <a:p>
            <a:pPr algn="ctr"/>
            <a:r>
              <a:rPr lang="es-ES" sz="2000" b="1">
                <a:hlinkClick r:id="rId5" tooltip="CRN Home Page"/>
              </a:rPr>
              <a:t>Responsible</a:t>
            </a:r>
            <a:endParaRPr lang="es-ES" sz="2000" b="1"/>
          </a:p>
          <a:p>
            <a:pPr algn="ctr"/>
            <a:r>
              <a:rPr lang="es-ES" sz="2000" b="1">
                <a:hlinkClick r:id="rId5" tooltip="CRN Home Page"/>
              </a:rPr>
              <a:t>Nanotechnology</a:t>
            </a:r>
            <a:endParaRPr lang="es-ES" sz="2000" b="1"/>
          </a:p>
        </p:txBody>
      </p:sp>
      <p:pic>
        <p:nvPicPr>
          <p:cNvPr id="60424" name="Picture 8"/>
          <p:cNvPicPr>
            <a:picLocks noChangeAspect="1" noChangeArrowheads="1"/>
          </p:cNvPicPr>
          <p:nvPr/>
        </p:nvPicPr>
        <p:blipFill>
          <a:blip r:embed="rId7" cstate="print"/>
          <a:srcRect/>
          <a:stretch>
            <a:fillRect/>
          </a:stretch>
        </p:blipFill>
        <p:spPr bwMode="auto">
          <a:xfrm>
            <a:off x="3311525" y="593725"/>
            <a:ext cx="5741988" cy="1285875"/>
          </a:xfrm>
          <a:prstGeom prst="rect">
            <a:avLst/>
          </a:prstGeom>
          <a:noFill/>
          <a:ln w="9525">
            <a:noFill/>
            <a:miter lim="800000"/>
            <a:headEnd/>
            <a:tailEnd/>
          </a:ln>
        </p:spPr>
      </p:pic>
      <p:pic>
        <p:nvPicPr>
          <p:cNvPr id="60425" name="Picture 9"/>
          <p:cNvPicPr>
            <a:picLocks noChangeAspect="1" noChangeArrowheads="1"/>
          </p:cNvPicPr>
          <p:nvPr/>
        </p:nvPicPr>
        <p:blipFill>
          <a:blip r:embed="rId8" cstate="print"/>
          <a:srcRect/>
          <a:stretch>
            <a:fillRect/>
          </a:stretch>
        </p:blipFill>
        <p:spPr bwMode="auto">
          <a:xfrm>
            <a:off x="7612063" y="568325"/>
            <a:ext cx="1531937" cy="1979613"/>
          </a:xfrm>
          <a:prstGeom prst="rect">
            <a:avLst/>
          </a:prstGeom>
          <a:noFill/>
          <a:ln w="3175" algn="ctr">
            <a:noFill/>
            <a:miter lim="800000"/>
            <a:headEnd/>
            <a:tailEnd/>
          </a:ln>
        </p:spPr>
      </p:pic>
      <p:pic>
        <p:nvPicPr>
          <p:cNvPr id="60426" name="Picture 10"/>
          <p:cNvPicPr>
            <a:picLocks noChangeAspect="1" noChangeArrowheads="1"/>
          </p:cNvPicPr>
          <p:nvPr/>
        </p:nvPicPr>
        <p:blipFill>
          <a:blip r:embed="rId9" cstate="print"/>
          <a:srcRect/>
          <a:stretch>
            <a:fillRect/>
          </a:stretch>
        </p:blipFill>
        <p:spPr bwMode="auto">
          <a:xfrm>
            <a:off x="0" y="3095625"/>
            <a:ext cx="1847850" cy="2925763"/>
          </a:xfrm>
          <a:prstGeom prst="rect">
            <a:avLst/>
          </a:prstGeom>
          <a:noFill/>
          <a:ln w="3175" algn="ctr">
            <a:noFill/>
            <a:miter lim="800000"/>
            <a:headEnd/>
            <a:tailEnd/>
          </a:ln>
        </p:spPr>
      </p:pic>
      <p:pic>
        <p:nvPicPr>
          <p:cNvPr id="60427" name="Picture 11"/>
          <p:cNvPicPr>
            <a:picLocks noChangeAspect="1" noChangeArrowheads="1"/>
          </p:cNvPicPr>
          <p:nvPr/>
        </p:nvPicPr>
        <p:blipFill>
          <a:blip r:embed="rId10" cstate="print"/>
          <a:srcRect/>
          <a:stretch>
            <a:fillRect/>
          </a:stretch>
        </p:blipFill>
        <p:spPr bwMode="auto">
          <a:xfrm>
            <a:off x="1763688" y="548680"/>
            <a:ext cx="1609725" cy="1609725"/>
          </a:xfrm>
          <a:prstGeom prst="rect">
            <a:avLst/>
          </a:prstGeom>
          <a:noFill/>
          <a:ln w="3175" algn="ctr">
            <a:noFill/>
            <a:miter lim="800000"/>
            <a:headEnd/>
            <a:tailEnd/>
          </a:ln>
        </p:spPr>
      </p:pic>
      <p:pic>
        <p:nvPicPr>
          <p:cNvPr id="60428" name="Picture 12"/>
          <p:cNvPicPr>
            <a:picLocks noChangeAspect="1" noChangeArrowheads="1"/>
          </p:cNvPicPr>
          <p:nvPr/>
        </p:nvPicPr>
        <p:blipFill>
          <a:blip r:embed="rId11" cstate="print"/>
          <a:srcRect/>
          <a:stretch>
            <a:fillRect/>
          </a:stretch>
        </p:blipFill>
        <p:spPr bwMode="auto">
          <a:xfrm>
            <a:off x="1320800" y="4048125"/>
            <a:ext cx="3151188" cy="1393825"/>
          </a:xfrm>
          <a:prstGeom prst="rect">
            <a:avLst/>
          </a:prstGeom>
          <a:noFill/>
          <a:ln w="3175" algn="ctr">
            <a:noFill/>
            <a:miter lim="800000"/>
            <a:headEnd/>
            <a:tailEnd/>
          </a:ln>
        </p:spPr>
      </p:pic>
      <p:pic>
        <p:nvPicPr>
          <p:cNvPr id="60429" name="Picture 13"/>
          <p:cNvPicPr>
            <a:picLocks noChangeAspect="1" noChangeArrowheads="1"/>
          </p:cNvPicPr>
          <p:nvPr/>
        </p:nvPicPr>
        <p:blipFill>
          <a:blip r:embed="rId12" cstate="print"/>
          <a:srcRect/>
          <a:stretch>
            <a:fillRect/>
          </a:stretch>
        </p:blipFill>
        <p:spPr bwMode="auto">
          <a:xfrm>
            <a:off x="7362825" y="2663825"/>
            <a:ext cx="1614488" cy="1627188"/>
          </a:xfrm>
          <a:prstGeom prst="rect">
            <a:avLst/>
          </a:prstGeom>
          <a:noFill/>
          <a:ln w="3175" algn="ctr">
            <a:noFill/>
            <a:miter lim="800000"/>
            <a:headEnd/>
            <a:tailEnd/>
          </a:ln>
        </p:spPr>
      </p:pic>
      <p:pic>
        <p:nvPicPr>
          <p:cNvPr id="60430" name="Picture 14"/>
          <p:cNvPicPr>
            <a:picLocks noChangeAspect="1" noChangeArrowheads="1"/>
          </p:cNvPicPr>
          <p:nvPr/>
        </p:nvPicPr>
        <p:blipFill>
          <a:blip r:embed="rId13" cstate="print"/>
          <a:srcRect/>
          <a:stretch>
            <a:fillRect/>
          </a:stretch>
        </p:blipFill>
        <p:spPr bwMode="auto">
          <a:xfrm>
            <a:off x="1520825" y="3616325"/>
            <a:ext cx="2133600" cy="600075"/>
          </a:xfrm>
          <a:prstGeom prst="rect">
            <a:avLst/>
          </a:prstGeom>
          <a:noFill/>
          <a:ln w="3175" algn="ctr">
            <a:noFill/>
            <a:miter lim="800000"/>
            <a:headEnd/>
            <a:tailEnd/>
          </a:ln>
        </p:spPr>
      </p:pic>
      <p:sp>
        <p:nvSpPr>
          <p:cNvPr id="60431" name="Picture 15"/>
          <p:cNvSpPr>
            <a:spLocks noChangeAspect="1" noChangeArrowheads="1"/>
          </p:cNvSpPr>
          <p:nvPr/>
        </p:nvSpPr>
        <p:spPr bwMode="auto">
          <a:xfrm>
            <a:off x="7666038" y="4364038"/>
            <a:ext cx="1477962" cy="2493962"/>
          </a:xfrm>
          <a:prstGeom prst="rect">
            <a:avLst/>
          </a:prstGeom>
          <a:noFill/>
          <a:ln w="9525">
            <a:noFill/>
            <a:miter lim="800000"/>
            <a:headEnd/>
            <a:tailEnd/>
          </a:ln>
        </p:spPr>
        <p:txBody>
          <a:bodyPr/>
          <a:lstStyle/>
          <a:p>
            <a:endParaRPr lang="es-ES"/>
          </a:p>
        </p:txBody>
      </p:sp>
      <p:pic>
        <p:nvPicPr>
          <p:cNvPr id="60432" name="Picture 16"/>
          <p:cNvPicPr>
            <a:picLocks noChangeAspect="1" noChangeArrowheads="1"/>
          </p:cNvPicPr>
          <p:nvPr/>
        </p:nvPicPr>
        <p:blipFill>
          <a:blip r:embed="rId14" cstate="print"/>
          <a:srcRect/>
          <a:stretch>
            <a:fillRect/>
          </a:stretch>
        </p:blipFill>
        <p:spPr bwMode="auto">
          <a:xfrm>
            <a:off x="5580112" y="548680"/>
            <a:ext cx="2055812" cy="3205163"/>
          </a:xfrm>
          <a:prstGeom prst="rect">
            <a:avLst/>
          </a:prstGeom>
          <a:noFill/>
          <a:ln w="9525">
            <a:noFill/>
            <a:miter lim="800000"/>
            <a:headEnd/>
            <a:tailEnd/>
          </a:ln>
        </p:spPr>
      </p:pic>
      <p:sp>
        <p:nvSpPr>
          <p:cNvPr id="60433" name="Picture 17"/>
          <p:cNvSpPr>
            <a:spLocks noChangeAspect="1" noChangeArrowheads="1"/>
          </p:cNvSpPr>
          <p:nvPr/>
        </p:nvSpPr>
        <p:spPr bwMode="auto">
          <a:xfrm>
            <a:off x="0" y="0"/>
            <a:ext cx="1504950" cy="1231900"/>
          </a:xfrm>
          <a:prstGeom prst="rect">
            <a:avLst/>
          </a:prstGeom>
          <a:noFill/>
          <a:ln w="9525">
            <a:noFill/>
            <a:miter lim="800000"/>
            <a:headEnd/>
            <a:tailEnd/>
          </a:ln>
        </p:spPr>
        <p:txBody>
          <a:bodyPr/>
          <a:lstStyle/>
          <a:p>
            <a:endParaRPr lang="es-ES"/>
          </a:p>
        </p:txBody>
      </p:sp>
      <p:sp>
        <p:nvSpPr>
          <p:cNvPr id="60434" name="Picture 18"/>
          <p:cNvSpPr>
            <a:spLocks noChangeAspect="1" noChangeArrowheads="1"/>
          </p:cNvSpPr>
          <p:nvPr/>
        </p:nvSpPr>
        <p:spPr bwMode="auto">
          <a:xfrm>
            <a:off x="2382838" y="4824413"/>
            <a:ext cx="3079750" cy="927100"/>
          </a:xfrm>
          <a:prstGeom prst="rect">
            <a:avLst/>
          </a:prstGeom>
          <a:noFill/>
          <a:ln w="9525">
            <a:noFill/>
            <a:miter lim="800000"/>
            <a:headEnd/>
            <a:tailEnd/>
          </a:ln>
        </p:spPr>
        <p:txBody>
          <a:bodyPr/>
          <a:lstStyle/>
          <a:p>
            <a:endParaRPr lang="es-ES"/>
          </a:p>
        </p:txBody>
      </p:sp>
      <p:sp>
        <p:nvSpPr>
          <p:cNvPr id="60435" name="Picture 19"/>
          <p:cNvSpPr>
            <a:spLocks noChangeAspect="1" noChangeArrowheads="1"/>
          </p:cNvSpPr>
          <p:nvPr/>
        </p:nvSpPr>
        <p:spPr bwMode="auto">
          <a:xfrm>
            <a:off x="1854200" y="1346200"/>
            <a:ext cx="4133850" cy="768350"/>
          </a:xfrm>
          <a:prstGeom prst="rect">
            <a:avLst/>
          </a:prstGeom>
          <a:noFill/>
          <a:ln w="9525">
            <a:noFill/>
            <a:miter lim="800000"/>
            <a:headEnd/>
            <a:tailEnd/>
          </a:ln>
        </p:spPr>
        <p:txBody>
          <a:bodyPr/>
          <a:lstStyle/>
          <a:p>
            <a:endParaRPr lang="es-ES"/>
          </a:p>
        </p:txBody>
      </p:sp>
      <p:sp>
        <p:nvSpPr>
          <p:cNvPr id="60436" name="Picture 20"/>
          <p:cNvSpPr>
            <a:spLocks noChangeAspect="1" noChangeArrowheads="1"/>
          </p:cNvSpPr>
          <p:nvPr/>
        </p:nvSpPr>
        <p:spPr bwMode="auto">
          <a:xfrm>
            <a:off x="4084638" y="0"/>
            <a:ext cx="5059362" cy="969963"/>
          </a:xfrm>
          <a:prstGeom prst="rect">
            <a:avLst/>
          </a:prstGeom>
          <a:noFill/>
          <a:ln w="9525">
            <a:noFill/>
            <a:miter lim="800000"/>
            <a:headEnd/>
            <a:tailEnd/>
          </a:ln>
        </p:spPr>
        <p:txBody>
          <a:bodyPr/>
          <a:lstStyle/>
          <a:p>
            <a:endParaRPr lang="es-ES"/>
          </a:p>
        </p:txBody>
      </p:sp>
      <p:sp>
        <p:nvSpPr>
          <p:cNvPr id="60437" name="Picture 21"/>
          <p:cNvSpPr>
            <a:spLocks noChangeAspect="1" noChangeArrowheads="1"/>
          </p:cNvSpPr>
          <p:nvPr/>
        </p:nvSpPr>
        <p:spPr bwMode="auto">
          <a:xfrm>
            <a:off x="5645150" y="5438775"/>
            <a:ext cx="3498850" cy="720725"/>
          </a:xfrm>
          <a:prstGeom prst="rect">
            <a:avLst/>
          </a:prstGeom>
          <a:noFill/>
          <a:ln w="9525">
            <a:noFill/>
            <a:miter lim="800000"/>
            <a:headEnd/>
            <a:tailEnd/>
          </a:ln>
        </p:spPr>
        <p:txBody>
          <a:bodyPr/>
          <a:lstStyle/>
          <a:p>
            <a:endParaRPr lang="es-ES"/>
          </a:p>
        </p:txBody>
      </p:sp>
      <p:sp>
        <p:nvSpPr>
          <p:cNvPr id="23" name="6 Rectángulo"/>
          <p:cNvSpPr>
            <a:spLocks noChangeArrowheads="1"/>
          </p:cNvSpPr>
          <p:nvPr/>
        </p:nvSpPr>
        <p:spPr bwMode="auto">
          <a:xfrm>
            <a:off x="0" y="0"/>
            <a:ext cx="9144000" cy="461963"/>
          </a:xfrm>
          <a:prstGeom prst="rect">
            <a:avLst/>
          </a:prstGeom>
          <a:noFill/>
          <a:ln w="9525">
            <a:noFill/>
            <a:miter lim="800000"/>
            <a:headEnd/>
            <a:tailEnd/>
          </a:ln>
        </p:spPr>
        <p:txBody>
          <a:bodyPr>
            <a:spAutoFit/>
          </a:bodyPr>
          <a:lstStyle/>
          <a:p>
            <a:pPr marL="92075" algn="ctr"/>
            <a:r>
              <a:rPr lang="es-ES" sz="2400" dirty="0"/>
              <a:t>NANOTECNOLOGÍA: VOCES DE ALARMA</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p:cNvPicPr>
            <a:picLocks noGrp="1" noChangeAspect="1" noChangeArrowheads="1"/>
          </p:cNvPicPr>
          <p:nvPr>
            <p:ph idx="4294967295"/>
          </p:nvPr>
        </p:nvPicPr>
        <p:blipFill>
          <a:blip r:embed="rId2" cstate="print"/>
          <a:srcRect/>
          <a:stretch>
            <a:fillRect/>
          </a:stretch>
        </p:blipFill>
        <p:spPr>
          <a:xfrm>
            <a:off x="428625" y="3387725"/>
            <a:ext cx="8229600" cy="3181350"/>
          </a:xfrm>
          <a:noFill/>
        </p:spPr>
      </p:pic>
      <p:pic>
        <p:nvPicPr>
          <p:cNvPr id="64515" name="Picture 3"/>
          <p:cNvPicPr>
            <a:picLocks noChangeAspect="1" noChangeArrowheads="1"/>
          </p:cNvPicPr>
          <p:nvPr/>
        </p:nvPicPr>
        <p:blipFill>
          <a:blip r:embed="rId3" cstate="print"/>
          <a:srcRect/>
          <a:stretch>
            <a:fillRect/>
          </a:stretch>
        </p:blipFill>
        <p:spPr bwMode="auto">
          <a:xfrm>
            <a:off x="285750" y="674688"/>
            <a:ext cx="8582025" cy="2516187"/>
          </a:xfrm>
          <a:prstGeom prst="rect">
            <a:avLst/>
          </a:prstGeom>
          <a:noFill/>
          <a:ln w="9525">
            <a:noFill/>
            <a:miter lim="800000"/>
            <a:headEnd/>
            <a:tailEnd/>
          </a:ln>
        </p:spPr>
      </p:pic>
      <p:pic>
        <p:nvPicPr>
          <p:cNvPr id="64516" name="Picture 5"/>
          <p:cNvPicPr>
            <a:picLocks noChangeAspect="1" noChangeArrowheads="1"/>
          </p:cNvPicPr>
          <p:nvPr/>
        </p:nvPicPr>
        <p:blipFill>
          <a:blip r:embed="rId4" cstate="print"/>
          <a:srcRect/>
          <a:stretch>
            <a:fillRect/>
          </a:stretch>
        </p:blipFill>
        <p:spPr bwMode="auto">
          <a:xfrm rot="-1320000">
            <a:off x="7256463" y="2876550"/>
            <a:ext cx="1590675" cy="2505075"/>
          </a:xfrm>
          <a:prstGeom prst="rect">
            <a:avLst/>
          </a:prstGeom>
          <a:noFill/>
          <a:ln w="9525">
            <a:noFill/>
            <a:miter lim="800000"/>
            <a:headEnd/>
            <a:tailEnd/>
          </a:ln>
        </p:spPr>
      </p:pic>
      <p:sp>
        <p:nvSpPr>
          <p:cNvPr id="64517" name="6 Rectángulo"/>
          <p:cNvSpPr>
            <a:spLocks noChangeArrowheads="1"/>
          </p:cNvSpPr>
          <p:nvPr/>
        </p:nvSpPr>
        <p:spPr bwMode="auto">
          <a:xfrm>
            <a:off x="0" y="0"/>
            <a:ext cx="9144000" cy="461963"/>
          </a:xfrm>
          <a:prstGeom prst="rect">
            <a:avLst/>
          </a:prstGeom>
          <a:noFill/>
          <a:ln w="9525">
            <a:noFill/>
            <a:miter lim="800000"/>
            <a:headEnd/>
            <a:tailEnd/>
          </a:ln>
        </p:spPr>
        <p:txBody>
          <a:bodyPr>
            <a:spAutoFit/>
          </a:bodyPr>
          <a:lstStyle/>
          <a:p>
            <a:pPr marL="92075" algn="ctr"/>
            <a:r>
              <a:rPr lang="es-ES" sz="2400" dirty="0"/>
              <a:t>NANOTECNOLOGÍA: VOCES DE ALARMA</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Picture 1"/>
          <p:cNvPicPr>
            <a:picLocks noChangeAspect="1" noChangeArrowheads="1"/>
          </p:cNvPicPr>
          <p:nvPr/>
        </p:nvPicPr>
        <p:blipFill>
          <a:blip r:embed="rId2" cstate="print"/>
          <a:srcRect t="16650" r="25000" b="6805"/>
          <a:stretch>
            <a:fillRect/>
          </a:stretch>
        </p:blipFill>
        <p:spPr bwMode="auto">
          <a:xfrm>
            <a:off x="251520" y="692696"/>
            <a:ext cx="8466747" cy="5400600"/>
          </a:xfrm>
          <a:prstGeom prst="rect">
            <a:avLst/>
          </a:prstGeom>
          <a:noFill/>
          <a:ln w="9525">
            <a:noFill/>
            <a:miter lim="800000"/>
            <a:headEnd/>
            <a:tailEnd/>
          </a:ln>
        </p:spPr>
      </p:pic>
      <p:sp>
        <p:nvSpPr>
          <p:cNvPr id="98307" name="3 Rectángulo"/>
          <p:cNvSpPr>
            <a:spLocks noChangeArrowheads="1"/>
          </p:cNvSpPr>
          <p:nvPr/>
        </p:nvSpPr>
        <p:spPr bwMode="auto">
          <a:xfrm>
            <a:off x="250825" y="6165850"/>
            <a:ext cx="8642350" cy="522288"/>
          </a:xfrm>
          <a:prstGeom prst="rect">
            <a:avLst/>
          </a:prstGeom>
          <a:noFill/>
          <a:ln w="9525">
            <a:noFill/>
            <a:miter lim="800000"/>
            <a:headEnd/>
            <a:tailEnd/>
          </a:ln>
        </p:spPr>
        <p:txBody>
          <a:bodyPr>
            <a:spAutoFit/>
          </a:bodyPr>
          <a:lstStyle/>
          <a:p>
            <a:r>
              <a:rPr lang="es-ES" sz="1400"/>
              <a:t>http://www.etcgroup.org/es/content/retirada-de-producto-nanotecnol%C3%B3gico-del-mercado-enfatiza-la-necesidad-de-una-moratoria</a:t>
            </a:r>
          </a:p>
        </p:txBody>
      </p:sp>
      <p:sp>
        <p:nvSpPr>
          <p:cNvPr id="98308" name="Text Box 3"/>
          <p:cNvSpPr txBox="1">
            <a:spLocks noChangeArrowheads="1"/>
          </p:cNvSpPr>
          <p:nvPr/>
        </p:nvSpPr>
        <p:spPr bwMode="auto">
          <a:xfrm>
            <a:off x="250825" y="260350"/>
            <a:ext cx="8705850" cy="461963"/>
          </a:xfrm>
          <a:prstGeom prst="rect">
            <a:avLst/>
          </a:prstGeom>
          <a:noFill/>
          <a:ln w="9525">
            <a:noFill/>
            <a:miter lim="800000"/>
            <a:headEnd/>
            <a:tailEnd/>
          </a:ln>
        </p:spPr>
        <p:txBody>
          <a:bodyPr>
            <a:spAutoFit/>
          </a:bodyPr>
          <a:lstStyle/>
          <a:p>
            <a:pPr algn="ctr"/>
            <a:r>
              <a:rPr lang="es-ES" sz="2400">
                <a:cs typeface="Arial" pitchFamily="34" charset="0"/>
              </a:rPr>
              <a:t>¿UNA MORATORIA?</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ChangeArrowheads="1"/>
          </p:cNvSpPr>
          <p:nvPr/>
        </p:nvSpPr>
        <p:spPr bwMode="auto">
          <a:xfrm>
            <a:off x="250825" y="2205038"/>
            <a:ext cx="8364538" cy="3692525"/>
          </a:xfrm>
          <a:prstGeom prst="rect">
            <a:avLst/>
          </a:prstGeom>
          <a:noFill/>
          <a:ln w="9525">
            <a:noFill/>
            <a:miter lim="800000"/>
            <a:headEnd/>
            <a:tailEnd/>
          </a:ln>
        </p:spPr>
        <p:txBody>
          <a:bodyPr anchor="ctr">
            <a:spAutoFit/>
          </a:bodyPr>
          <a:lstStyle/>
          <a:p>
            <a:pPr algn="just"/>
            <a:r>
              <a:rPr lang="es-ES"/>
              <a:t>México: Radicales “tecnofóbicos” son los responsables del atentado en el Tecnológico de Monterrey.</a:t>
            </a:r>
          </a:p>
          <a:p>
            <a:pPr algn="just"/>
            <a:r>
              <a:rPr lang="es-ES"/>
              <a:t> El lunes por la mañana una </a:t>
            </a:r>
            <a:r>
              <a:rPr lang="es-ES" b="1"/>
              <a:t>bomba casera </a:t>
            </a:r>
            <a:r>
              <a:rPr lang="es-ES"/>
              <a:t>que estalló en las instalaciones del Tec de Monterrey, Campus Lago de Guadalupe, dejó como resultado a dos profesores heridos. El </a:t>
            </a:r>
            <a:r>
              <a:rPr lang="es-ES" b="1"/>
              <a:t>grupo anti-industrial</a:t>
            </a:r>
            <a:r>
              <a:rPr lang="es-ES"/>
              <a:t> responsable de este atentado se hace llamar “Individualidades Tendiendo a lo Salvaje” (ITS) y está </a:t>
            </a:r>
            <a:r>
              <a:rPr lang="es-ES" b="1"/>
              <a:t>en contra de desarrollo de la nanotecnología </a:t>
            </a:r>
            <a:r>
              <a:rPr lang="es-ES"/>
              <a:t>ya que, según ellos, es un medio para la dominación de todo lo potencialmente libre. </a:t>
            </a:r>
          </a:p>
          <a:p>
            <a:pPr algn="just"/>
            <a:endParaRPr lang="es-ES"/>
          </a:p>
          <a:p>
            <a:pPr algn="just"/>
            <a:r>
              <a:rPr lang="es-ES"/>
              <a:t>El artefacto tenía como objetivo al coordinador del CEDETEC, el Dr. Armando Herrera Corral, pero en el incidente también resultó herido el Director del Doctorado en Ciencias de la Ingeniería y especialista en construcción de robots, Alejandro Aceves López.  </a:t>
            </a:r>
          </a:p>
        </p:txBody>
      </p:sp>
      <p:sp>
        <p:nvSpPr>
          <p:cNvPr id="65539" name="Rectangle 4"/>
          <p:cNvSpPr>
            <a:spLocks noChangeArrowheads="1"/>
          </p:cNvSpPr>
          <p:nvPr/>
        </p:nvSpPr>
        <p:spPr bwMode="auto">
          <a:xfrm>
            <a:off x="395288" y="6092825"/>
            <a:ext cx="8466137" cy="457200"/>
          </a:xfrm>
          <a:prstGeom prst="rect">
            <a:avLst/>
          </a:prstGeom>
          <a:noFill/>
          <a:ln w="9525">
            <a:noFill/>
            <a:miter lim="800000"/>
            <a:headEnd/>
            <a:tailEnd/>
          </a:ln>
        </p:spPr>
        <p:txBody>
          <a:bodyPr wrap="none">
            <a:spAutoFit/>
          </a:bodyPr>
          <a:lstStyle/>
          <a:p>
            <a:r>
              <a:rPr lang="es-ES" sz="1200"/>
              <a:t>http://www.fayerwayer.com/2011/08/mexico-radicales-tecnofobicos-son-responsables-del-atentado-en-el-tec-de-monterrey/</a:t>
            </a:r>
          </a:p>
          <a:p>
            <a:r>
              <a:rPr lang="es-ES" sz="1200"/>
              <a:t>http://www.jornada.unam.mx/2011/08/27/opinion/033a1eco</a:t>
            </a:r>
          </a:p>
        </p:txBody>
      </p:sp>
      <p:pic>
        <p:nvPicPr>
          <p:cNvPr id="65540" name="Picture 5"/>
          <p:cNvPicPr>
            <a:picLocks noChangeAspect="1" noChangeArrowheads="1"/>
          </p:cNvPicPr>
          <p:nvPr/>
        </p:nvPicPr>
        <p:blipFill>
          <a:blip r:embed="rId2" cstate="print"/>
          <a:srcRect/>
          <a:stretch>
            <a:fillRect/>
          </a:stretch>
        </p:blipFill>
        <p:spPr bwMode="auto">
          <a:xfrm>
            <a:off x="2339975" y="692150"/>
            <a:ext cx="4295775" cy="1114425"/>
          </a:xfrm>
          <a:prstGeom prst="rect">
            <a:avLst/>
          </a:prstGeom>
          <a:noFill/>
          <a:ln w="9525">
            <a:noFill/>
            <a:miter lim="800000"/>
            <a:headEnd/>
            <a:tailEnd/>
          </a:ln>
        </p:spPr>
      </p:pic>
      <p:sp>
        <p:nvSpPr>
          <p:cNvPr id="65541" name="6 Rectángulo"/>
          <p:cNvSpPr>
            <a:spLocks noChangeArrowheads="1"/>
          </p:cNvSpPr>
          <p:nvPr/>
        </p:nvSpPr>
        <p:spPr bwMode="auto">
          <a:xfrm>
            <a:off x="0" y="0"/>
            <a:ext cx="9144000" cy="461963"/>
          </a:xfrm>
          <a:prstGeom prst="rect">
            <a:avLst/>
          </a:prstGeom>
          <a:noFill/>
          <a:ln w="9525">
            <a:noFill/>
            <a:miter lim="800000"/>
            <a:headEnd/>
            <a:tailEnd/>
          </a:ln>
        </p:spPr>
        <p:txBody>
          <a:bodyPr>
            <a:spAutoFit/>
          </a:bodyPr>
          <a:lstStyle/>
          <a:p>
            <a:pPr marL="92075" algn="ctr"/>
            <a:r>
              <a:rPr lang="es-ES" sz="2400"/>
              <a:t>NANOTECNOLOGÍA: VOCES DE ALARMA</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3714" name="Picture 2"/>
          <p:cNvPicPr>
            <a:picLocks noChangeAspect="1" noChangeArrowheads="1"/>
          </p:cNvPicPr>
          <p:nvPr/>
        </p:nvPicPr>
        <p:blipFill>
          <a:blip r:embed="rId2" cstate="print"/>
          <a:srcRect/>
          <a:stretch>
            <a:fillRect/>
          </a:stretch>
        </p:blipFill>
        <p:spPr bwMode="auto">
          <a:xfrm>
            <a:off x="323850" y="1268413"/>
            <a:ext cx="8415338" cy="4762500"/>
          </a:xfrm>
          <a:prstGeom prst="rect">
            <a:avLst/>
          </a:prstGeom>
          <a:noFill/>
          <a:ln w="3175" algn="ctr">
            <a:noFill/>
            <a:miter lim="800000"/>
            <a:headEnd/>
            <a:tailEnd/>
          </a:ln>
          <a:effectLst>
            <a:outerShdw dist="107763" dir="2700000" algn="ctr" rotWithShape="0">
              <a:schemeClr val="bg2">
                <a:alpha val="50000"/>
              </a:schemeClr>
            </a:outerShdw>
          </a:effectLst>
        </p:spPr>
      </p:pic>
      <p:sp>
        <p:nvSpPr>
          <p:cNvPr id="74755" name="2 Rectángulo"/>
          <p:cNvSpPr>
            <a:spLocks noChangeArrowheads="1"/>
          </p:cNvSpPr>
          <p:nvPr/>
        </p:nvSpPr>
        <p:spPr bwMode="auto">
          <a:xfrm>
            <a:off x="0" y="0"/>
            <a:ext cx="9144000" cy="830263"/>
          </a:xfrm>
          <a:prstGeom prst="rect">
            <a:avLst/>
          </a:prstGeom>
          <a:noFill/>
          <a:ln w="9525">
            <a:noFill/>
            <a:miter lim="800000"/>
            <a:headEnd/>
            <a:tailEnd/>
          </a:ln>
        </p:spPr>
        <p:txBody>
          <a:bodyPr>
            <a:spAutoFit/>
          </a:bodyPr>
          <a:lstStyle/>
          <a:p>
            <a:pPr marL="92075" algn="ctr"/>
            <a:r>
              <a:rPr lang="es-ES" sz="2400"/>
              <a:t>NANOTECNOLOGÍA: BENEFICIOS Y RIESGOS VISTOS DESDE LA PERSPECTIVA DEL IMPACTO ECONÓMICO</a:t>
            </a:r>
          </a:p>
        </p:txBody>
      </p:sp>
      <p:sp>
        <p:nvSpPr>
          <p:cNvPr id="74756" name="3 Rectángulo"/>
          <p:cNvSpPr>
            <a:spLocks noChangeArrowheads="1"/>
          </p:cNvSpPr>
          <p:nvPr/>
        </p:nvSpPr>
        <p:spPr bwMode="auto">
          <a:xfrm>
            <a:off x="323850" y="6165850"/>
            <a:ext cx="7077075" cy="368300"/>
          </a:xfrm>
          <a:prstGeom prst="rect">
            <a:avLst/>
          </a:prstGeom>
          <a:noFill/>
          <a:ln w="9525">
            <a:noFill/>
            <a:miter lim="800000"/>
            <a:headEnd/>
            <a:tailEnd/>
          </a:ln>
        </p:spPr>
        <p:txBody>
          <a:bodyPr>
            <a:spAutoFit/>
          </a:bodyPr>
          <a:lstStyle/>
          <a:p>
            <a:r>
              <a:rPr lang="es-ES" i="1"/>
              <a:t>www.oecd.org/science/nanosafety/37770473.pdf</a:t>
            </a:r>
            <a:endParaRPr lang="es-ES"/>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Text Box 7"/>
          <p:cNvSpPr txBox="1">
            <a:spLocks noChangeArrowheads="1"/>
          </p:cNvSpPr>
          <p:nvPr/>
        </p:nvSpPr>
        <p:spPr bwMode="auto">
          <a:xfrm>
            <a:off x="322263" y="0"/>
            <a:ext cx="8543925" cy="579438"/>
          </a:xfrm>
          <a:prstGeom prst="rect">
            <a:avLst/>
          </a:prstGeom>
          <a:noFill/>
          <a:ln w="9525">
            <a:noFill/>
            <a:miter lim="800000"/>
            <a:headEnd/>
            <a:tailEnd/>
          </a:ln>
        </p:spPr>
        <p:txBody>
          <a:bodyPr>
            <a:spAutoFit/>
          </a:bodyPr>
          <a:lstStyle/>
          <a:p>
            <a:pPr algn="ctr">
              <a:spcBef>
                <a:spcPct val="50000"/>
              </a:spcBef>
            </a:pPr>
            <a:r>
              <a:rPr lang="es-ES" sz="3200" dirty="0">
                <a:latin typeface="Arial" pitchFamily="34" charset="0"/>
              </a:rPr>
              <a:t>REPERCUSIONES…</a:t>
            </a:r>
          </a:p>
        </p:txBody>
      </p:sp>
      <p:pic>
        <p:nvPicPr>
          <p:cNvPr id="97285" name="Picture 4" descr="http://www.technologylawsource.com/files/2009/10/Micronised-not-Nano-Suncreen-Ad.jpg"/>
          <p:cNvPicPr>
            <a:picLocks noChangeAspect="1" noChangeArrowheads="1"/>
          </p:cNvPicPr>
          <p:nvPr/>
        </p:nvPicPr>
        <p:blipFill>
          <a:blip r:embed="rId2" cstate="print"/>
          <a:srcRect l="14030" b="47946"/>
          <a:stretch>
            <a:fillRect/>
          </a:stretch>
        </p:blipFill>
        <p:spPr bwMode="auto">
          <a:xfrm>
            <a:off x="4499992" y="846138"/>
            <a:ext cx="4521771" cy="3979217"/>
          </a:xfrm>
          <a:prstGeom prst="rect">
            <a:avLst/>
          </a:prstGeom>
          <a:noFill/>
          <a:ln w="9525">
            <a:noFill/>
            <a:miter lim="800000"/>
            <a:headEnd/>
            <a:tailEnd/>
          </a:ln>
        </p:spPr>
      </p:pic>
      <p:pic>
        <p:nvPicPr>
          <p:cNvPr id="97286" name="Picture 6" descr="http://img.gawkerassets.com/img/17lzrw1hvxlxvjpg/original.jpg"/>
          <p:cNvPicPr>
            <a:picLocks noChangeAspect="1" noChangeArrowheads="1"/>
          </p:cNvPicPr>
          <p:nvPr/>
        </p:nvPicPr>
        <p:blipFill>
          <a:blip r:embed="rId3" cstate="print"/>
          <a:srcRect/>
          <a:stretch>
            <a:fillRect/>
          </a:stretch>
        </p:blipFill>
        <p:spPr bwMode="auto">
          <a:xfrm>
            <a:off x="251520" y="908720"/>
            <a:ext cx="4096023" cy="2304256"/>
          </a:xfrm>
          <a:prstGeom prst="rect">
            <a:avLst/>
          </a:prstGeom>
          <a:noFill/>
          <a:ln w="9525">
            <a:noFill/>
            <a:miter lim="800000"/>
            <a:headEnd/>
            <a:tailEnd/>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3"/>
          <p:cNvSpPr>
            <a:spLocks noChangeArrowheads="1"/>
          </p:cNvSpPr>
          <p:nvPr/>
        </p:nvSpPr>
        <p:spPr bwMode="auto">
          <a:xfrm>
            <a:off x="0" y="-184666"/>
            <a:ext cx="184731" cy="369332"/>
          </a:xfrm>
          <a:prstGeom prst="rect">
            <a:avLst/>
          </a:prstGeom>
          <a:noFill/>
          <a:ln w="9525">
            <a:noFill/>
            <a:miter lim="800000"/>
            <a:headEnd/>
            <a:tailEnd/>
          </a:ln>
        </p:spPr>
        <p:txBody>
          <a:bodyPr wrap="none" anchor="ctr">
            <a:spAutoFit/>
          </a:bodyPr>
          <a:lstStyle/>
          <a:p>
            <a:endParaRPr lang="es-ES"/>
          </a:p>
        </p:txBody>
      </p:sp>
      <p:sp>
        <p:nvSpPr>
          <p:cNvPr id="390147" name="Text Box 3"/>
          <p:cNvSpPr txBox="1">
            <a:spLocks noChangeArrowheads="1"/>
          </p:cNvSpPr>
          <p:nvPr/>
        </p:nvSpPr>
        <p:spPr bwMode="auto">
          <a:xfrm>
            <a:off x="231775" y="347663"/>
            <a:ext cx="8705850" cy="461665"/>
          </a:xfrm>
          <a:prstGeom prst="rect">
            <a:avLst/>
          </a:prstGeom>
          <a:noFill/>
          <a:ln w="9525">
            <a:noFill/>
            <a:miter lim="800000"/>
            <a:headEnd/>
            <a:tailEnd/>
          </a:ln>
        </p:spPr>
        <p:txBody>
          <a:bodyPr>
            <a:spAutoFit/>
          </a:bodyPr>
          <a:lstStyle/>
          <a:p>
            <a:pPr algn="ctr"/>
            <a:r>
              <a:rPr lang="es-ES" sz="2400" dirty="0">
                <a:cs typeface="Arial" pitchFamily="34" charset="0"/>
              </a:rPr>
              <a:t>¿QUÉ SABE LA GENTE DE LA NANOTECNOLOGIA?</a:t>
            </a:r>
          </a:p>
        </p:txBody>
      </p:sp>
      <p:sp>
        <p:nvSpPr>
          <p:cNvPr id="390148" name="5 Rectángulo"/>
          <p:cNvSpPr>
            <a:spLocks noChangeArrowheads="1"/>
          </p:cNvSpPr>
          <p:nvPr/>
        </p:nvSpPr>
        <p:spPr bwMode="auto">
          <a:xfrm>
            <a:off x="166688" y="957263"/>
            <a:ext cx="8745537" cy="4524315"/>
          </a:xfrm>
          <a:prstGeom prst="rect">
            <a:avLst/>
          </a:prstGeom>
          <a:noFill/>
          <a:ln w="9525">
            <a:noFill/>
            <a:miter lim="800000"/>
            <a:headEnd/>
            <a:tailEnd/>
          </a:ln>
        </p:spPr>
        <p:txBody>
          <a:bodyPr>
            <a:spAutoFit/>
          </a:bodyPr>
          <a:lstStyle/>
          <a:p>
            <a:r>
              <a:rPr lang="es-ES" sz="2400" dirty="0">
                <a:cs typeface="Arial" pitchFamily="34" charset="0"/>
              </a:rPr>
              <a:t>“De todos modos, las cifras suben todavía más si incluimos a aquellas personas que han oído hablar de ella, pero no saben lo que es. Para la Unión Europea estaríamos hablando de un 75%. Es decir, que tres de cada cuatro ciudadanos europeos no saben realmente qué es la nanotecnología. Para España no tenemos el dato, pero la cifra puede ser algo superior, aunque suponemos que ligeramente por debajo del 86% de la encuesta de 2001. Recordemos que en ella sólo el 14% creía saber de qué se le estaba hablando cuando se le mencionaba la palabra “nanotecnología”. Nosotros estimamos que la cifra de españoles que tienen una noción clara de lo que es </a:t>
            </a:r>
            <a:r>
              <a:rPr lang="es-ES" sz="2400" dirty="0" smtClean="0">
                <a:cs typeface="Arial" pitchFamily="34" charset="0"/>
              </a:rPr>
              <a:t>la nanotecnología </a:t>
            </a:r>
            <a:r>
              <a:rPr lang="es-ES" sz="2400" dirty="0">
                <a:cs typeface="Arial" pitchFamily="34" charset="0"/>
              </a:rPr>
              <a:t>ronda el 5%.”</a:t>
            </a:r>
          </a:p>
        </p:txBody>
      </p:sp>
      <p:sp>
        <p:nvSpPr>
          <p:cNvPr id="390149" name="7 Rectángulo"/>
          <p:cNvSpPr>
            <a:spLocks noChangeArrowheads="1"/>
          </p:cNvSpPr>
          <p:nvPr/>
        </p:nvSpPr>
        <p:spPr bwMode="auto">
          <a:xfrm>
            <a:off x="219075" y="5695950"/>
            <a:ext cx="8655050" cy="708025"/>
          </a:xfrm>
          <a:prstGeom prst="rect">
            <a:avLst/>
          </a:prstGeom>
          <a:noFill/>
          <a:ln w="9525">
            <a:noFill/>
            <a:miter lim="800000"/>
            <a:headEnd/>
            <a:tailEnd/>
          </a:ln>
        </p:spPr>
        <p:txBody>
          <a:bodyPr>
            <a:spAutoFit/>
          </a:bodyPr>
          <a:lstStyle/>
          <a:p>
            <a:r>
              <a:rPr lang="es-ES" sz="2000">
                <a:cs typeface="Arial" pitchFamily="34" charset="0"/>
              </a:rPr>
              <a:t>“La comprensión pública de la nanotecnología en España” Javier Gómez Ferri , </a:t>
            </a:r>
            <a:r>
              <a:rPr lang="pt-BR" sz="2000">
                <a:cs typeface="Arial" pitchFamily="34" charset="0"/>
              </a:rPr>
              <a:t>Revista CTS, nº 20, vol. 7, Abril de 2012 (pág. 177-207)</a:t>
            </a:r>
            <a:endParaRPr lang="es-ES" sz="2000">
              <a:cs typeface="Arial"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7" name="Text Box 91"/>
          <p:cNvSpPr txBox="1">
            <a:spLocks noChangeArrowheads="1"/>
          </p:cNvSpPr>
          <p:nvPr/>
        </p:nvSpPr>
        <p:spPr bwMode="auto">
          <a:xfrm>
            <a:off x="468313" y="161925"/>
            <a:ext cx="8347075" cy="588963"/>
          </a:xfrm>
          <a:prstGeom prst="rect">
            <a:avLst/>
          </a:prstGeom>
          <a:noFill/>
          <a:ln w="9525">
            <a:noFill/>
            <a:miter lim="800000"/>
            <a:headEnd/>
            <a:tailEnd/>
          </a:ln>
        </p:spPr>
        <p:txBody>
          <a:bodyPr>
            <a:spAutoFit/>
          </a:bodyPr>
          <a:lstStyle/>
          <a:p>
            <a:pPr marL="457200" indent="-457200">
              <a:spcBef>
                <a:spcPct val="50000"/>
              </a:spcBef>
            </a:pPr>
            <a:r>
              <a:rPr lang="es-ES" sz="3200">
                <a:latin typeface="Arial" pitchFamily="34" charset="0"/>
              </a:rPr>
              <a:t>+ PEQUEÑO = + SUPERFICIE RELATIVA</a:t>
            </a:r>
          </a:p>
        </p:txBody>
      </p:sp>
      <p:pic>
        <p:nvPicPr>
          <p:cNvPr id="3078" name="Picture 2" descr="http://www.carolina.com/images/teacher-resources/carolina_tips/jan-2013/Nano-fig-3.jpg"/>
          <p:cNvPicPr>
            <a:picLocks noChangeAspect="1" noChangeArrowheads="1"/>
          </p:cNvPicPr>
          <p:nvPr/>
        </p:nvPicPr>
        <p:blipFill>
          <a:blip r:embed="rId3" cstate="print"/>
          <a:srcRect/>
          <a:stretch>
            <a:fillRect/>
          </a:stretch>
        </p:blipFill>
        <p:spPr bwMode="auto">
          <a:xfrm>
            <a:off x="3708400" y="4149725"/>
            <a:ext cx="5121275" cy="2374900"/>
          </a:xfrm>
          <a:prstGeom prst="rect">
            <a:avLst/>
          </a:prstGeom>
          <a:noFill/>
          <a:ln w="9525">
            <a:noFill/>
            <a:miter lim="800000"/>
            <a:headEnd/>
            <a:tailEnd/>
          </a:ln>
        </p:spPr>
      </p:pic>
      <p:graphicFrame>
        <p:nvGraphicFramePr>
          <p:cNvPr id="3074" name="Object 4"/>
          <p:cNvGraphicFramePr>
            <a:graphicFrameLocks noChangeAspect="1"/>
          </p:cNvGraphicFramePr>
          <p:nvPr/>
        </p:nvGraphicFramePr>
        <p:xfrm>
          <a:off x="4067175" y="836613"/>
          <a:ext cx="4248150" cy="920750"/>
        </p:xfrm>
        <a:graphic>
          <a:graphicData uri="http://schemas.openxmlformats.org/presentationml/2006/ole">
            <p:oleObj spid="_x0000_s2050" name="Ecuación" r:id="rId4" imgW="2108160" imgH="457200" progId="Equation.3">
              <p:embed/>
            </p:oleObj>
          </a:graphicData>
        </a:graphic>
      </p:graphicFrame>
      <p:pic>
        <p:nvPicPr>
          <p:cNvPr id="3079" name="Picture 7" descr="https://encrypted-tbn0.gstatic.com/images?q=tbn:ANd9GcRAAItzcifU8tj5eO64iBh9mxdsBXI_R1oayPkBaGBTp_TsmOK1Qg"/>
          <p:cNvPicPr>
            <a:picLocks noChangeAspect="1" noChangeArrowheads="1"/>
          </p:cNvPicPr>
          <p:nvPr/>
        </p:nvPicPr>
        <p:blipFill>
          <a:blip r:embed="rId5" cstate="print"/>
          <a:srcRect/>
          <a:stretch>
            <a:fillRect/>
          </a:stretch>
        </p:blipFill>
        <p:spPr bwMode="auto">
          <a:xfrm>
            <a:off x="395288" y="836613"/>
            <a:ext cx="3529012" cy="3529012"/>
          </a:xfrm>
          <a:prstGeom prst="rect">
            <a:avLst/>
          </a:prstGeom>
          <a:noFill/>
          <a:ln w="9525">
            <a:noFill/>
            <a:miter lim="800000"/>
            <a:headEnd/>
            <a:tailEnd/>
          </a:ln>
        </p:spPr>
      </p:pic>
      <p:graphicFrame>
        <p:nvGraphicFramePr>
          <p:cNvPr id="3075" name="Object 3"/>
          <p:cNvGraphicFramePr>
            <a:graphicFrameLocks noChangeAspect="1"/>
          </p:cNvGraphicFramePr>
          <p:nvPr/>
        </p:nvGraphicFramePr>
        <p:xfrm>
          <a:off x="4071938" y="1931988"/>
          <a:ext cx="4964112" cy="920750"/>
        </p:xfrm>
        <a:graphic>
          <a:graphicData uri="http://schemas.openxmlformats.org/presentationml/2006/ole">
            <p:oleObj spid="_x0000_s2051" name="Ecuación" r:id="rId6" imgW="2463480" imgH="457200" progId="Equation.3">
              <p:embed/>
            </p:oleObj>
          </a:graphicData>
        </a:graphic>
      </p:graphicFrame>
      <p:graphicFrame>
        <p:nvGraphicFramePr>
          <p:cNvPr id="3076" name="Object 4"/>
          <p:cNvGraphicFramePr>
            <a:graphicFrameLocks noChangeAspect="1"/>
          </p:cNvGraphicFramePr>
          <p:nvPr/>
        </p:nvGraphicFramePr>
        <p:xfrm>
          <a:off x="4067175" y="2997200"/>
          <a:ext cx="4710113" cy="793750"/>
        </p:xfrm>
        <a:graphic>
          <a:graphicData uri="http://schemas.openxmlformats.org/presentationml/2006/ole">
            <p:oleObj spid="_x0000_s2052" name="Ecuación" r:id="rId7" imgW="2336760" imgH="393480" progId="Equation.3">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3"/>
          <p:cNvSpPr>
            <a:spLocks noChangeArrowheads="1"/>
          </p:cNvSpPr>
          <p:nvPr/>
        </p:nvSpPr>
        <p:spPr bwMode="auto">
          <a:xfrm>
            <a:off x="0" y="-184150"/>
            <a:ext cx="184150" cy="368300"/>
          </a:xfrm>
          <a:prstGeom prst="rect">
            <a:avLst/>
          </a:prstGeom>
          <a:noFill/>
          <a:ln w="9525">
            <a:noFill/>
            <a:miter lim="800000"/>
            <a:headEnd/>
            <a:tailEnd/>
          </a:ln>
        </p:spPr>
        <p:txBody>
          <a:bodyPr wrap="none" anchor="ctr">
            <a:spAutoFit/>
          </a:bodyPr>
          <a:lstStyle/>
          <a:p>
            <a:endParaRPr lang="es-ES">
              <a:cs typeface="Arial" pitchFamily="34" charset="0"/>
            </a:endParaRPr>
          </a:p>
        </p:txBody>
      </p:sp>
      <p:sp>
        <p:nvSpPr>
          <p:cNvPr id="429059" name="Text Box 3"/>
          <p:cNvSpPr txBox="1">
            <a:spLocks noChangeArrowheads="1"/>
          </p:cNvSpPr>
          <p:nvPr/>
        </p:nvSpPr>
        <p:spPr bwMode="auto">
          <a:xfrm>
            <a:off x="0" y="188913"/>
            <a:ext cx="9144000" cy="523875"/>
          </a:xfrm>
          <a:prstGeom prst="rect">
            <a:avLst/>
          </a:prstGeom>
          <a:noFill/>
          <a:ln w="9525">
            <a:noFill/>
            <a:miter lim="800000"/>
            <a:headEnd/>
            <a:tailEnd/>
          </a:ln>
        </p:spPr>
        <p:txBody>
          <a:bodyPr>
            <a:spAutoFit/>
          </a:bodyPr>
          <a:lstStyle/>
          <a:p>
            <a:pPr algn="ctr"/>
            <a:r>
              <a:rPr lang="es-ES" sz="2800" dirty="0" smtClean="0">
                <a:latin typeface="Arial" pitchFamily="34" charset="0"/>
                <a:cs typeface="Arial" pitchFamily="34" charset="0"/>
              </a:rPr>
              <a:t>MANTENER </a:t>
            </a:r>
            <a:r>
              <a:rPr lang="es-ES" sz="2800" dirty="0">
                <a:latin typeface="Arial" pitchFamily="34" charset="0"/>
                <a:cs typeface="Arial" pitchFamily="34" charset="0"/>
              </a:rPr>
              <a:t>EL EQUILIBRIO</a:t>
            </a:r>
          </a:p>
        </p:txBody>
      </p:sp>
      <p:cxnSp>
        <p:nvCxnSpPr>
          <p:cNvPr id="7" name="6 Conector recto"/>
          <p:cNvCxnSpPr/>
          <p:nvPr/>
        </p:nvCxnSpPr>
        <p:spPr>
          <a:xfrm>
            <a:off x="269875" y="3330575"/>
            <a:ext cx="8604250" cy="12700"/>
          </a:xfrm>
          <a:prstGeom prst="line">
            <a:avLst/>
          </a:prstGeom>
          <a:ln/>
        </p:spPr>
        <p:style>
          <a:lnRef idx="3">
            <a:schemeClr val="accent3"/>
          </a:lnRef>
          <a:fillRef idx="0">
            <a:schemeClr val="accent3"/>
          </a:fillRef>
          <a:effectRef idx="2">
            <a:schemeClr val="accent3"/>
          </a:effectRef>
          <a:fontRef idx="minor">
            <a:schemeClr val="tx1"/>
          </a:fontRef>
        </p:style>
      </p:cxnSp>
      <p:sp>
        <p:nvSpPr>
          <p:cNvPr id="429061" name="7 CuadroTexto"/>
          <p:cNvSpPr txBox="1">
            <a:spLocks noChangeArrowheads="1"/>
          </p:cNvSpPr>
          <p:nvPr/>
        </p:nvSpPr>
        <p:spPr bwMode="auto">
          <a:xfrm>
            <a:off x="2292350" y="3948113"/>
            <a:ext cx="1236236" cy="369332"/>
          </a:xfrm>
          <a:prstGeom prst="rect">
            <a:avLst/>
          </a:prstGeom>
          <a:noFill/>
          <a:ln w="9525">
            <a:noFill/>
            <a:miter lim="800000"/>
            <a:headEnd/>
            <a:tailEnd/>
          </a:ln>
        </p:spPr>
        <p:txBody>
          <a:bodyPr wrap="none">
            <a:spAutoFit/>
          </a:bodyPr>
          <a:lstStyle/>
          <a:p>
            <a:r>
              <a:rPr lang="es-ES">
                <a:latin typeface="Arial" pitchFamily="34" charset="0"/>
                <a:cs typeface="Arial" pitchFamily="34" charset="0"/>
              </a:rPr>
              <a:t>RIESGOS</a:t>
            </a:r>
          </a:p>
        </p:txBody>
      </p:sp>
      <p:sp>
        <p:nvSpPr>
          <p:cNvPr id="429062" name="8 CuadroTexto"/>
          <p:cNvSpPr txBox="1">
            <a:spLocks noChangeArrowheads="1"/>
          </p:cNvSpPr>
          <p:nvPr/>
        </p:nvSpPr>
        <p:spPr bwMode="auto">
          <a:xfrm>
            <a:off x="5149850" y="3959225"/>
            <a:ext cx="1582484" cy="369332"/>
          </a:xfrm>
          <a:prstGeom prst="rect">
            <a:avLst/>
          </a:prstGeom>
          <a:noFill/>
          <a:ln w="9525">
            <a:noFill/>
            <a:miter lim="800000"/>
            <a:headEnd/>
            <a:tailEnd/>
          </a:ln>
        </p:spPr>
        <p:txBody>
          <a:bodyPr wrap="none">
            <a:spAutoFit/>
          </a:bodyPr>
          <a:lstStyle/>
          <a:p>
            <a:r>
              <a:rPr lang="es-ES">
                <a:latin typeface="Arial" pitchFamily="34" charset="0"/>
                <a:cs typeface="Arial" pitchFamily="34" charset="0"/>
              </a:rPr>
              <a:t>BENEFICIOS</a:t>
            </a:r>
          </a:p>
        </p:txBody>
      </p:sp>
      <p:cxnSp>
        <p:nvCxnSpPr>
          <p:cNvPr id="11" name="10 Conector recto"/>
          <p:cNvCxnSpPr/>
          <p:nvPr/>
        </p:nvCxnSpPr>
        <p:spPr>
          <a:xfrm>
            <a:off x="3103563" y="3368675"/>
            <a:ext cx="0" cy="463550"/>
          </a:xfrm>
          <a:prstGeom prst="line">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12 Conector recto"/>
          <p:cNvCxnSpPr/>
          <p:nvPr/>
        </p:nvCxnSpPr>
        <p:spPr>
          <a:xfrm>
            <a:off x="6011863" y="3314700"/>
            <a:ext cx="0" cy="463550"/>
          </a:xfrm>
          <a:prstGeom prst="line">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4" name="13 Conector recto"/>
          <p:cNvCxnSpPr/>
          <p:nvPr/>
        </p:nvCxnSpPr>
        <p:spPr>
          <a:xfrm>
            <a:off x="938213" y="2851150"/>
            <a:ext cx="0" cy="463550"/>
          </a:xfrm>
          <a:prstGeom prst="line">
            <a:avLst/>
          </a:prstGeom>
          <a:ln>
            <a:tailEnd type="triangle"/>
          </a:ln>
        </p:spPr>
        <p:style>
          <a:lnRef idx="3">
            <a:schemeClr val="accent3"/>
          </a:lnRef>
          <a:fillRef idx="0">
            <a:schemeClr val="accent3"/>
          </a:fillRef>
          <a:effectRef idx="2">
            <a:schemeClr val="accent3"/>
          </a:effectRef>
          <a:fontRef idx="minor">
            <a:schemeClr val="tx1"/>
          </a:fontRef>
        </p:style>
      </p:cxnSp>
      <p:sp>
        <p:nvSpPr>
          <p:cNvPr id="429066" name="14 CuadroTexto"/>
          <p:cNvSpPr txBox="1">
            <a:spLocks noChangeArrowheads="1"/>
          </p:cNvSpPr>
          <p:nvPr/>
        </p:nvSpPr>
        <p:spPr bwMode="auto">
          <a:xfrm>
            <a:off x="0" y="1833563"/>
            <a:ext cx="2339975" cy="646331"/>
          </a:xfrm>
          <a:prstGeom prst="rect">
            <a:avLst/>
          </a:prstGeom>
          <a:noFill/>
          <a:ln w="9525">
            <a:noFill/>
            <a:miter lim="800000"/>
            <a:headEnd/>
            <a:tailEnd/>
          </a:ln>
        </p:spPr>
        <p:txBody>
          <a:bodyPr>
            <a:spAutoFit/>
          </a:bodyPr>
          <a:lstStyle/>
          <a:p>
            <a:pPr algn="ctr"/>
            <a:r>
              <a:rPr lang="es-ES">
                <a:latin typeface="Arial" pitchFamily="34" charset="0"/>
                <a:cs typeface="Arial" pitchFamily="34" charset="0"/>
              </a:rPr>
              <a:t>APOCALIPSIS NANO</a:t>
            </a:r>
          </a:p>
        </p:txBody>
      </p:sp>
      <p:cxnSp>
        <p:nvCxnSpPr>
          <p:cNvPr id="16" name="15 Conector recto"/>
          <p:cNvCxnSpPr/>
          <p:nvPr/>
        </p:nvCxnSpPr>
        <p:spPr>
          <a:xfrm>
            <a:off x="7710488" y="2873375"/>
            <a:ext cx="0" cy="463550"/>
          </a:xfrm>
          <a:prstGeom prst="line">
            <a:avLst/>
          </a:prstGeom>
          <a:ln>
            <a:tailEnd type="triangle"/>
          </a:ln>
        </p:spPr>
        <p:style>
          <a:lnRef idx="3">
            <a:schemeClr val="accent3"/>
          </a:lnRef>
          <a:fillRef idx="0">
            <a:schemeClr val="accent3"/>
          </a:fillRef>
          <a:effectRef idx="2">
            <a:schemeClr val="accent3"/>
          </a:effectRef>
          <a:fontRef idx="minor">
            <a:schemeClr val="tx1"/>
          </a:fontRef>
        </p:style>
      </p:cxnSp>
      <p:sp>
        <p:nvSpPr>
          <p:cNvPr id="429068" name="16 CuadroTexto"/>
          <p:cNvSpPr txBox="1">
            <a:spLocks noChangeArrowheads="1"/>
          </p:cNvSpPr>
          <p:nvPr/>
        </p:nvSpPr>
        <p:spPr bwMode="auto">
          <a:xfrm>
            <a:off x="6588125" y="2266950"/>
            <a:ext cx="1783502" cy="369332"/>
          </a:xfrm>
          <a:prstGeom prst="rect">
            <a:avLst/>
          </a:prstGeom>
          <a:noFill/>
          <a:ln w="9525">
            <a:noFill/>
            <a:miter lim="800000"/>
            <a:headEnd/>
            <a:tailEnd/>
          </a:ln>
        </p:spPr>
        <p:txBody>
          <a:bodyPr wrap="none">
            <a:spAutoFit/>
          </a:bodyPr>
          <a:lstStyle/>
          <a:p>
            <a:r>
              <a:rPr lang="es-ES">
                <a:latin typeface="Arial" pitchFamily="34" charset="0"/>
                <a:cs typeface="Arial" pitchFamily="34" charset="0"/>
              </a:rPr>
              <a:t>NANO-UTOPIA</a:t>
            </a:r>
          </a:p>
        </p:txBody>
      </p:sp>
      <p:sp>
        <p:nvSpPr>
          <p:cNvPr id="18" name="17 Elipse"/>
          <p:cNvSpPr/>
          <p:nvPr/>
        </p:nvSpPr>
        <p:spPr>
          <a:xfrm>
            <a:off x="2627313" y="2905125"/>
            <a:ext cx="4005262" cy="836613"/>
          </a:xfrm>
          <a:prstGeom prst="ellipse">
            <a:avLst/>
          </a:prstGeom>
          <a:noFill/>
          <a:ln>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latin typeface="Arial" pitchFamily="34" charset="0"/>
              <a:cs typeface="Arial" pitchFamily="34" charset="0"/>
            </a:endParaRPr>
          </a:p>
        </p:txBody>
      </p:sp>
      <p:sp>
        <p:nvSpPr>
          <p:cNvPr id="19" name="18 Triángulo isósceles"/>
          <p:cNvSpPr/>
          <p:nvPr/>
        </p:nvSpPr>
        <p:spPr>
          <a:xfrm>
            <a:off x="4031087" y="3375936"/>
            <a:ext cx="1107584" cy="2923504"/>
          </a:xfrm>
          <a:prstGeom prst="triangle">
            <a:avLst/>
          </a:prstGeom>
          <a:solidFill>
            <a:srgbClr val="00B050"/>
          </a:solidFill>
          <a:scene3d>
            <a:camera prst="orthographicFront"/>
            <a:lightRig rig="threePt" dir="t"/>
          </a:scene3d>
          <a:sp3d>
            <a:bevelB w="139700" prst="cross"/>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solidFill>
                <a:schemeClr val="tx1"/>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Line 2"/>
          <p:cNvSpPr>
            <a:spLocks noChangeShapeType="1"/>
          </p:cNvSpPr>
          <p:nvPr/>
        </p:nvSpPr>
        <p:spPr bwMode="auto">
          <a:xfrm>
            <a:off x="4121150" y="5499100"/>
            <a:ext cx="865188" cy="0"/>
          </a:xfrm>
          <a:prstGeom prst="line">
            <a:avLst/>
          </a:prstGeom>
          <a:noFill/>
          <a:ln w="63500">
            <a:solidFill>
              <a:schemeClr val="tx1"/>
            </a:solidFill>
            <a:round/>
            <a:headEnd type="triangle" w="med" len="med"/>
            <a:tailEnd type="triangle" w="med" len="med"/>
          </a:ln>
        </p:spPr>
        <p:txBody>
          <a:bodyPr/>
          <a:lstStyle/>
          <a:p>
            <a:endParaRPr lang="es-ES"/>
          </a:p>
        </p:txBody>
      </p:sp>
      <p:sp>
        <p:nvSpPr>
          <p:cNvPr id="395267" name="Text Box 3"/>
          <p:cNvSpPr txBox="1">
            <a:spLocks noChangeArrowheads="1"/>
          </p:cNvSpPr>
          <p:nvPr/>
        </p:nvSpPr>
        <p:spPr bwMode="auto">
          <a:xfrm>
            <a:off x="288925" y="1379538"/>
            <a:ext cx="4768850" cy="2227262"/>
          </a:xfrm>
          <a:prstGeom prst="rect">
            <a:avLst/>
          </a:prstGeom>
          <a:noFill/>
          <a:ln w="9525">
            <a:noFill/>
            <a:miter lim="800000"/>
            <a:headEnd/>
            <a:tailEnd/>
          </a:ln>
        </p:spPr>
        <p:txBody>
          <a:bodyPr>
            <a:spAutoFit/>
          </a:bodyPr>
          <a:lstStyle/>
          <a:p>
            <a:pPr algn="ctr"/>
            <a:r>
              <a:rPr lang="es-ES" sz="2800">
                <a:latin typeface="Arial" pitchFamily="34" charset="0"/>
              </a:rPr>
              <a:t>PRINCIPIO DE PRECAUCIÓN</a:t>
            </a:r>
          </a:p>
          <a:p>
            <a:pPr algn="ctr"/>
            <a:endParaRPr lang="es-ES" sz="2800">
              <a:latin typeface="Arial" pitchFamily="34" charset="0"/>
            </a:endParaRPr>
          </a:p>
          <a:p>
            <a:pPr algn="ctr"/>
            <a:r>
              <a:rPr lang="es-ES" sz="2800">
                <a:latin typeface="Arial" pitchFamily="34" charset="0"/>
              </a:rPr>
              <a:t>CÓDIGO DE CONDUCTA RESPONSABLE</a:t>
            </a:r>
          </a:p>
        </p:txBody>
      </p:sp>
      <p:pic>
        <p:nvPicPr>
          <p:cNvPr id="395268" name="Picture 4"/>
          <p:cNvPicPr>
            <a:picLocks noChangeAspect="1" noChangeArrowheads="1"/>
          </p:cNvPicPr>
          <p:nvPr/>
        </p:nvPicPr>
        <p:blipFill>
          <a:blip r:embed="rId2" cstate="print"/>
          <a:srcRect/>
          <a:stretch>
            <a:fillRect/>
          </a:stretch>
        </p:blipFill>
        <p:spPr bwMode="auto">
          <a:xfrm>
            <a:off x="5473700" y="2346325"/>
            <a:ext cx="2659063" cy="4511675"/>
          </a:xfrm>
          <a:prstGeom prst="rect">
            <a:avLst/>
          </a:prstGeom>
          <a:noFill/>
          <a:ln w="9525">
            <a:noFill/>
            <a:miter lim="800000"/>
            <a:headEnd/>
            <a:tailEnd/>
          </a:ln>
        </p:spPr>
      </p:pic>
      <p:pic>
        <p:nvPicPr>
          <p:cNvPr id="395269" name="Picture 5"/>
          <p:cNvPicPr>
            <a:picLocks noChangeAspect="1" noChangeArrowheads="1"/>
          </p:cNvPicPr>
          <p:nvPr/>
        </p:nvPicPr>
        <p:blipFill>
          <a:blip r:embed="rId3" cstate="print"/>
          <a:srcRect/>
          <a:stretch>
            <a:fillRect/>
          </a:stretch>
        </p:blipFill>
        <p:spPr bwMode="auto">
          <a:xfrm>
            <a:off x="207963" y="4016375"/>
            <a:ext cx="5080000" cy="1543050"/>
          </a:xfrm>
          <a:prstGeom prst="rect">
            <a:avLst/>
          </a:prstGeom>
          <a:noFill/>
          <a:ln w="9525">
            <a:noFill/>
            <a:miter lim="800000"/>
            <a:headEnd/>
            <a:tailEnd/>
          </a:ln>
        </p:spPr>
      </p:pic>
      <p:sp>
        <p:nvSpPr>
          <p:cNvPr id="395270" name="Rectangle 6"/>
          <p:cNvSpPr>
            <a:spLocks noChangeArrowheads="1"/>
          </p:cNvSpPr>
          <p:nvPr/>
        </p:nvSpPr>
        <p:spPr bwMode="auto">
          <a:xfrm>
            <a:off x="739775" y="5864225"/>
            <a:ext cx="2711063" cy="369332"/>
          </a:xfrm>
          <a:prstGeom prst="rect">
            <a:avLst/>
          </a:prstGeom>
          <a:noFill/>
          <a:ln w="9525">
            <a:noFill/>
            <a:miter lim="800000"/>
            <a:headEnd/>
            <a:tailEnd/>
          </a:ln>
        </p:spPr>
        <p:txBody>
          <a:bodyPr wrap="none">
            <a:spAutoFit/>
          </a:bodyPr>
          <a:lstStyle/>
          <a:p>
            <a:r>
              <a:rPr lang="es-ES">
                <a:latin typeface="Arial" pitchFamily="34" charset="0"/>
              </a:rPr>
              <a:t>http://www.nanocode.eu/</a:t>
            </a:r>
          </a:p>
        </p:txBody>
      </p:sp>
      <p:sp>
        <p:nvSpPr>
          <p:cNvPr id="395271" name="Text Box 7"/>
          <p:cNvSpPr txBox="1">
            <a:spLocks noChangeArrowheads="1"/>
          </p:cNvSpPr>
          <p:nvPr/>
        </p:nvSpPr>
        <p:spPr bwMode="auto">
          <a:xfrm>
            <a:off x="249238" y="0"/>
            <a:ext cx="8699500" cy="1169988"/>
          </a:xfrm>
          <a:prstGeom prst="rect">
            <a:avLst/>
          </a:prstGeom>
          <a:solidFill>
            <a:srgbClr val="000000"/>
          </a:solidFill>
          <a:ln w="9525">
            <a:solidFill>
              <a:schemeClr val="tx1"/>
            </a:solidFill>
            <a:miter lim="800000"/>
            <a:headEnd/>
            <a:tailEnd/>
          </a:ln>
        </p:spPr>
        <p:txBody>
          <a:bodyPr>
            <a:spAutoFit/>
          </a:bodyPr>
          <a:lstStyle/>
          <a:p>
            <a:pPr marL="457200" indent="-457200" algn="ctr">
              <a:spcBef>
                <a:spcPct val="50000"/>
              </a:spcBef>
            </a:pPr>
            <a:r>
              <a:rPr lang="es-ES" sz="2800" b="1">
                <a:solidFill>
                  <a:schemeClr val="bg1"/>
                </a:solidFill>
                <a:latin typeface="Arial" pitchFamily="34" charset="0"/>
              </a:rPr>
              <a:t>¿CÓMO SEGUIMOS?</a:t>
            </a:r>
          </a:p>
          <a:p>
            <a:pPr marL="457200" indent="-457200" algn="ctr">
              <a:spcBef>
                <a:spcPct val="50000"/>
              </a:spcBef>
              <a:buFontTx/>
              <a:buAutoNum type="arabicParenBoth"/>
            </a:pPr>
            <a:r>
              <a:rPr lang="es-ES" sz="2800" b="1">
                <a:solidFill>
                  <a:srgbClr val="FF9966"/>
                </a:solidFill>
                <a:latin typeface="Arial" pitchFamily="34" charset="0"/>
              </a:rPr>
              <a:t> PRECAUCIÓN</a:t>
            </a:r>
          </a:p>
        </p:txBody>
      </p:sp>
      <p:pic>
        <p:nvPicPr>
          <p:cNvPr id="395272" name="Picture 8"/>
          <p:cNvPicPr>
            <a:picLocks noChangeAspect="1" noChangeArrowheads="1"/>
          </p:cNvPicPr>
          <p:nvPr/>
        </p:nvPicPr>
        <p:blipFill>
          <a:blip r:embed="rId4" cstate="print"/>
          <a:srcRect/>
          <a:stretch>
            <a:fillRect/>
          </a:stretch>
        </p:blipFill>
        <p:spPr bwMode="auto">
          <a:xfrm>
            <a:off x="7129463" y="217488"/>
            <a:ext cx="1624012" cy="1217612"/>
          </a:xfrm>
          <a:prstGeom prst="rect">
            <a:avLst/>
          </a:prstGeom>
          <a:noFill/>
          <a:ln w="3175" algn="ctr">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Text Box 7"/>
          <p:cNvSpPr txBox="1">
            <a:spLocks noChangeArrowheads="1"/>
          </p:cNvSpPr>
          <p:nvPr/>
        </p:nvSpPr>
        <p:spPr bwMode="auto">
          <a:xfrm>
            <a:off x="249238" y="0"/>
            <a:ext cx="8699500" cy="1169988"/>
          </a:xfrm>
          <a:prstGeom prst="rect">
            <a:avLst/>
          </a:prstGeom>
          <a:solidFill>
            <a:srgbClr val="000000"/>
          </a:solidFill>
          <a:ln w="9525">
            <a:solidFill>
              <a:schemeClr val="tx1"/>
            </a:solidFill>
            <a:miter lim="800000"/>
            <a:headEnd/>
            <a:tailEnd/>
          </a:ln>
        </p:spPr>
        <p:txBody>
          <a:bodyPr>
            <a:spAutoFit/>
          </a:bodyPr>
          <a:lstStyle/>
          <a:p>
            <a:pPr marL="457200" indent="-457200" algn="ctr">
              <a:spcBef>
                <a:spcPct val="50000"/>
              </a:spcBef>
            </a:pPr>
            <a:r>
              <a:rPr lang="es-ES" sz="2800" b="1">
                <a:solidFill>
                  <a:schemeClr val="bg1"/>
                </a:solidFill>
                <a:latin typeface="Arial" pitchFamily="34" charset="0"/>
              </a:rPr>
              <a:t>¿CÓMO SEGUIMOS?</a:t>
            </a:r>
          </a:p>
          <a:p>
            <a:pPr marL="457200" indent="-457200" algn="ctr">
              <a:spcBef>
                <a:spcPct val="50000"/>
              </a:spcBef>
            </a:pPr>
            <a:r>
              <a:rPr lang="es-ES" sz="2800" b="1">
                <a:solidFill>
                  <a:srgbClr val="FF9966"/>
                </a:solidFill>
                <a:latin typeface="Arial" pitchFamily="34" charset="0"/>
              </a:rPr>
              <a:t>(2) ESTUDIOS SOBRE NANOTECOTOXICOLOGÍA</a:t>
            </a:r>
          </a:p>
        </p:txBody>
      </p:sp>
      <p:pic>
        <p:nvPicPr>
          <p:cNvPr id="397315" name="Picture 9"/>
          <p:cNvPicPr>
            <a:picLocks noChangeAspect="1" noChangeArrowheads="1"/>
          </p:cNvPicPr>
          <p:nvPr/>
        </p:nvPicPr>
        <p:blipFill>
          <a:blip r:embed="rId2" cstate="print"/>
          <a:srcRect/>
          <a:stretch>
            <a:fillRect/>
          </a:stretch>
        </p:blipFill>
        <p:spPr bwMode="auto">
          <a:xfrm>
            <a:off x="515938" y="1270000"/>
            <a:ext cx="3689350" cy="1138238"/>
          </a:xfrm>
          <a:prstGeom prst="rect">
            <a:avLst/>
          </a:prstGeom>
          <a:noFill/>
          <a:ln w="9525">
            <a:noFill/>
            <a:miter lim="800000"/>
            <a:headEnd/>
            <a:tailEnd/>
          </a:ln>
        </p:spPr>
      </p:pic>
      <p:sp>
        <p:nvSpPr>
          <p:cNvPr id="397316" name="Rectangle 10"/>
          <p:cNvSpPr>
            <a:spLocks noChangeArrowheads="1"/>
          </p:cNvSpPr>
          <p:nvPr/>
        </p:nvSpPr>
        <p:spPr bwMode="auto">
          <a:xfrm>
            <a:off x="4240213" y="1601788"/>
            <a:ext cx="3493392" cy="369332"/>
          </a:xfrm>
          <a:prstGeom prst="rect">
            <a:avLst/>
          </a:prstGeom>
          <a:noFill/>
          <a:ln w="9525">
            <a:noFill/>
            <a:miter lim="800000"/>
            <a:headEnd/>
            <a:tailEnd/>
          </a:ln>
        </p:spPr>
        <p:txBody>
          <a:bodyPr wrap="none">
            <a:spAutoFit/>
          </a:bodyPr>
          <a:lstStyle/>
          <a:p>
            <a:r>
              <a:rPr lang="es-ES">
                <a:latin typeface="Arial" pitchFamily="34" charset="0"/>
                <a:hlinkClick r:id="rId3"/>
              </a:rPr>
              <a:t>http://www.nanosafetycluster.eu/</a:t>
            </a:r>
            <a:endParaRPr lang="es-ES">
              <a:latin typeface="Arial" pitchFamily="34" charset="0"/>
            </a:endParaRPr>
          </a:p>
        </p:txBody>
      </p:sp>
      <p:sp>
        <p:nvSpPr>
          <p:cNvPr id="397317" name="Rectangle 11"/>
          <p:cNvSpPr>
            <a:spLocks noChangeArrowheads="1"/>
          </p:cNvSpPr>
          <p:nvPr/>
        </p:nvSpPr>
        <p:spPr bwMode="auto">
          <a:xfrm>
            <a:off x="596900" y="2887663"/>
            <a:ext cx="1957388" cy="3970337"/>
          </a:xfrm>
          <a:prstGeom prst="rect">
            <a:avLst/>
          </a:prstGeom>
          <a:noFill/>
          <a:ln w="9525">
            <a:noFill/>
            <a:miter lim="800000"/>
            <a:headEnd/>
            <a:tailEnd/>
          </a:ln>
        </p:spPr>
        <p:txBody>
          <a:bodyPr anchor="ctr">
            <a:spAutoFit/>
          </a:bodyPr>
          <a:lstStyle/>
          <a:p>
            <a:r>
              <a:rPr lang="es-ES" sz="1800">
                <a:latin typeface="Arial" pitchFamily="34" charset="0"/>
                <a:hlinkClick r:id="rId4"/>
              </a:rPr>
              <a:t>ENNSATOX</a:t>
            </a:r>
            <a:r>
              <a:rPr lang="es-ES" sz="1800">
                <a:latin typeface="Arial" pitchFamily="34" charset="0"/>
              </a:rPr>
              <a:t> </a:t>
            </a:r>
          </a:p>
          <a:p>
            <a:r>
              <a:rPr lang="es-ES" sz="1800">
                <a:latin typeface="Arial" pitchFamily="34" charset="0"/>
                <a:hlinkClick r:id="rId5"/>
              </a:rPr>
              <a:t>ENPRA</a:t>
            </a:r>
            <a:endParaRPr lang="es-ES" sz="1800">
              <a:latin typeface="Arial" pitchFamily="34" charset="0"/>
            </a:endParaRPr>
          </a:p>
          <a:p>
            <a:r>
              <a:rPr lang="es-ES" sz="1800">
                <a:latin typeface="Arial" pitchFamily="34" charset="0"/>
                <a:hlinkClick r:id="rId6"/>
              </a:rPr>
              <a:t>ENRHES</a:t>
            </a:r>
            <a:r>
              <a:rPr lang="es-ES" sz="1800">
                <a:latin typeface="Arial" pitchFamily="34" charset="0"/>
              </a:rPr>
              <a:t> </a:t>
            </a:r>
          </a:p>
          <a:p>
            <a:r>
              <a:rPr lang="es-ES" sz="1800">
                <a:latin typeface="Arial" pitchFamily="34" charset="0"/>
                <a:hlinkClick r:id="rId7"/>
              </a:rPr>
              <a:t>HINAMOX</a:t>
            </a:r>
            <a:r>
              <a:rPr lang="es-ES" sz="1800">
                <a:latin typeface="Arial" pitchFamily="34" charset="0"/>
              </a:rPr>
              <a:t> </a:t>
            </a:r>
          </a:p>
          <a:p>
            <a:r>
              <a:rPr lang="es-ES" sz="1800">
                <a:latin typeface="Arial" pitchFamily="34" charset="0"/>
                <a:hlinkClick r:id="rId8"/>
              </a:rPr>
              <a:t>InLiveTox</a:t>
            </a:r>
            <a:r>
              <a:rPr lang="es-ES" sz="1800">
                <a:latin typeface="Arial" pitchFamily="34" charset="0"/>
              </a:rPr>
              <a:t> </a:t>
            </a:r>
          </a:p>
          <a:p>
            <a:r>
              <a:rPr lang="es-ES" sz="1800">
                <a:latin typeface="Arial" pitchFamily="34" charset="0"/>
                <a:hlinkClick r:id="rId9"/>
              </a:rPr>
              <a:t>MARINA</a:t>
            </a:r>
            <a:r>
              <a:rPr lang="es-ES" sz="1800">
                <a:latin typeface="Arial" pitchFamily="34" charset="0"/>
              </a:rPr>
              <a:t> </a:t>
            </a:r>
          </a:p>
          <a:p>
            <a:r>
              <a:rPr lang="es-ES" sz="1800">
                <a:latin typeface="Arial" pitchFamily="34" charset="0"/>
                <a:hlinkClick r:id="rId10"/>
              </a:rPr>
              <a:t>ModNanoTox</a:t>
            </a:r>
            <a:r>
              <a:rPr lang="es-ES" sz="1800">
                <a:latin typeface="Arial" pitchFamily="34" charset="0"/>
              </a:rPr>
              <a:t> </a:t>
            </a:r>
          </a:p>
          <a:p>
            <a:r>
              <a:rPr lang="es-ES" sz="1800">
                <a:latin typeface="Arial" pitchFamily="34" charset="0"/>
                <a:hlinkClick r:id="rId11"/>
              </a:rPr>
              <a:t>NanEx</a:t>
            </a:r>
            <a:r>
              <a:rPr lang="es-ES" sz="1800">
                <a:latin typeface="Arial" pitchFamily="34" charset="0"/>
              </a:rPr>
              <a:t> </a:t>
            </a:r>
          </a:p>
          <a:p>
            <a:r>
              <a:rPr lang="es-ES" sz="1800">
                <a:latin typeface="Arial" pitchFamily="34" charset="0"/>
                <a:hlinkClick r:id="rId12"/>
              </a:rPr>
              <a:t>NANODEVICE</a:t>
            </a:r>
            <a:r>
              <a:rPr lang="es-ES" sz="1800">
                <a:latin typeface="Arial" pitchFamily="34" charset="0"/>
              </a:rPr>
              <a:t> </a:t>
            </a:r>
          </a:p>
          <a:p>
            <a:r>
              <a:rPr lang="es-ES" sz="1800">
                <a:latin typeface="Arial" pitchFamily="34" charset="0"/>
                <a:hlinkClick r:id="rId13"/>
              </a:rPr>
              <a:t>NanoFATE</a:t>
            </a:r>
            <a:r>
              <a:rPr lang="es-ES" sz="1800">
                <a:latin typeface="Arial" pitchFamily="34" charset="0"/>
              </a:rPr>
              <a:t> </a:t>
            </a:r>
          </a:p>
          <a:p>
            <a:r>
              <a:rPr lang="es-ES" sz="1800">
                <a:latin typeface="Arial" pitchFamily="34" charset="0"/>
                <a:hlinkClick r:id="rId14"/>
              </a:rPr>
              <a:t>NANOfutures</a:t>
            </a:r>
            <a:r>
              <a:rPr lang="es-ES" sz="1800">
                <a:latin typeface="Arial" pitchFamily="34" charset="0"/>
              </a:rPr>
              <a:t> </a:t>
            </a:r>
          </a:p>
          <a:p>
            <a:r>
              <a:rPr lang="es-ES" sz="1800">
                <a:latin typeface="Arial" pitchFamily="34" charset="0"/>
                <a:hlinkClick r:id="rId15"/>
              </a:rPr>
              <a:t>NanoHouse</a:t>
            </a:r>
            <a:r>
              <a:rPr lang="es-ES" sz="1800">
                <a:latin typeface="Arial" pitchFamily="34" charset="0"/>
              </a:rPr>
              <a:t> </a:t>
            </a:r>
            <a:r>
              <a:rPr lang="es-ES" sz="1800">
                <a:latin typeface="Arial" pitchFamily="34" charset="0"/>
                <a:hlinkClick r:id="rId16"/>
              </a:rPr>
              <a:t>NanoImpactNet</a:t>
            </a:r>
            <a:r>
              <a:rPr lang="es-ES" sz="1800">
                <a:latin typeface="Arial" pitchFamily="34" charset="0"/>
              </a:rPr>
              <a:t> </a:t>
            </a:r>
            <a:r>
              <a:rPr lang="es-ES" sz="1800">
                <a:latin typeface="Arial" pitchFamily="34" charset="0"/>
                <a:hlinkClick r:id="rId17"/>
              </a:rPr>
              <a:t>NanoLyse</a:t>
            </a:r>
            <a:r>
              <a:rPr lang="es-ES" sz="1800">
                <a:latin typeface="Arial" pitchFamily="34" charset="0"/>
              </a:rPr>
              <a:t> </a:t>
            </a:r>
          </a:p>
        </p:txBody>
      </p:sp>
      <p:sp>
        <p:nvSpPr>
          <p:cNvPr id="397318" name="Rectangle 27"/>
          <p:cNvSpPr>
            <a:spLocks noChangeArrowheads="1"/>
          </p:cNvSpPr>
          <p:nvPr/>
        </p:nvSpPr>
        <p:spPr bwMode="auto">
          <a:xfrm>
            <a:off x="2463800" y="2887663"/>
            <a:ext cx="2192338" cy="3970337"/>
          </a:xfrm>
          <a:prstGeom prst="rect">
            <a:avLst/>
          </a:prstGeom>
          <a:noFill/>
          <a:ln w="9525">
            <a:noFill/>
            <a:miter lim="800000"/>
            <a:headEnd/>
            <a:tailEnd/>
          </a:ln>
        </p:spPr>
        <p:txBody>
          <a:bodyPr>
            <a:spAutoFit/>
          </a:bodyPr>
          <a:lstStyle/>
          <a:p>
            <a:pPr lvl="1"/>
            <a:r>
              <a:rPr lang="es-ES" sz="1800">
                <a:latin typeface="Arial" pitchFamily="34" charset="0"/>
                <a:hlinkClick r:id="rId18"/>
              </a:rPr>
              <a:t>NANOMEGA</a:t>
            </a:r>
            <a:r>
              <a:rPr lang="es-ES" sz="1800">
                <a:latin typeface="Arial" pitchFamily="34" charset="0"/>
              </a:rPr>
              <a:t> </a:t>
            </a:r>
          </a:p>
          <a:p>
            <a:pPr lvl="1"/>
            <a:r>
              <a:rPr lang="es-ES" sz="1800">
                <a:latin typeface="Arial" pitchFamily="34" charset="0"/>
                <a:hlinkClick r:id="rId19"/>
              </a:rPr>
              <a:t>NANOMMUNE</a:t>
            </a:r>
            <a:r>
              <a:rPr lang="es-ES" sz="1800">
                <a:latin typeface="Arial" pitchFamily="34" charset="0"/>
              </a:rPr>
              <a:t> </a:t>
            </a:r>
          </a:p>
          <a:p>
            <a:pPr lvl="1"/>
            <a:r>
              <a:rPr lang="es-ES" sz="1800">
                <a:latin typeface="Arial" pitchFamily="34" charset="0"/>
                <a:hlinkClick r:id="rId20"/>
              </a:rPr>
              <a:t>NanoPolyTox</a:t>
            </a:r>
            <a:r>
              <a:rPr lang="es-ES" sz="1800">
                <a:latin typeface="Arial" pitchFamily="34" charset="0"/>
              </a:rPr>
              <a:t> </a:t>
            </a:r>
          </a:p>
          <a:p>
            <a:pPr lvl="1"/>
            <a:r>
              <a:rPr lang="es-ES" sz="1800">
                <a:latin typeface="Arial" pitchFamily="34" charset="0"/>
                <a:hlinkClick r:id="rId21"/>
              </a:rPr>
              <a:t>NanoReTox</a:t>
            </a:r>
            <a:r>
              <a:rPr lang="es-ES" sz="1800">
                <a:latin typeface="Arial" pitchFamily="34" charset="0"/>
              </a:rPr>
              <a:t> </a:t>
            </a:r>
          </a:p>
          <a:p>
            <a:pPr lvl="1"/>
            <a:r>
              <a:rPr lang="es-ES" sz="1800">
                <a:latin typeface="Arial" pitchFamily="34" charset="0"/>
                <a:hlinkClick r:id="rId22"/>
              </a:rPr>
              <a:t>NanoSustain</a:t>
            </a:r>
            <a:r>
              <a:rPr lang="es-ES" sz="1800">
                <a:latin typeface="Arial" pitchFamily="34" charset="0"/>
              </a:rPr>
              <a:t> </a:t>
            </a:r>
          </a:p>
          <a:p>
            <a:pPr lvl="1"/>
            <a:r>
              <a:rPr lang="es-ES" sz="1800">
                <a:latin typeface="Arial" pitchFamily="34" charset="0"/>
                <a:hlinkClick r:id="rId23"/>
              </a:rPr>
              <a:t>NanoTEST</a:t>
            </a:r>
            <a:r>
              <a:rPr lang="es-ES" sz="1800">
                <a:latin typeface="Arial" pitchFamily="34" charset="0"/>
              </a:rPr>
              <a:t> </a:t>
            </a:r>
          </a:p>
          <a:p>
            <a:pPr lvl="1"/>
            <a:r>
              <a:rPr lang="es-ES" sz="1800">
                <a:latin typeface="Arial" pitchFamily="34" charset="0"/>
                <a:hlinkClick r:id="rId24"/>
              </a:rPr>
              <a:t>NanoToes</a:t>
            </a:r>
            <a:r>
              <a:rPr lang="es-ES" sz="1800">
                <a:latin typeface="Arial" pitchFamily="34" charset="0"/>
              </a:rPr>
              <a:t> </a:t>
            </a:r>
          </a:p>
          <a:p>
            <a:pPr lvl="1"/>
            <a:r>
              <a:rPr lang="es-ES" sz="1800">
                <a:latin typeface="Arial" pitchFamily="34" charset="0"/>
                <a:hlinkClick r:id="rId25"/>
              </a:rPr>
              <a:t>NanoTransKinetics</a:t>
            </a:r>
            <a:r>
              <a:rPr lang="es-ES" sz="1800">
                <a:latin typeface="Arial" pitchFamily="34" charset="0"/>
              </a:rPr>
              <a:t> </a:t>
            </a:r>
          </a:p>
          <a:p>
            <a:pPr lvl="1"/>
            <a:r>
              <a:rPr lang="es-ES" sz="1800">
                <a:latin typeface="Arial" pitchFamily="34" charset="0"/>
                <a:hlinkClick r:id="rId26"/>
              </a:rPr>
              <a:t>NanoValid</a:t>
            </a:r>
            <a:r>
              <a:rPr lang="es-ES" sz="1800">
                <a:latin typeface="Arial" pitchFamily="34" charset="0"/>
              </a:rPr>
              <a:t> </a:t>
            </a:r>
          </a:p>
          <a:p>
            <a:pPr lvl="1"/>
            <a:r>
              <a:rPr lang="es-ES" sz="1800">
                <a:latin typeface="Arial" pitchFamily="34" charset="0"/>
                <a:hlinkClick r:id="rId27"/>
              </a:rPr>
              <a:t>Nephh</a:t>
            </a:r>
            <a:r>
              <a:rPr lang="es-ES" sz="1800">
                <a:latin typeface="Arial" pitchFamily="34" charset="0"/>
              </a:rPr>
              <a:t> </a:t>
            </a:r>
          </a:p>
          <a:p>
            <a:pPr lvl="1"/>
            <a:r>
              <a:rPr lang="es-ES" sz="1800">
                <a:latin typeface="Arial" pitchFamily="34" charset="0"/>
                <a:hlinkClick r:id="rId28"/>
              </a:rPr>
              <a:t>NeuroNano</a:t>
            </a:r>
            <a:r>
              <a:rPr lang="es-ES" sz="1800">
                <a:latin typeface="Arial" pitchFamily="34" charset="0"/>
              </a:rPr>
              <a:t> </a:t>
            </a:r>
          </a:p>
          <a:p>
            <a:pPr lvl="1"/>
            <a:r>
              <a:rPr lang="es-ES" sz="1800">
                <a:latin typeface="Arial" pitchFamily="34" charset="0"/>
                <a:hlinkClick r:id="rId29"/>
              </a:rPr>
              <a:t>QNano</a:t>
            </a:r>
            <a:r>
              <a:rPr lang="es-ES" sz="1800">
                <a:latin typeface="Arial" pitchFamily="34" charset="0"/>
              </a:rPr>
              <a:t> </a:t>
            </a:r>
          </a:p>
          <a:p>
            <a:pPr lvl="1"/>
            <a:r>
              <a:rPr lang="es-ES" sz="1800">
                <a:latin typeface="Arial" pitchFamily="34" charset="0"/>
                <a:hlinkClick r:id="rId30"/>
              </a:rPr>
              <a:t>SIINN</a:t>
            </a:r>
            <a:r>
              <a:rPr lang="es-ES" sz="1800">
                <a:latin typeface="Arial" pitchFamily="34" charset="0"/>
              </a:rPr>
              <a:t>         </a:t>
            </a:r>
          </a:p>
        </p:txBody>
      </p:sp>
      <p:sp>
        <p:nvSpPr>
          <p:cNvPr id="397319" name="Rectangle 28"/>
          <p:cNvSpPr>
            <a:spLocks noChangeArrowheads="1"/>
          </p:cNvSpPr>
          <p:nvPr/>
        </p:nvSpPr>
        <p:spPr bwMode="auto">
          <a:xfrm>
            <a:off x="4651375" y="2957513"/>
            <a:ext cx="2541588" cy="1754187"/>
          </a:xfrm>
          <a:prstGeom prst="rect">
            <a:avLst/>
          </a:prstGeom>
          <a:noFill/>
          <a:ln w="9525">
            <a:noFill/>
            <a:miter lim="800000"/>
            <a:headEnd/>
            <a:tailEnd/>
          </a:ln>
        </p:spPr>
        <p:txBody>
          <a:bodyPr>
            <a:spAutoFit/>
          </a:bodyPr>
          <a:lstStyle/>
          <a:p>
            <a:pPr lvl="1"/>
            <a:r>
              <a:rPr lang="es-ES" sz="1800">
                <a:latin typeface="Arial" pitchFamily="34" charset="0"/>
              </a:rPr>
              <a:t>CellNanoTox</a:t>
            </a:r>
          </a:p>
          <a:p>
            <a:pPr lvl="1"/>
            <a:r>
              <a:rPr lang="es-ES" sz="1800">
                <a:latin typeface="Arial" pitchFamily="34" charset="0"/>
              </a:rPr>
              <a:t>DIPNA</a:t>
            </a:r>
          </a:p>
          <a:p>
            <a:pPr lvl="1"/>
            <a:r>
              <a:rPr lang="es-ES" sz="1800">
                <a:latin typeface="Arial" pitchFamily="34" charset="0"/>
              </a:rPr>
              <a:t>NanoInteract</a:t>
            </a:r>
          </a:p>
          <a:p>
            <a:pPr lvl="1"/>
            <a:r>
              <a:rPr lang="es-ES" sz="1800">
                <a:latin typeface="Arial" pitchFamily="34" charset="0"/>
              </a:rPr>
              <a:t>NANOTRANSPORT</a:t>
            </a:r>
          </a:p>
          <a:p>
            <a:pPr lvl="1"/>
            <a:r>
              <a:rPr lang="es-ES" sz="1800">
                <a:latin typeface="Arial" pitchFamily="34" charset="0"/>
              </a:rPr>
              <a:t>NANOSH </a:t>
            </a:r>
          </a:p>
        </p:txBody>
      </p:sp>
      <p:sp>
        <p:nvSpPr>
          <p:cNvPr id="397320" name="Text Box 29"/>
          <p:cNvSpPr txBox="1">
            <a:spLocks noChangeArrowheads="1"/>
          </p:cNvSpPr>
          <p:nvPr/>
        </p:nvSpPr>
        <p:spPr bwMode="auto">
          <a:xfrm>
            <a:off x="501650" y="2490788"/>
            <a:ext cx="8385175" cy="369332"/>
          </a:xfrm>
          <a:prstGeom prst="rect">
            <a:avLst/>
          </a:prstGeom>
          <a:noFill/>
          <a:ln w="9525">
            <a:noFill/>
            <a:miter lim="800000"/>
            <a:headEnd/>
            <a:tailEnd/>
          </a:ln>
        </p:spPr>
        <p:txBody>
          <a:bodyPr>
            <a:spAutoFit/>
          </a:bodyPr>
          <a:lstStyle/>
          <a:p>
            <a:r>
              <a:rPr lang="es-ES">
                <a:latin typeface="Arial" pitchFamily="34" charset="0"/>
              </a:rPr>
              <a:t>LISTADO DE PROYECTOS DEL VII Y VI PM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Text Box 7"/>
          <p:cNvSpPr txBox="1">
            <a:spLocks noChangeArrowheads="1"/>
          </p:cNvSpPr>
          <p:nvPr/>
        </p:nvSpPr>
        <p:spPr bwMode="auto">
          <a:xfrm>
            <a:off x="249238" y="0"/>
            <a:ext cx="8699500" cy="1169988"/>
          </a:xfrm>
          <a:prstGeom prst="rect">
            <a:avLst/>
          </a:prstGeom>
          <a:solidFill>
            <a:srgbClr val="000000"/>
          </a:solidFill>
          <a:ln w="9525">
            <a:solidFill>
              <a:schemeClr val="tx1"/>
            </a:solidFill>
            <a:miter lim="800000"/>
            <a:headEnd/>
            <a:tailEnd/>
          </a:ln>
        </p:spPr>
        <p:txBody>
          <a:bodyPr>
            <a:spAutoFit/>
          </a:bodyPr>
          <a:lstStyle/>
          <a:p>
            <a:pPr marL="457200" indent="-457200" algn="ctr">
              <a:spcBef>
                <a:spcPct val="50000"/>
              </a:spcBef>
            </a:pPr>
            <a:r>
              <a:rPr lang="es-ES" sz="2800" b="1">
                <a:solidFill>
                  <a:schemeClr val="bg1"/>
                </a:solidFill>
                <a:latin typeface="Arial" pitchFamily="34" charset="0"/>
              </a:rPr>
              <a:t>¿CÓMO SEGUIMOS?</a:t>
            </a:r>
          </a:p>
          <a:p>
            <a:pPr marL="457200" indent="-457200" algn="ctr">
              <a:spcBef>
                <a:spcPct val="50000"/>
              </a:spcBef>
            </a:pPr>
            <a:r>
              <a:rPr lang="es-ES" sz="2800" b="1">
                <a:solidFill>
                  <a:srgbClr val="FF9966"/>
                </a:solidFill>
                <a:latin typeface="Arial" pitchFamily="34" charset="0"/>
              </a:rPr>
              <a:t>(3) NORMATIVA, REGULACIÓN</a:t>
            </a:r>
          </a:p>
        </p:txBody>
      </p:sp>
      <p:pic>
        <p:nvPicPr>
          <p:cNvPr id="402435" name="Picture 2"/>
          <p:cNvPicPr>
            <a:picLocks noChangeAspect="1" noChangeArrowheads="1"/>
          </p:cNvPicPr>
          <p:nvPr/>
        </p:nvPicPr>
        <p:blipFill>
          <a:blip r:embed="rId2" cstate="print"/>
          <a:srcRect/>
          <a:stretch>
            <a:fillRect/>
          </a:stretch>
        </p:blipFill>
        <p:spPr bwMode="auto">
          <a:xfrm>
            <a:off x="231775" y="1327150"/>
            <a:ext cx="2154238" cy="619125"/>
          </a:xfrm>
          <a:prstGeom prst="rect">
            <a:avLst/>
          </a:prstGeom>
          <a:noFill/>
          <a:ln w="9525">
            <a:noFill/>
            <a:miter lim="800000"/>
            <a:headEnd/>
            <a:tailEnd/>
          </a:ln>
        </p:spPr>
      </p:pic>
      <p:sp>
        <p:nvSpPr>
          <p:cNvPr id="402436" name="Rectangle 3"/>
          <p:cNvSpPr>
            <a:spLocks noChangeArrowheads="1"/>
          </p:cNvSpPr>
          <p:nvPr/>
        </p:nvSpPr>
        <p:spPr bwMode="auto">
          <a:xfrm>
            <a:off x="2384425" y="1352550"/>
            <a:ext cx="3989105" cy="369332"/>
          </a:xfrm>
          <a:prstGeom prst="rect">
            <a:avLst/>
          </a:prstGeom>
          <a:noFill/>
          <a:ln w="9525">
            <a:noFill/>
            <a:miter lim="800000"/>
            <a:headEnd/>
            <a:tailEnd/>
          </a:ln>
        </p:spPr>
        <p:txBody>
          <a:bodyPr wrap="none">
            <a:spAutoFit/>
          </a:bodyPr>
          <a:lstStyle/>
          <a:p>
            <a:r>
              <a:rPr lang="en-US" b="1">
                <a:latin typeface="Arial" pitchFamily="34" charset="0"/>
              </a:rPr>
              <a:t>ISO Technical Committee (TC) 229 </a:t>
            </a:r>
            <a:endParaRPr lang="es-ES" b="1">
              <a:latin typeface="Arial" pitchFamily="34" charset="0"/>
            </a:endParaRPr>
          </a:p>
        </p:txBody>
      </p:sp>
      <p:pic>
        <p:nvPicPr>
          <p:cNvPr id="402437" name="Picture 10"/>
          <p:cNvPicPr>
            <a:picLocks noChangeAspect="1" noChangeArrowheads="1"/>
          </p:cNvPicPr>
          <p:nvPr/>
        </p:nvPicPr>
        <p:blipFill>
          <a:blip r:embed="rId3" cstate="print"/>
          <a:srcRect/>
          <a:stretch>
            <a:fillRect/>
          </a:stretch>
        </p:blipFill>
        <p:spPr bwMode="auto">
          <a:xfrm>
            <a:off x="271463" y="2562225"/>
            <a:ext cx="2306637" cy="850900"/>
          </a:xfrm>
          <a:prstGeom prst="rect">
            <a:avLst/>
          </a:prstGeom>
          <a:noFill/>
          <a:ln w="9525">
            <a:noFill/>
            <a:miter lim="800000"/>
            <a:headEnd/>
            <a:tailEnd/>
          </a:ln>
        </p:spPr>
      </p:pic>
      <p:sp>
        <p:nvSpPr>
          <p:cNvPr id="402438" name="Rectangle 11"/>
          <p:cNvSpPr>
            <a:spLocks noChangeArrowheads="1"/>
          </p:cNvSpPr>
          <p:nvPr/>
        </p:nvSpPr>
        <p:spPr bwMode="auto">
          <a:xfrm>
            <a:off x="180975" y="3455988"/>
            <a:ext cx="2752725" cy="396875"/>
          </a:xfrm>
          <a:prstGeom prst="rect">
            <a:avLst/>
          </a:prstGeom>
          <a:noFill/>
          <a:ln w="9525">
            <a:noFill/>
            <a:miter lim="800000"/>
            <a:headEnd/>
            <a:tailEnd/>
          </a:ln>
        </p:spPr>
        <p:txBody>
          <a:bodyPr wrap="none">
            <a:spAutoFit/>
          </a:bodyPr>
          <a:lstStyle/>
          <a:p>
            <a:r>
              <a:rPr lang="es-ES" sz="2000">
                <a:latin typeface="Arial" pitchFamily="34" charset="0"/>
              </a:rPr>
              <a:t>www.oecd.org/sti/nano</a:t>
            </a:r>
          </a:p>
        </p:txBody>
      </p:sp>
      <p:sp>
        <p:nvSpPr>
          <p:cNvPr id="402439" name="Rectangle 12"/>
          <p:cNvSpPr>
            <a:spLocks noChangeArrowheads="1"/>
          </p:cNvSpPr>
          <p:nvPr/>
        </p:nvSpPr>
        <p:spPr bwMode="auto">
          <a:xfrm>
            <a:off x="3003550" y="2817336"/>
            <a:ext cx="4694555" cy="1477328"/>
          </a:xfrm>
          <a:prstGeom prst="rect">
            <a:avLst/>
          </a:prstGeom>
          <a:noFill/>
          <a:ln w="9525">
            <a:noFill/>
            <a:miter lim="800000"/>
            <a:headEnd/>
            <a:tailEnd/>
          </a:ln>
        </p:spPr>
        <p:txBody>
          <a:bodyPr wrap="none" anchor="ctr">
            <a:spAutoFit/>
          </a:bodyPr>
          <a:lstStyle/>
          <a:p>
            <a:r>
              <a:rPr lang="en-US" b="1">
                <a:latin typeface="Arial" pitchFamily="34" charset="0"/>
              </a:rPr>
              <a:t>OECD Working Party on Nanotechnology</a:t>
            </a:r>
          </a:p>
          <a:p>
            <a:endParaRPr lang="es-ES" b="1">
              <a:latin typeface="Arial" pitchFamily="34" charset="0"/>
            </a:endParaRPr>
          </a:p>
          <a:p>
            <a:r>
              <a:rPr lang="es-ES" b="1">
                <a:latin typeface="Arial" pitchFamily="34" charset="0"/>
              </a:rPr>
              <a:t>OECD WP on Safety of Manufactured </a:t>
            </a:r>
          </a:p>
          <a:p>
            <a:r>
              <a:rPr lang="es-ES" b="1">
                <a:latin typeface="Arial" pitchFamily="34" charset="0"/>
              </a:rPr>
              <a:t>Nanomaterials </a:t>
            </a:r>
          </a:p>
          <a:p>
            <a:endParaRPr lang="es-ES" b="1">
              <a:latin typeface="Arial" pitchFamily="34" charset="0"/>
            </a:endParaRPr>
          </a:p>
        </p:txBody>
      </p:sp>
      <p:sp>
        <p:nvSpPr>
          <p:cNvPr id="24" name="Rectangle 2"/>
          <p:cNvSpPr txBox="1">
            <a:spLocks noChangeArrowheads="1"/>
          </p:cNvSpPr>
          <p:nvPr/>
        </p:nvSpPr>
        <p:spPr bwMode="auto">
          <a:xfrm>
            <a:off x="1700213" y="4714875"/>
            <a:ext cx="7186612" cy="887413"/>
          </a:xfrm>
          <a:prstGeom prst="rect">
            <a:avLst/>
          </a:prstGeom>
          <a:noFill/>
          <a:ln w="9525">
            <a:noFill/>
            <a:miter lim="800000"/>
            <a:headEnd/>
            <a:tailEnd/>
          </a:ln>
        </p:spPr>
        <p:txBody>
          <a:bodyPr/>
          <a:lstStyle/>
          <a:p>
            <a:pPr marL="342900" indent="-342900">
              <a:spcBef>
                <a:spcPct val="20000"/>
              </a:spcBef>
              <a:defRPr/>
            </a:pPr>
            <a:r>
              <a:rPr lang="es-ES" b="1" kern="0" dirty="0">
                <a:latin typeface="Arial" charset="0"/>
              </a:rPr>
              <a:t>ASTM E2456 - 06 Standard </a:t>
            </a:r>
            <a:r>
              <a:rPr lang="es-ES" b="1" kern="0" dirty="0" err="1">
                <a:latin typeface="Arial" charset="0"/>
              </a:rPr>
              <a:t>Terminology</a:t>
            </a:r>
            <a:r>
              <a:rPr lang="es-ES" b="1" kern="0" dirty="0">
                <a:latin typeface="Arial" charset="0"/>
              </a:rPr>
              <a:t> </a:t>
            </a:r>
            <a:r>
              <a:rPr lang="es-ES" b="1" kern="0" dirty="0" err="1">
                <a:latin typeface="Arial" charset="0"/>
              </a:rPr>
              <a:t>Relating</a:t>
            </a:r>
            <a:r>
              <a:rPr lang="es-ES" b="1" kern="0" dirty="0">
                <a:latin typeface="Arial" charset="0"/>
              </a:rPr>
              <a:t> </a:t>
            </a:r>
            <a:r>
              <a:rPr lang="es-ES" b="1" kern="0" dirty="0" err="1">
                <a:latin typeface="Arial" charset="0"/>
              </a:rPr>
              <a:t>to</a:t>
            </a:r>
            <a:r>
              <a:rPr lang="es-ES" b="1" kern="0" dirty="0">
                <a:latin typeface="Arial" charset="0"/>
              </a:rPr>
              <a:t> </a:t>
            </a:r>
            <a:r>
              <a:rPr lang="es-ES" b="1" kern="0" dirty="0" err="1">
                <a:latin typeface="Arial" charset="0"/>
              </a:rPr>
              <a:t>Nanotechnology</a:t>
            </a:r>
            <a:endParaRPr lang="es-ES" b="1" kern="0" dirty="0">
              <a:latin typeface="Arial" charset="0"/>
            </a:endParaRPr>
          </a:p>
        </p:txBody>
      </p:sp>
      <p:pic>
        <p:nvPicPr>
          <p:cNvPr id="402441" name="Picture 3"/>
          <p:cNvPicPr>
            <a:picLocks noChangeAspect="1" noChangeArrowheads="1"/>
          </p:cNvPicPr>
          <p:nvPr/>
        </p:nvPicPr>
        <p:blipFill>
          <a:blip r:embed="rId4" cstate="print"/>
          <a:srcRect/>
          <a:stretch>
            <a:fillRect/>
          </a:stretch>
        </p:blipFill>
        <p:spPr bwMode="auto">
          <a:xfrm>
            <a:off x="201613" y="4264025"/>
            <a:ext cx="1466850" cy="981075"/>
          </a:xfrm>
          <a:prstGeom prst="rect">
            <a:avLst/>
          </a:prstGeom>
          <a:noFill/>
          <a:ln w="9525">
            <a:noFill/>
            <a:miter lim="800000"/>
            <a:headEnd/>
            <a:tailEnd/>
          </a:ln>
        </p:spPr>
      </p:pic>
      <p:sp>
        <p:nvSpPr>
          <p:cNvPr id="402442" name="Rectangle 5"/>
          <p:cNvSpPr>
            <a:spLocks noChangeArrowheads="1"/>
          </p:cNvSpPr>
          <p:nvPr/>
        </p:nvSpPr>
        <p:spPr bwMode="auto">
          <a:xfrm>
            <a:off x="1836738" y="4296053"/>
            <a:ext cx="7307262" cy="369332"/>
          </a:xfrm>
          <a:prstGeom prst="rect">
            <a:avLst/>
          </a:prstGeom>
          <a:noFill/>
          <a:ln w="9525">
            <a:noFill/>
            <a:miter lim="800000"/>
            <a:headEnd/>
            <a:tailEnd/>
          </a:ln>
        </p:spPr>
        <p:txBody>
          <a:bodyPr anchor="ctr">
            <a:spAutoFit/>
          </a:bodyPr>
          <a:lstStyle/>
          <a:p>
            <a:r>
              <a:rPr lang="es-ES">
                <a:latin typeface="Arial" pitchFamily="34" charset="0"/>
              </a:rPr>
              <a:t>American Society for Testing and Materials (ASTM) </a:t>
            </a:r>
          </a:p>
        </p:txBody>
      </p:sp>
      <p:pic>
        <p:nvPicPr>
          <p:cNvPr id="402443" name="Picture 5"/>
          <p:cNvPicPr>
            <a:picLocks noChangeAspect="1" noChangeArrowheads="1"/>
          </p:cNvPicPr>
          <p:nvPr/>
        </p:nvPicPr>
        <p:blipFill>
          <a:blip r:embed="rId5" cstate="print"/>
          <a:srcRect/>
          <a:stretch>
            <a:fillRect/>
          </a:stretch>
        </p:blipFill>
        <p:spPr bwMode="auto">
          <a:xfrm>
            <a:off x="6992938" y="1778000"/>
            <a:ext cx="1828800" cy="806450"/>
          </a:xfrm>
          <a:prstGeom prst="rect">
            <a:avLst/>
          </a:prstGeom>
          <a:noFill/>
          <a:ln w="9525">
            <a:noFill/>
            <a:miter lim="800000"/>
            <a:headEnd/>
            <a:tailEnd/>
          </a:ln>
        </p:spPr>
      </p:pic>
      <p:pic>
        <p:nvPicPr>
          <p:cNvPr id="402444" name="Picture 6"/>
          <p:cNvPicPr>
            <a:picLocks noChangeAspect="1" noChangeArrowheads="1"/>
          </p:cNvPicPr>
          <p:nvPr/>
        </p:nvPicPr>
        <p:blipFill>
          <a:blip r:embed="rId6" cstate="print"/>
          <a:srcRect/>
          <a:stretch>
            <a:fillRect/>
          </a:stretch>
        </p:blipFill>
        <p:spPr bwMode="auto">
          <a:xfrm>
            <a:off x="231775" y="5602288"/>
            <a:ext cx="1827213" cy="1008062"/>
          </a:xfrm>
          <a:prstGeom prst="rect">
            <a:avLst/>
          </a:prstGeom>
          <a:noFill/>
          <a:ln w="9525">
            <a:noFill/>
            <a:miter lim="800000"/>
            <a:headEnd/>
            <a:tailEnd/>
          </a:ln>
        </p:spPr>
      </p:pic>
      <p:sp>
        <p:nvSpPr>
          <p:cNvPr id="402445" name="Rectangle 8"/>
          <p:cNvSpPr>
            <a:spLocks noChangeArrowheads="1"/>
          </p:cNvSpPr>
          <p:nvPr/>
        </p:nvSpPr>
        <p:spPr bwMode="auto">
          <a:xfrm>
            <a:off x="2389188" y="5864225"/>
            <a:ext cx="3801105" cy="369332"/>
          </a:xfrm>
          <a:prstGeom prst="rect">
            <a:avLst/>
          </a:prstGeom>
          <a:noFill/>
          <a:ln w="9525">
            <a:noFill/>
            <a:miter lim="800000"/>
            <a:headEnd/>
            <a:tailEnd/>
          </a:ln>
        </p:spPr>
        <p:txBody>
          <a:bodyPr wrap="none">
            <a:spAutoFit/>
          </a:bodyPr>
          <a:lstStyle/>
          <a:p>
            <a:r>
              <a:rPr lang="es-ES">
                <a:latin typeface="Arial" pitchFamily="34" charset="0"/>
              </a:rPr>
              <a:t>http://www.insht.es/portal/site/Insht/</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8" name="Picture 5"/>
          <p:cNvPicPr>
            <a:picLocks noGrp="1" noChangeAspect="1" noChangeArrowheads="1"/>
          </p:cNvPicPr>
          <p:nvPr>
            <p:ph sz="half" idx="4294967295"/>
          </p:nvPr>
        </p:nvPicPr>
        <p:blipFill>
          <a:blip r:embed="rId3" cstate="print"/>
          <a:srcRect/>
          <a:stretch>
            <a:fillRect/>
          </a:stretch>
        </p:blipFill>
        <p:spPr>
          <a:xfrm>
            <a:off x="0" y="0"/>
            <a:ext cx="2986088" cy="857250"/>
          </a:xfrm>
          <a:noFill/>
        </p:spPr>
      </p:pic>
      <p:sp>
        <p:nvSpPr>
          <p:cNvPr id="403459" name="Rectangle 8"/>
          <p:cNvSpPr>
            <a:spLocks noChangeArrowheads="1"/>
          </p:cNvSpPr>
          <p:nvPr/>
        </p:nvSpPr>
        <p:spPr bwMode="auto">
          <a:xfrm>
            <a:off x="3079750" y="217488"/>
            <a:ext cx="5229225" cy="457200"/>
          </a:xfrm>
          <a:prstGeom prst="rect">
            <a:avLst/>
          </a:prstGeom>
          <a:noFill/>
          <a:ln w="9525">
            <a:noFill/>
            <a:miter lim="800000"/>
            <a:headEnd/>
            <a:tailEnd/>
          </a:ln>
        </p:spPr>
        <p:txBody>
          <a:bodyPr wrap="none">
            <a:spAutoFit/>
          </a:bodyPr>
          <a:lstStyle/>
          <a:p>
            <a:r>
              <a:rPr lang="en-US" b="1">
                <a:solidFill>
                  <a:schemeClr val="bg1"/>
                </a:solidFill>
                <a:latin typeface="Arial" pitchFamily="34" charset="0"/>
              </a:rPr>
              <a:t>ISO Technical Committee (TC) 229 </a:t>
            </a:r>
            <a:endParaRPr lang="es-ES" b="1">
              <a:solidFill>
                <a:schemeClr val="bg1"/>
              </a:solidFill>
              <a:latin typeface="Arial" pitchFamily="34" charset="0"/>
            </a:endParaRPr>
          </a:p>
        </p:txBody>
      </p:sp>
      <p:sp>
        <p:nvSpPr>
          <p:cNvPr id="403460" name="Rectangle 9"/>
          <p:cNvSpPr>
            <a:spLocks noChangeArrowheads="1"/>
          </p:cNvSpPr>
          <p:nvPr/>
        </p:nvSpPr>
        <p:spPr bwMode="auto">
          <a:xfrm>
            <a:off x="211138" y="914400"/>
            <a:ext cx="8726487" cy="3113088"/>
          </a:xfrm>
          <a:prstGeom prst="rect">
            <a:avLst/>
          </a:prstGeom>
          <a:noFill/>
          <a:ln w="9525">
            <a:noFill/>
            <a:miter lim="800000"/>
            <a:headEnd/>
            <a:tailEnd/>
          </a:ln>
        </p:spPr>
        <p:txBody>
          <a:bodyPr anchor="ctr">
            <a:spAutoFit/>
          </a:bodyPr>
          <a:lstStyle/>
          <a:p>
            <a:pPr marL="457200" indent="-457200"/>
            <a:r>
              <a:rPr lang="es-ES" sz="1800" b="1">
                <a:latin typeface="Arial" pitchFamily="34" charset="0"/>
              </a:rPr>
              <a:t>Standardization in the field of nanotechnologies that includes either or both of the following: </a:t>
            </a:r>
          </a:p>
          <a:p>
            <a:pPr marL="457200" indent="-457200"/>
            <a:endParaRPr lang="es-ES" sz="1800" b="1">
              <a:latin typeface="Arial" pitchFamily="34" charset="0"/>
            </a:endParaRPr>
          </a:p>
          <a:p>
            <a:pPr marL="457200" indent="-457200">
              <a:buFontTx/>
              <a:buAutoNum type="arabicPeriod"/>
            </a:pPr>
            <a:r>
              <a:rPr lang="es-ES" sz="1800" b="1">
                <a:latin typeface="Arial" pitchFamily="34" charset="0"/>
              </a:rPr>
              <a:t>Understanding and control of matter and processes at the nanoscale, typically, but not exclusively, below 100 nonametres in one or more dimensions where the onset of size-dependent phenomena usually enables novel applications, </a:t>
            </a:r>
          </a:p>
          <a:p>
            <a:pPr marL="457200" indent="-457200">
              <a:buFontTx/>
              <a:buAutoNum type="arabicPeriod"/>
            </a:pPr>
            <a:endParaRPr lang="es-ES" sz="1800" b="1">
              <a:latin typeface="Arial" pitchFamily="34" charset="0"/>
            </a:endParaRPr>
          </a:p>
          <a:p>
            <a:pPr marL="457200" indent="-457200"/>
            <a:r>
              <a:rPr lang="es-ES" sz="1800" b="1">
                <a:latin typeface="Arial" pitchFamily="34" charset="0"/>
              </a:rPr>
              <a:t>2. Utilizing the properties of nanoscale materials that differ from the properties of individual atoms, molecules, and bulk matter, to create improved materials, devices, and systems that exploit these new properties. </a:t>
            </a:r>
          </a:p>
        </p:txBody>
      </p:sp>
      <p:sp>
        <p:nvSpPr>
          <p:cNvPr id="403461" name="5 Rectángulo"/>
          <p:cNvSpPr>
            <a:spLocks noChangeArrowheads="1"/>
          </p:cNvSpPr>
          <p:nvPr/>
        </p:nvSpPr>
        <p:spPr bwMode="auto">
          <a:xfrm>
            <a:off x="2955925" y="579438"/>
            <a:ext cx="6188075" cy="307975"/>
          </a:xfrm>
          <a:prstGeom prst="rect">
            <a:avLst/>
          </a:prstGeom>
          <a:noFill/>
          <a:ln w="9525">
            <a:noFill/>
            <a:miter lim="800000"/>
            <a:headEnd/>
            <a:tailEnd/>
          </a:ln>
        </p:spPr>
        <p:txBody>
          <a:bodyPr>
            <a:spAutoFit/>
          </a:bodyPr>
          <a:lstStyle/>
          <a:p>
            <a:r>
              <a:rPr lang="es-ES" sz="1400">
                <a:latin typeface="Arial" pitchFamily="34" charset="0"/>
                <a:cs typeface="Arial" pitchFamily="34" charset="0"/>
              </a:rPr>
              <a:t>http://www.iso.org/iso/iso_technical_committee?commid=381983</a:t>
            </a:r>
          </a:p>
        </p:txBody>
      </p:sp>
      <p:graphicFrame>
        <p:nvGraphicFramePr>
          <p:cNvPr id="7" name="Group 34"/>
          <p:cNvGraphicFramePr>
            <a:graphicFrameLocks noGrp="1"/>
          </p:cNvGraphicFramePr>
          <p:nvPr/>
        </p:nvGraphicFramePr>
        <p:xfrm>
          <a:off x="225425" y="4140200"/>
          <a:ext cx="8647113" cy="2488024"/>
        </p:xfrm>
        <a:graphic>
          <a:graphicData uri="http://schemas.openxmlformats.org/drawingml/2006/table">
            <a:tbl>
              <a:tblPr>
                <a:tableStyleId>{BC89EF96-8CEA-46FF-86C4-4CE0E7609802}</a:tableStyleId>
              </a:tblPr>
              <a:tblGrid>
                <a:gridCol w="8142288"/>
                <a:gridCol w="504825"/>
              </a:tblGrid>
              <a:tr h="51293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smtClean="0">
                          <a:ln>
                            <a:noFill/>
                          </a:ln>
                          <a:solidFill>
                            <a:schemeClr val="tx1"/>
                          </a:solidFill>
                          <a:effectLst/>
                          <a:latin typeface="Arial" pitchFamily="34" charset="0"/>
                          <a:cs typeface="Arial" pitchFamily="34" charset="0"/>
                        </a:rPr>
                        <a:t>Total </a:t>
                      </a:r>
                      <a:r>
                        <a:rPr kumimoji="0" lang="es-ES" sz="1800" u="none" strike="noStrike" cap="none" normalizeH="0" baseline="0" dirty="0" err="1" smtClean="0">
                          <a:ln>
                            <a:noFill/>
                          </a:ln>
                          <a:solidFill>
                            <a:schemeClr val="tx1"/>
                          </a:solidFill>
                          <a:effectLst/>
                          <a:latin typeface="Arial" pitchFamily="34" charset="0"/>
                          <a:cs typeface="Arial" pitchFamily="34" charset="0"/>
                        </a:rPr>
                        <a:t>number</a:t>
                      </a:r>
                      <a:r>
                        <a:rPr kumimoji="0" lang="es-ES" sz="1800" u="none" strike="noStrike" cap="none" normalizeH="0" baseline="0" dirty="0" smtClean="0">
                          <a:ln>
                            <a:noFill/>
                          </a:ln>
                          <a:solidFill>
                            <a:schemeClr val="tx1"/>
                          </a:solidFill>
                          <a:effectLst/>
                          <a:latin typeface="Arial" pitchFamily="34" charset="0"/>
                          <a:cs typeface="Arial" pitchFamily="34" charset="0"/>
                        </a:rPr>
                        <a:t> of </a:t>
                      </a:r>
                      <a:r>
                        <a:rPr kumimoji="0" lang="es-ES" sz="1800" u="none" strike="noStrike" cap="none" normalizeH="0" baseline="0" dirty="0" err="1" smtClean="0">
                          <a:ln>
                            <a:noFill/>
                          </a:ln>
                          <a:solidFill>
                            <a:schemeClr val="tx1"/>
                          </a:solidFill>
                          <a:effectLst/>
                          <a:latin typeface="Arial" pitchFamily="34" charset="0"/>
                          <a:cs typeface="Arial" pitchFamily="34" charset="0"/>
                        </a:rPr>
                        <a:t>published</a:t>
                      </a:r>
                      <a:r>
                        <a:rPr kumimoji="0" lang="es-ES" sz="1800" u="none" strike="noStrike" cap="none" normalizeH="0" baseline="0" dirty="0" smtClean="0">
                          <a:ln>
                            <a:noFill/>
                          </a:ln>
                          <a:solidFill>
                            <a:schemeClr val="tx1"/>
                          </a:solidFill>
                          <a:effectLst/>
                          <a:latin typeface="Arial" pitchFamily="34" charset="0"/>
                          <a:cs typeface="Arial" pitchFamily="34" charset="0"/>
                        </a:rPr>
                        <a:t> ISO </a:t>
                      </a:r>
                      <a:r>
                        <a:rPr kumimoji="0" lang="es-ES" sz="1800" u="none" strike="noStrike" cap="none" normalizeH="0" baseline="0" dirty="0" err="1" smtClean="0">
                          <a:ln>
                            <a:noFill/>
                          </a:ln>
                          <a:solidFill>
                            <a:schemeClr val="tx1"/>
                          </a:solidFill>
                          <a:effectLst/>
                          <a:latin typeface="Arial" pitchFamily="34" charset="0"/>
                          <a:cs typeface="Arial" pitchFamily="34" charset="0"/>
                        </a:rPr>
                        <a:t>standards</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related</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to</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the</a:t>
                      </a:r>
                      <a:r>
                        <a:rPr kumimoji="0" lang="es-ES" sz="1800" u="none" strike="noStrike" cap="none" normalizeH="0" baseline="0" dirty="0" smtClean="0">
                          <a:ln>
                            <a:noFill/>
                          </a:ln>
                          <a:solidFill>
                            <a:schemeClr val="tx1"/>
                          </a:solidFill>
                          <a:effectLst/>
                          <a:latin typeface="Arial" pitchFamily="34" charset="0"/>
                          <a:cs typeface="Arial" pitchFamily="34" charset="0"/>
                        </a:rPr>
                        <a:t> TC and </a:t>
                      </a:r>
                      <a:r>
                        <a:rPr kumimoji="0" lang="es-ES" sz="1800" u="none" strike="noStrike" cap="none" normalizeH="0" baseline="0" dirty="0" err="1" smtClean="0">
                          <a:ln>
                            <a:noFill/>
                          </a:ln>
                          <a:solidFill>
                            <a:schemeClr val="tx1"/>
                          </a:solidFill>
                          <a:effectLst/>
                          <a:latin typeface="Arial" pitchFamily="34" charset="0"/>
                          <a:cs typeface="Arial" pitchFamily="34" charset="0"/>
                        </a:rPr>
                        <a:t>its</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SCs</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number</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includes</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updates</a:t>
                      </a:r>
                      <a:r>
                        <a:rPr kumimoji="0" lang="es-ES" sz="1800" u="none" strike="noStrike" cap="none" normalizeH="0" baseline="0" dirty="0" smtClean="0">
                          <a:ln>
                            <a:noFill/>
                          </a:ln>
                          <a:solidFill>
                            <a:schemeClr val="tx1"/>
                          </a:solidFill>
                          <a:effectLst/>
                          <a:latin typeface="Arial"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smtClean="0">
                          <a:ln>
                            <a:noFill/>
                          </a:ln>
                          <a:solidFill>
                            <a:schemeClr val="tx1"/>
                          </a:solidFill>
                          <a:effectLst/>
                          <a:latin typeface="Arial" pitchFamily="34" charset="0"/>
                          <a:cs typeface="Arial" pitchFamily="34" charset="0"/>
                        </a:rPr>
                        <a:t>43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r>
              <a:tr h="52092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err="1" smtClean="0">
                          <a:ln>
                            <a:noFill/>
                          </a:ln>
                          <a:solidFill>
                            <a:schemeClr val="tx1"/>
                          </a:solidFill>
                          <a:effectLst/>
                          <a:latin typeface="Arial" pitchFamily="34" charset="0"/>
                          <a:cs typeface="Arial" pitchFamily="34" charset="0"/>
                        </a:rPr>
                        <a:t>Number</a:t>
                      </a:r>
                      <a:r>
                        <a:rPr kumimoji="0" lang="es-ES" sz="1800" u="none" strike="noStrike" cap="none" normalizeH="0" baseline="0" dirty="0" smtClean="0">
                          <a:ln>
                            <a:noFill/>
                          </a:ln>
                          <a:solidFill>
                            <a:schemeClr val="tx1"/>
                          </a:solidFill>
                          <a:effectLst/>
                          <a:latin typeface="Arial" pitchFamily="34" charset="0"/>
                          <a:cs typeface="Arial" pitchFamily="34" charset="0"/>
                        </a:rPr>
                        <a:t> of </a:t>
                      </a:r>
                      <a:r>
                        <a:rPr kumimoji="0" lang="es-ES" sz="1800" u="none" strike="noStrike" cap="none" normalizeH="0" baseline="0" dirty="0" err="1" smtClean="0">
                          <a:ln>
                            <a:noFill/>
                          </a:ln>
                          <a:solidFill>
                            <a:schemeClr val="tx1"/>
                          </a:solidFill>
                          <a:effectLst/>
                          <a:latin typeface="Arial" pitchFamily="34" charset="0"/>
                          <a:cs typeface="Arial" pitchFamily="34" charset="0"/>
                        </a:rPr>
                        <a:t>published</a:t>
                      </a:r>
                      <a:r>
                        <a:rPr kumimoji="0" lang="es-ES" sz="1800" u="none" strike="noStrike" cap="none" normalizeH="0" baseline="0" dirty="0" smtClean="0">
                          <a:ln>
                            <a:noFill/>
                          </a:ln>
                          <a:solidFill>
                            <a:schemeClr val="tx1"/>
                          </a:solidFill>
                          <a:effectLst/>
                          <a:latin typeface="Arial" pitchFamily="34" charset="0"/>
                          <a:cs typeface="Arial" pitchFamily="34" charset="0"/>
                        </a:rPr>
                        <a:t> ISO </a:t>
                      </a:r>
                      <a:r>
                        <a:rPr kumimoji="0" lang="es-ES" sz="1800" u="none" strike="noStrike" cap="none" normalizeH="0" baseline="0" dirty="0" err="1" smtClean="0">
                          <a:ln>
                            <a:noFill/>
                          </a:ln>
                          <a:solidFill>
                            <a:schemeClr val="tx1"/>
                          </a:solidFill>
                          <a:effectLst/>
                          <a:latin typeface="Arial" pitchFamily="34" charset="0"/>
                          <a:cs typeface="Arial" pitchFamily="34" charset="0"/>
                        </a:rPr>
                        <a:t>standards</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under</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the</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direct</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responsibility</a:t>
                      </a:r>
                      <a:r>
                        <a:rPr kumimoji="0" lang="es-ES" sz="1800" u="none" strike="noStrike" cap="none" normalizeH="0" baseline="0" dirty="0" smtClean="0">
                          <a:ln>
                            <a:noFill/>
                          </a:ln>
                          <a:solidFill>
                            <a:schemeClr val="tx1"/>
                          </a:solidFill>
                          <a:effectLst/>
                          <a:latin typeface="Arial" pitchFamily="34" charset="0"/>
                          <a:cs typeface="Arial" pitchFamily="34" charset="0"/>
                        </a:rPr>
                        <a:t> of TC 229 (</a:t>
                      </a:r>
                      <a:r>
                        <a:rPr kumimoji="0" lang="es-ES" sz="1800" u="none" strike="noStrike" cap="none" normalizeH="0" baseline="0" dirty="0" err="1" smtClean="0">
                          <a:ln>
                            <a:noFill/>
                          </a:ln>
                          <a:solidFill>
                            <a:schemeClr val="tx1"/>
                          </a:solidFill>
                          <a:effectLst/>
                          <a:latin typeface="Arial" pitchFamily="34" charset="0"/>
                          <a:cs typeface="Arial" pitchFamily="34" charset="0"/>
                        </a:rPr>
                        <a:t>number</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includes</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updates</a:t>
                      </a:r>
                      <a:r>
                        <a:rPr kumimoji="0" lang="es-ES" sz="1800" u="none" strike="noStrike" cap="none" normalizeH="0" baseline="0" dirty="0" smtClean="0">
                          <a:ln>
                            <a:noFill/>
                          </a:ln>
                          <a:solidFill>
                            <a:schemeClr val="tx1"/>
                          </a:solidFill>
                          <a:effectLst/>
                          <a:latin typeface="Arial"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smtClean="0">
                          <a:ln>
                            <a:noFill/>
                          </a:ln>
                          <a:solidFill>
                            <a:schemeClr val="tx1"/>
                          </a:solidFill>
                          <a:effectLst/>
                          <a:latin typeface="Arial" pitchFamily="34" charset="0"/>
                          <a:cs typeface="Arial" pitchFamily="34" charset="0"/>
                        </a:rPr>
                        <a:t>43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r>
              <a:tr h="38490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err="1" smtClean="0">
                          <a:ln>
                            <a:noFill/>
                          </a:ln>
                          <a:solidFill>
                            <a:schemeClr val="tx1"/>
                          </a:solidFill>
                          <a:effectLst/>
                          <a:latin typeface="Arial" pitchFamily="34" charset="0"/>
                          <a:cs typeface="Arial" pitchFamily="34" charset="0"/>
                        </a:rPr>
                        <a:t>Standars</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under</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development</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smtClean="0">
                          <a:ln>
                            <a:noFill/>
                          </a:ln>
                          <a:solidFill>
                            <a:schemeClr val="tx1"/>
                          </a:solidFill>
                          <a:effectLst/>
                          <a:latin typeface="Arial" pitchFamily="34" charset="0"/>
                          <a:cs typeface="Arial" pitchFamily="34" charset="0"/>
                        </a:rPr>
                        <a:t>23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r>
              <a:tr h="3600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err="1" smtClean="0">
                          <a:ln>
                            <a:noFill/>
                          </a:ln>
                          <a:solidFill>
                            <a:schemeClr val="tx1"/>
                          </a:solidFill>
                          <a:effectLst/>
                          <a:latin typeface="Arial" pitchFamily="34" charset="0"/>
                          <a:cs typeface="Arial" pitchFamily="34" charset="0"/>
                        </a:rPr>
                        <a:t>Participating</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countries</a:t>
                      </a:r>
                      <a:r>
                        <a:rPr kumimoji="0" lang="es-ES" sz="1800" u="none" strike="noStrike" cap="none" normalizeH="0" baseline="0" dirty="0" smtClean="0">
                          <a:ln>
                            <a:noFill/>
                          </a:ln>
                          <a:solidFill>
                            <a:schemeClr val="tx1"/>
                          </a:solidFill>
                          <a:effectLst/>
                          <a:latin typeface="Arial"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smtClean="0">
                          <a:ln>
                            <a:noFill/>
                          </a:ln>
                          <a:solidFill>
                            <a:schemeClr val="tx1"/>
                          </a:solidFill>
                          <a:effectLst/>
                          <a:latin typeface="Arial" pitchFamily="34" charset="0"/>
                          <a:cs typeface="Arial" pitchFamily="34" charset="0"/>
                        </a:rPr>
                        <a:t>33</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r>
              <a:tr h="4572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err="1" smtClean="0">
                          <a:ln>
                            <a:noFill/>
                          </a:ln>
                          <a:solidFill>
                            <a:schemeClr val="tx1"/>
                          </a:solidFill>
                          <a:effectLst/>
                          <a:latin typeface="Arial" pitchFamily="34" charset="0"/>
                          <a:cs typeface="Arial" pitchFamily="34" charset="0"/>
                        </a:rPr>
                        <a:t>Observing</a:t>
                      </a:r>
                      <a:r>
                        <a:rPr kumimoji="0" lang="es-ES" sz="1800" u="none" strike="noStrike" cap="none" normalizeH="0" baseline="0" dirty="0" smtClean="0">
                          <a:ln>
                            <a:noFill/>
                          </a:ln>
                          <a:solidFill>
                            <a:schemeClr val="tx1"/>
                          </a:solidFill>
                          <a:effectLst/>
                          <a:latin typeface="Arial" pitchFamily="34" charset="0"/>
                          <a:cs typeface="Arial" pitchFamily="34" charset="0"/>
                        </a:rPr>
                        <a:t> </a:t>
                      </a:r>
                      <a:r>
                        <a:rPr kumimoji="0" lang="es-ES" sz="1800" u="none" strike="noStrike" cap="none" normalizeH="0" baseline="0" dirty="0" err="1" smtClean="0">
                          <a:ln>
                            <a:noFill/>
                          </a:ln>
                          <a:solidFill>
                            <a:schemeClr val="tx1"/>
                          </a:solidFill>
                          <a:effectLst/>
                          <a:latin typeface="Arial" pitchFamily="34" charset="0"/>
                          <a:cs typeface="Arial" pitchFamily="34" charset="0"/>
                        </a:rPr>
                        <a:t>countries</a:t>
                      </a:r>
                      <a:r>
                        <a:rPr kumimoji="0" lang="es-ES" sz="1800" u="none" strike="noStrike" cap="none" normalizeH="0" baseline="0" dirty="0" smtClean="0">
                          <a:ln>
                            <a:noFill/>
                          </a:ln>
                          <a:solidFill>
                            <a:schemeClr val="tx1"/>
                          </a:solidFill>
                          <a:effectLst/>
                          <a:latin typeface="Arial" pitchFamily="34" charset="0"/>
                          <a:cs typeface="Arial" pitchFamily="34" charset="0"/>
                        </a:rPr>
                        <a:t>: </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u="none" strike="noStrike" cap="none" normalizeH="0" baseline="0" dirty="0" smtClean="0">
                          <a:ln>
                            <a:noFill/>
                          </a:ln>
                          <a:solidFill>
                            <a:schemeClr val="tx1"/>
                          </a:solidFill>
                          <a:effectLst/>
                          <a:latin typeface="Arial" pitchFamily="34" charset="0"/>
                          <a:cs typeface="Arial" pitchFamily="34" charset="0"/>
                        </a:rPr>
                        <a:t>15</a:t>
                      </a:r>
                      <a:endParaRPr kumimoji="0" lang="es-ES" sz="1800" b="0" i="0" u="none" strike="noStrike" cap="none" normalizeH="0" baseline="0" dirty="0" smtClean="0">
                        <a:ln>
                          <a:noFill/>
                        </a:ln>
                        <a:solidFill>
                          <a:schemeClr val="tx1"/>
                        </a:solidFill>
                        <a:effectLst/>
                        <a:latin typeface="Arial" pitchFamily="34" charset="0"/>
                        <a:cs typeface="Arial" pitchFamily="34" charset="0"/>
                      </a:endParaRPr>
                    </a:p>
                  </a:txBody>
                  <a:tcPr anchor="ctr" horzOverflow="overflow"/>
                </a:tc>
              </a:tr>
            </a:tbl>
          </a:graphicData>
        </a:graphic>
      </p:graphicFrame>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p:cNvPicPr>
            <a:picLocks noChangeAspect="1" noChangeArrowheads="1"/>
          </p:cNvPicPr>
          <p:nvPr/>
        </p:nvPicPr>
        <p:blipFill>
          <a:blip r:embed="rId2" cstate="print"/>
          <a:srcRect/>
          <a:stretch>
            <a:fillRect/>
          </a:stretch>
        </p:blipFill>
        <p:spPr bwMode="auto">
          <a:xfrm>
            <a:off x="315913" y="1033463"/>
            <a:ext cx="8362950" cy="2495550"/>
          </a:xfrm>
          <a:prstGeom prst="rect">
            <a:avLst/>
          </a:prstGeom>
          <a:noFill/>
          <a:ln w="9525">
            <a:noFill/>
            <a:miter lim="800000"/>
            <a:headEnd/>
            <a:tailEnd/>
          </a:ln>
        </p:spPr>
      </p:pic>
      <p:pic>
        <p:nvPicPr>
          <p:cNvPr id="414723" name="Picture 3"/>
          <p:cNvPicPr>
            <a:picLocks noChangeAspect="1" noChangeArrowheads="1"/>
          </p:cNvPicPr>
          <p:nvPr/>
        </p:nvPicPr>
        <p:blipFill>
          <a:blip r:embed="rId3" cstate="print"/>
          <a:srcRect/>
          <a:stretch>
            <a:fillRect/>
          </a:stretch>
        </p:blipFill>
        <p:spPr bwMode="auto">
          <a:xfrm>
            <a:off x="347663" y="3695700"/>
            <a:ext cx="8410575" cy="2859088"/>
          </a:xfrm>
          <a:prstGeom prst="rect">
            <a:avLst/>
          </a:prstGeom>
          <a:noFill/>
          <a:ln w="9525">
            <a:noFill/>
            <a:miter lim="800000"/>
            <a:headEnd/>
            <a:tailEnd/>
          </a:ln>
        </p:spPr>
      </p:pic>
      <p:sp>
        <p:nvSpPr>
          <p:cNvPr id="414724" name="7 Rectángulo"/>
          <p:cNvSpPr>
            <a:spLocks noChangeArrowheads="1"/>
          </p:cNvSpPr>
          <p:nvPr/>
        </p:nvSpPr>
        <p:spPr bwMode="auto">
          <a:xfrm>
            <a:off x="0" y="207963"/>
            <a:ext cx="9144000" cy="646331"/>
          </a:xfrm>
          <a:prstGeom prst="rect">
            <a:avLst/>
          </a:prstGeom>
          <a:noFill/>
          <a:ln w="9525">
            <a:noFill/>
            <a:miter lim="800000"/>
            <a:headEnd/>
            <a:tailEnd/>
          </a:ln>
        </p:spPr>
        <p:txBody>
          <a:bodyPr>
            <a:spAutoFit/>
          </a:bodyPr>
          <a:lstStyle/>
          <a:p>
            <a:pPr algn="ctr"/>
            <a:r>
              <a:rPr lang="es-ES">
                <a:latin typeface="Arial" pitchFamily="34" charset="0"/>
                <a:cs typeface="Arial" pitchFamily="34" charset="0"/>
              </a:rPr>
              <a:t>UNIÓN EUROPEA: REGLAMENTOS</a:t>
            </a:r>
          </a:p>
          <a:p>
            <a:pPr algn="ctr"/>
            <a:r>
              <a:rPr lang="es-ES">
                <a:latin typeface="Arial" pitchFamily="34" charset="0"/>
                <a:cs typeface="Arial" pitchFamily="34" charset="0"/>
              </a:rPr>
              <a:t>COSMÉTICA / ALIMENTACIÓN</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5"/>
          <p:cNvSpPr>
            <a:spLocks noChangeArrowheads="1"/>
          </p:cNvSpPr>
          <p:nvPr/>
        </p:nvSpPr>
        <p:spPr bwMode="auto">
          <a:xfrm>
            <a:off x="2006600" y="173038"/>
            <a:ext cx="6973888" cy="1077912"/>
          </a:xfrm>
          <a:prstGeom prst="rect">
            <a:avLst/>
          </a:prstGeom>
          <a:noFill/>
          <a:ln w="9525">
            <a:noFill/>
            <a:miter lim="800000"/>
            <a:headEnd/>
            <a:tailEnd/>
          </a:ln>
        </p:spPr>
        <p:txBody>
          <a:bodyPr>
            <a:spAutoFit/>
          </a:bodyPr>
          <a:lstStyle/>
          <a:p>
            <a:r>
              <a:rPr lang="es-ES" sz="3200">
                <a:latin typeface="Calibri" pitchFamily="34" charset="0"/>
              </a:rPr>
              <a:t>INSTITUTO NACIONAL DE SEGURIDAD E HIGIENE EN EL TRABAJO</a:t>
            </a:r>
          </a:p>
        </p:txBody>
      </p:sp>
      <p:pic>
        <p:nvPicPr>
          <p:cNvPr id="408579" name="Picture 6"/>
          <p:cNvPicPr>
            <a:picLocks noChangeAspect="1" noChangeArrowheads="1"/>
          </p:cNvPicPr>
          <p:nvPr/>
        </p:nvPicPr>
        <p:blipFill>
          <a:blip r:embed="rId3" cstate="print"/>
          <a:srcRect t="18713"/>
          <a:stretch>
            <a:fillRect/>
          </a:stretch>
        </p:blipFill>
        <p:spPr bwMode="auto">
          <a:xfrm>
            <a:off x="0" y="188640"/>
            <a:ext cx="1827213" cy="819423"/>
          </a:xfrm>
          <a:prstGeom prst="rect">
            <a:avLst/>
          </a:prstGeom>
          <a:noFill/>
          <a:ln w="9525">
            <a:noFill/>
            <a:miter lim="800000"/>
            <a:headEnd/>
            <a:tailEnd/>
          </a:ln>
        </p:spPr>
      </p:pic>
      <p:sp>
        <p:nvSpPr>
          <p:cNvPr id="408580" name="Rectangle 8"/>
          <p:cNvSpPr>
            <a:spLocks noChangeArrowheads="1"/>
          </p:cNvSpPr>
          <p:nvPr/>
        </p:nvSpPr>
        <p:spPr bwMode="auto">
          <a:xfrm>
            <a:off x="2452688" y="1022350"/>
            <a:ext cx="3802062" cy="368300"/>
          </a:xfrm>
          <a:prstGeom prst="rect">
            <a:avLst/>
          </a:prstGeom>
          <a:noFill/>
          <a:ln w="9525">
            <a:noFill/>
            <a:miter lim="800000"/>
            <a:headEnd/>
            <a:tailEnd/>
          </a:ln>
        </p:spPr>
        <p:txBody>
          <a:bodyPr wrap="none">
            <a:spAutoFit/>
          </a:bodyPr>
          <a:lstStyle/>
          <a:p>
            <a:r>
              <a:rPr lang="es-ES"/>
              <a:t>http://www.insht.es/portal/site/Insht/</a:t>
            </a:r>
          </a:p>
        </p:txBody>
      </p:sp>
      <p:sp>
        <p:nvSpPr>
          <p:cNvPr id="408581" name="3 Marcador de número de diapositiva"/>
          <p:cNvSpPr>
            <a:spLocks noGrp="1"/>
          </p:cNvSpPr>
          <p:nvPr>
            <p:ph type="sldNum" sz="quarter" idx="12"/>
          </p:nvPr>
        </p:nvSpPr>
        <p:spPr>
          <a:noFill/>
        </p:spPr>
        <p:txBody>
          <a:bodyPr/>
          <a:lstStyle/>
          <a:p>
            <a:fld id="{A7DCB8F0-0B8E-4F26-95B9-DE07C2904980}" type="slidenum">
              <a:rPr lang="en-GB" smtClean="0">
                <a:solidFill>
                  <a:schemeClr val="tx1"/>
                </a:solidFill>
              </a:rPr>
              <a:pPr/>
              <a:t>56</a:t>
            </a:fld>
            <a:endParaRPr lang="en-GB" smtClean="0">
              <a:solidFill>
                <a:schemeClr val="tx1"/>
              </a:solidFill>
            </a:endParaRPr>
          </a:p>
        </p:txBody>
      </p:sp>
      <p:pic>
        <p:nvPicPr>
          <p:cNvPr id="408582" name="Picture 2"/>
          <p:cNvPicPr>
            <a:picLocks noChangeAspect="1" noChangeArrowheads="1"/>
          </p:cNvPicPr>
          <p:nvPr/>
        </p:nvPicPr>
        <p:blipFill>
          <a:blip r:embed="rId4" cstate="print"/>
          <a:srcRect/>
          <a:stretch>
            <a:fillRect/>
          </a:stretch>
        </p:blipFill>
        <p:spPr bwMode="auto">
          <a:xfrm>
            <a:off x="665163" y="1303338"/>
            <a:ext cx="3536950" cy="5006975"/>
          </a:xfrm>
          <a:prstGeom prst="rect">
            <a:avLst/>
          </a:prstGeom>
          <a:noFill/>
          <a:ln w="3175" algn="ctr">
            <a:noFill/>
            <a:miter lim="800000"/>
            <a:headEnd/>
            <a:tailEnd/>
          </a:ln>
        </p:spPr>
      </p:pic>
      <p:pic>
        <p:nvPicPr>
          <p:cNvPr id="408583" name="Picture 3"/>
          <p:cNvPicPr>
            <a:picLocks noChangeAspect="1" noChangeArrowheads="1"/>
          </p:cNvPicPr>
          <p:nvPr/>
        </p:nvPicPr>
        <p:blipFill>
          <a:blip r:embed="rId5" cstate="print"/>
          <a:srcRect/>
          <a:stretch>
            <a:fillRect/>
          </a:stretch>
        </p:blipFill>
        <p:spPr bwMode="auto">
          <a:xfrm>
            <a:off x="4568825" y="1355725"/>
            <a:ext cx="3529013" cy="4910138"/>
          </a:xfrm>
          <a:prstGeom prst="rect">
            <a:avLst/>
          </a:prstGeom>
          <a:noFill/>
          <a:ln w="3175" algn="ctr">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26" name="Picture 2"/>
          <p:cNvPicPr>
            <a:picLocks noChangeAspect="1" noChangeArrowheads="1"/>
          </p:cNvPicPr>
          <p:nvPr/>
        </p:nvPicPr>
        <p:blipFill>
          <a:blip r:embed="rId2" cstate="print"/>
          <a:srcRect/>
          <a:stretch>
            <a:fillRect/>
          </a:stretch>
        </p:blipFill>
        <p:spPr bwMode="auto">
          <a:xfrm>
            <a:off x="182563" y="1997075"/>
            <a:ext cx="7526337" cy="4703763"/>
          </a:xfrm>
          <a:prstGeom prst="rect">
            <a:avLst/>
          </a:prstGeom>
          <a:noFill/>
          <a:ln w="9525">
            <a:noFill/>
            <a:miter lim="800000"/>
            <a:headEnd/>
            <a:tailEnd/>
          </a:ln>
        </p:spPr>
      </p:pic>
      <p:sp>
        <p:nvSpPr>
          <p:cNvPr id="410627" name="Rectangle 3"/>
          <p:cNvSpPr>
            <a:spLocks noChangeArrowheads="1"/>
          </p:cNvSpPr>
          <p:nvPr/>
        </p:nvSpPr>
        <p:spPr bwMode="auto">
          <a:xfrm>
            <a:off x="1858963" y="3617913"/>
            <a:ext cx="3709987" cy="457200"/>
          </a:xfrm>
          <a:prstGeom prst="rect">
            <a:avLst/>
          </a:prstGeom>
          <a:solidFill>
            <a:srgbClr val="FF0000"/>
          </a:solidFill>
          <a:ln w="9525">
            <a:noFill/>
            <a:miter lim="800000"/>
            <a:headEnd/>
            <a:tailEnd/>
          </a:ln>
        </p:spPr>
        <p:txBody>
          <a:bodyPr wrap="none">
            <a:spAutoFit/>
          </a:bodyPr>
          <a:lstStyle/>
          <a:p>
            <a:r>
              <a:rPr lang="es-ES">
                <a:solidFill>
                  <a:schemeClr val="bg1"/>
                </a:solidFill>
                <a:latin typeface="Arial" pitchFamily="34" charset="0"/>
              </a:rPr>
              <a:t>http://www.nanologue.net/</a:t>
            </a:r>
          </a:p>
        </p:txBody>
      </p:sp>
      <p:pic>
        <p:nvPicPr>
          <p:cNvPr id="410628" name="Picture 4"/>
          <p:cNvPicPr>
            <a:picLocks noChangeAspect="1" noChangeArrowheads="1"/>
          </p:cNvPicPr>
          <p:nvPr/>
        </p:nvPicPr>
        <p:blipFill>
          <a:blip r:embed="rId3" cstate="print"/>
          <a:srcRect/>
          <a:stretch>
            <a:fillRect/>
          </a:stretch>
        </p:blipFill>
        <p:spPr bwMode="auto">
          <a:xfrm>
            <a:off x="5718175" y="2095500"/>
            <a:ext cx="3244850" cy="4762500"/>
          </a:xfrm>
          <a:prstGeom prst="rect">
            <a:avLst/>
          </a:prstGeom>
          <a:noFill/>
          <a:ln w="9525">
            <a:noFill/>
            <a:miter lim="800000"/>
            <a:headEnd/>
            <a:tailEnd/>
          </a:ln>
        </p:spPr>
      </p:pic>
      <p:sp>
        <p:nvSpPr>
          <p:cNvPr id="410629" name="Text Box 5"/>
          <p:cNvSpPr txBox="1">
            <a:spLocks noChangeArrowheads="1"/>
          </p:cNvSpPr>
          <p:nvPr/>
        </p:nvSpPr>
        <p:spPr bwMode="auto">
          <a:xfrm>
            <a:off x="261938" y="0"/>
            <a:ext cx="8882062" cy="2024063"/>
          </a:xfrm>
          <a:prstGeom prst="rect">
            <a:avLst/>
          </a:prstGeom>
          <a:solidFill>
            <a:srgbClr val="000000"/>
          </a:solidFill>
          <a:ln w="9525">
            <a:solidFill>
              <a:schemeClr val="tx1"/>
            </a:solidFill>
            <a:miter lim="800000"/>
            <a:headEnd/>
            <a:tailEnd/>
          </a:ln>
        </p:spPr>
        <p:txBody>
          <a:bodyPr>
            <a:spAutoFit/>
          </a:bodyPr>
          <a:lstStyle/>
          <a:p>
            <a:pPr marL="457200" indent="-457200" algn="ctr">
              <a:spcBef>
                <a:spcPct val="50000"/>
              </a:spcBef>
            </a:pPr>
            <a:r>
              <a:rPr lang="es-ES" sz="2800" b="1">
                <a:solidFill>
                  <a:schemeClr val="bg1"/>
                </a:solidFill>
                <a:latin typeface="Arial" pitchFamily="34" charset="0"/>
              </a:rPr>
              <a:t>¿CÓMO SEGUIMOS?</a:t>
            </a:r>
          </a:p>
          <a:p>
            <a:pPr marL="457200" indent="-457200" algn="ctr">
              <a:spcBef>
                <a:spcPct val="50000"/>
              </a:spcBef>
            </a:pPr>
            <a:r>
              <a:rPr lang="es-ES" sz="2800" b="1">
                <a:solidFill>
                  <a:srgbClr val="FF9966"/>
                </a:solidFill>
                <a:latin typeface="Arial" pitchFamily="34" charset="0"/>
              </a:rPr>
              <a:t>(4) PROPICIANDO QUE LOS DIFERENTES COLECTIVOS SE INVOLUCREN </a:t>
            </a:r>
            <a:r>
              <a:rPr lang="es-ES" sz="1200" b="1">
                <a:solidFill>
                  <a:srgbClr val="FF9966"/>
                </a:solidFill>
                <a:latin typeface="Arial" pitchFamily="34" charset="0"/>
              </a:rPr>
              <a:t> </a:t>
            </a:r>
            <a:r>
              <a:rPr lang="es-ES" sz="2800" b="1">
                <a:solidFill>
                  <a:srgbClr val="FF9966"/>
                </a:solidFill>
                <a:latin typeface="Arial" pitchFamily="34" charset="0"/>
              </a:rPr>
              <a:t>(INFORMACIÓN / ENCUESTAS)</a:t>
            </a:r>
          </a:p>
        </p:txBody>
      </p:sp>
      <p:pic>
        <p:nvPicPr>
          <p:cNvPr id="410630" name="Picture 6"/>
          <p:cNvPicPr>
            <a:picLocks noChangeAspect="1" noChangeArrowheads="1"/>
          </p:cNvPicPr>
          <p:nvPr/>
        </p:nvPicPr>
        <p:blipFill>
          <a:blip r:embed="rId4" cstate="print"/>
          <a:srcRect/>
          <a:stretch>
            <a:fillRect/>
          </a:stretch>
        </p:blipFill>
        <p:spPr bwMode="auto">
          <a:xfrm>
            <a:off x="5040313" y="2025650"/>
            <a:ext cx="4103687" cy="1154113"/>
          </a:xfrm>
          <a:prstGeom prst="rect">
            <a:avLst/>
          </a:prstGeom>
          <a:noFill/>
          <a:ln w="3175" algn="ctr">
            <a:noFill/>
            <a:miter lim="800000"/>
            <a:headEnd/>
            <a:tailEnd/>
          </a:ln>
        </p:spPr>
      </p:pic>
      <p:pic>
        <p:nvPicPr>
          <p:cNvPr id="410631" name="Picture 7"/>
          <p:cNvPicPr>
            <a:picLocks noChangeAspect="1" noChangeArrowheads="1"/>
          </p:cNvPicPr>
          <p:nvPr/>
        </p:nvPicPr>
        <p:blipFill>
          <a:blip r:embed="rId5" cstate="print"/>
          <a:srcRect/>
          <a:stretch>
            <a:fillRect/>
          </a:stretch>
        </p:blipFill>
        <p:spPr bwMode="auto">
          <a:xfrm>
            <a:off x="2684463" y="4562475"/>
            <a:ext cx="5507037" cy="2295525"/>
          </a:xfrm>
          <a:prstGeom prst="rect">
            <a:avLst/>
          </a:prstGeom>
          <a:noFill/>
          <a:ln w="3175" algn="ctr">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6770" name="Picture 2"/>
          <p:cNvPicPr>
            <a:picLocks noChangeAspect="1" noChangeArrowheads="1"/>
          </p:cNvPicPr>
          <p:nvPr/>
        </p:nvPicPr>
        <p:blipFill>
          <a:blip r:embed="rId3" cstate="print"/>
          <a:srcRect/>
          <a:stretch>
            <a:fillRect/>
          </a:stretch>
        </p:blipFill>
        <p:spPr bwMode="auto">
          <a:xfrm>
            <a:off x="566738" y="1576388"/>
            <a:ext cx="4173537" cy="2200275"/>
          </a:xfrm>
          <a:prstGeom prst="rect">
            <a:avLst/>
          </a:prstGeom>
          <a:noFill/>
          <a:ln w="3175" algn="ctr">
            <a:noFill/>
            <a:miter lim="800000"/>
            <a:headEnd/>
            <a:tailEnd/>
          </a:ln>
        </p:spPr>
      </p:pic>
      <p:pic>
        <p:nvPicPr>
          <p:cNvPr id="416771" name="Picture 3"/>
          <p:cNvPicPr>
            <a:picLocks noChangeAspect="1" noChangeArrowheads="1"/>
          </p:cNvPicPr>
          <p:nvPr/>
        </p:nvPicPr>
        <p:blipFill>
          <a:blip r:embed="rId4" cstate="print"/>
          <a:srcRect/>
          <a:stretch>
            <a:fillRect/>
          </a:stretch>
        </p:blipFill>
        <p:spPr bwMode="auto">
          <a:xfrm>
            <a:off x="5030788" y="1557338"/>
            <a:ext cx="3662362" cy="3184525"/>
          </a:xfrm>
          <a:prstGeom prst="rect">
            <a:avLst/>
          </a:prstGeom>
          <a:noFill/>
          <a:ln w="3175" algn="ctr">
            <a:noFill/>
            <a:miter lim="800000"/>
            <a:headEnd/>
            <a:tailEnd/>
          </a:ln>
        </p:spPr>
      </p:pic>
      <p:sp>
        <p:nvSpPr>
          <p:cNvPr id="416772" name="Text Box 4"/>
          <p:cNvSpPr txBox="1">
            <a:spLocks noChangeArrowheads="1"/>
          </p:cNvSpPr>
          <p:nvPr/>
        </p:nvSpPr>
        <p:spPr bwMode="auto">
          <a:xfrm>
            <a:off x="234950" y="322263"/>
            <a:ext cx="8575675" cy="1169987"/>
          </a:xfrm>
          <a:prstGeom prst="rect">
            <a:avLst/>
          </a:prstGeom>
          <a:solidFill>
            <a:srgbClr val="000000"/>
          </a:solidFill>
          <a:ln w="9525">
            <a:solidFill>
              <a:schemeClr val="tx1"/>
            </a:solidFill>
            <a:miter lim="800000"/>
            <a:headEnd/>
            <a:tailEnd/>
          </a:ln>
        </p:spPr>
        <p:txBody>
          <a:bodyPr>
            <a:spAutoFit/>
          </a:bodyPr>
          <a:lstStyle/>
          <a:p>
            <a:pPr marL="457200" indent="-457200" algn="ctr">
              <a:spcBef>
                <a:spcPct val="50000"/>
              </a:spcBef>
            </a:pPr>
            <a:r>
              <a:rPr lang="es-ES" sz="2800" b="1">
                <a:solidFill>
                  <a:schemeClr val="bg1"/>
                </a:solidFill>
                <a:latin typeface="Arial" pitchFamily="34" charset="0"/>
              </a:rPr>
              <a:t>¿CÓMO SEGUIMOS?</a:t>
            </a:r>
          </a:p>
          <a:p>
            <a:pPr marL="457200" indent="-457200" algn="ctr">
              <a:spcBef>
                <a:spcPct val="50000"/>
              </a:spcBef>
            </a:pPr>
            <a:r>
              <a:rPr lang="es-ES" sz="2800" b="1">
                <a:solidFill>
                  <a:srgbClr val="FF9966"/>
                </a:solidFill>
                <a:latin typeface="Arial" pitchFamily="34" charset="0"/>
              </a:rPr>
              <a:t>(5) EDUCACIÓN Y DIVULGACIÓN</a:t>
            </a:r>
          </a:p>
        </p:txBody>
      </p:sp>
      <p:pic>
        <p:nvPicPr>
          <p:cNvPr id="416773" name="Picture 5"/>
          <p:cNvPicPr>
            <a:picLocks noChangeAspect="1" noChangeArrowheads="1"/>
          </p:cNvPicPr>
          <p:nvPr/>
        </p:nvPicPr>
        <p:blipFill>
          <a:blip r:embed="rId5" cstate="print"/>
          <a:srcRect/>
          <a:stretch>
            <a:fillRect/>
          </a:stretch>
        </p:blipFill>
        <p:spPr bwMode="auto">
          <a:xfrm>
            <a:off x="592138" y="4125913"/>
            <a:ext cx="4206875" cy="24653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3666" name="Group 2"/>
          <p:cNvGraphicFramePr>
            <a:graphicFrameLocks noGrp="1"/>
          </p:cNvGraphicFramePr>
          <p:nvPr/>
        </p:nvGraphicFramePr>
        <p:xfrm>
          <a:off x="2771775" y="0"/>
          <a:ext cx="5472113" cy="1158240"/>
        </p:xfrm>
        <a:graphic>
          <a:graphicData uri="http://schemas.openxmlformats.org/drawingml/2006/table">
            <a:tbl>
              <a:tblPr/>
              <a:tblGrid>
                <a:gridCol w="2736850"/>
                <a:gridCol w="2735263"/>
              </a:tblGrid>
              <a:tr h="188913">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bg1"/>
                        </a:solidFill>
                        <a:effectLst/>
                        <a:latin typeface="Times New Roman" pitchFamily="18" charset="0"/>
                      </a:endParaRPr>
                    </a:p>
                  </a:txBody>
                  <a:tcPr anchor="ctr" horzOverflow="overflow">
                    <a:lnL cap="flat">
                      <a:noFill/>
                    </a:lnL>
                    <a:lnR>
                      <a:noFill/>
                    </a:lnR>
                    <a:lnT cap="fla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s-ES" sz="2800" b="0" i="0" u="none" strike="noStrike" cap="none" normalizeH="0" baseline="0" smtClean="0">
                        <a:ln>
                          <a:noFill/>
                        </a:ln>
                        <a:solidFill>
                          <a:schemeClr val="bg1"/>
                        </a:solidFill>
                        <a:effectLst/>
                        <a:latin typeface="Times New Roman" pitchFamily="18" charset="0"/>
                      </a:endParaRPr>
                    </a:p>
                  </a:txBody>
                  <a:tcPr horzOverflow="overflow">
                    <a:lnL>
                      <a:noFill/>
                    </a:lnL>
                    <a:lnR cap="flat">
                      <a:noFill/>
                    </a:lnR>
                    <a:lnT cap="flat">
                      <a:noFill/>
                    </a:lnT>
                    <a:lnB>
                      <a:noFill/>
                    </a:lnB>
                    <a:lnTlToBr>
                      <a:noFill/>
                    </a:lnTlToBr>
                    <a:lnBlToTr>
                      <a:noFill/>
                    </a:lnBlToTr>
                    <a:noFill/>
                  </a:tcPr>
                </a:tc>
              </a:tr>
              <a:tr h="6080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bg1"/>
                          </a:solidFill>
                          <a:effectLst/>
                          <a:latin typeface="Times New Roman" pitchFamily="18" charset="0"/>
                        </a:rPr>
                        <a:t> </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s-ES" sz="1800" b="0" i="0" u="none" strike="noStrike" cap="none" normalizeH="0" baseline="0" smtClean="0">
                        <a:ln>
                          <a:noFill/>
                        </a:ln>
                        <a:solidFill>
                          <a:schemeClr val="bg1"/>
                        </a:solidFill>
                        <a:effectLst/>
                        <a:latin typeface="Times New Roman" pitchFamily="18" charset="0"/>
                      </a:endParaRPr>
                    </a:p>
                  </a:txBody>
                  <a:tcPr anchor="ctr" horzOverflow="overflow">
                    <a:lnL cap="flat">
                      <a:noFill/>
                    </a:lnL>
                    <a:lnR>
                      <a:noFill/>
                    </a:lnR>
                    <a:lnT>
                      <a:noFill/>
                    </a:lnT>
                    <a:lnB cap="flat">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1800" b="0" i="0" u="none" strike="noStrike" cap="none" normalizeH="0" baseline="0" smtClean="0">
                          <a:ln>
                            <a:noFill/>
                          </a:ln>
                          <a:solidFill>
                            <a:schemeClr val="bg1"/>
                          </a:solidFill>
                          <a:effectLst/>
                          <a:latin typeface="Times New Roman" pitchFamily="18" charset="0"/>
                        </a:rPr>
                        <a:t>.</a:t>
                      </a:r>
                    </a:p>
                  </a:txBody>
                  <a:tcPr anchor="ctr" horzOverflow="overflow">
                    <a:lnL>
                      <a:noFill/>
                    </a:lnL>
                    <a:lnR cap="flat">
                      <a:noFill/>
                    </a:lnR>
                    <a:lnT>
                      <a:noFill/>
                    </a:lnT>
                    <a:lnB cap="flat">
                      <a:noFill/>
                    </a:lnB>
                    <a:lnTlToBr>
                      <a:noFill/>
                    </a:lnTlToBr>
                    <a:lnBlToTr>
                      <a:noFill/>
                    </a:lnBlToTr>
                    <a:noFill/>
                  </a:tcPr>
                </a:tc>
              </a:tr>
            </a:tbl>
          </a:graphicData>
        </a:graphic>
      </p:graphicFrame>
      <p:sp>
        <p:nvSpPr>
          <p:cNvPr id="417799" name="Rectangle 13"/>
          <p:cNvSpPr>
            <a:spLocks noChangeArrowheads="1"/>
          </p:cNvSpPr>
          <p:nvPr/>
        </p:nvSpPr>
        <p:spPr bwMode="auto">
          <a:xfrm>
            <a:off x="3419475" y="549275"/>
            <a:ext cx="2262222" cy="369332"/>
          </a:xfrm>
          <a:prstGeom prst="rect">
            <a:avLst/>
          </a:prstGeom>
          <a:noFill/>
          <a:ln w="9525">
            <a:noFill/>
            <a:miter lim="800000"/>
            <a:headEnd/>
            <a:tailEnd/>
          </a:ln>
        </p:spPr>
        <p:txBody>
          <a:bodyPr wrap="none">
            <a:spAutoFit/>
          </a:bodyPr>
          <a:lstStyle/>
          <a:p>
            <a:r>
              <a:rPr lang="es-ES">
                <a:latin typeface="Arial" pitchFamily="34" charset="0"/>
                <a:cs typeface="Arial" pitchFamily="34" charset="0"/>
              </a:rPr>
              <a:t>http://www.nano.gov</a:t>
            </a:r>
          </a:p>
        </p:txBody>
      </p:sp>
      <p:sp>
        <p:nvSpPr>
          <p:cNvPr id="417800" name="Text Box 15"/>
          <p:cNvSpPr txBox="1">
            <a:spLocks noChangeArrowheads="1"/>
          </p:cNvSpPr>
          <p:nvPr/>
        </p:nvSpPr>
        <p:spPr bwMode="auto">
          <a:xfrm>
            <a:off x="0" y="0"/>
            <a:ext cx="9144000" cy="369332"/>
          </a:xfrm>
          <a:prstGeom prst="rect">
            <a:avLst/>
          </a:prstGeom>
          <a:noFill/>
          <a:ln w="9525">
            <a:noFill/>
            <a:miter lim="800000"/>
            <a:headEnd/>
            <a:tailEnd/>
          </a:ln>
        </p:spPr>
        <p:txBody>
          <a:bodyPr>
            <a:spAutoFit/>
          </a:bodyPr>
          <a:lstStyle/>
          <a:p>
            <a:pPr algn="ctr"/>
            <a:r>
              <a:rPr lang="es-ES">
                <a:latin typeface="Arial" pitchFamily="34" charset="0"/>
                <a:cs typeface="Arial" pitchFamily="34" charset="0"/>
              </a:rPr>
              <a:t>INICIATIVAS EN EE.UU.</a:t>
            </a:r>
          </a:p>
        </p:txBody>
      </p:sp>
      <p:pic>
        <p:nvPicPr>
          <p:cNvPr id="417801" name="Picture 2"/>
          <p:cNvPicPr>
            <a:picLocks noChangeAspect="1" noChangeArrowheads="1"/>
          </p:cNvPicPr>
          <p:nvPr/>
        </p:nvPicPr>
        <p:blipFill>
          <a:blip r:embed="rId2" cstate="print"/>
          <a:srcRect l="10217" t="16696" r="17174" b="11652"/>
          <a:stretch>
            <a:fillRect/>
          </a:stretch>
        </p:blipFill>
        <p:spPr bwMode="auto">
          <a:xfrm>
            <a:off x="146050" y="1046163"/>
            <a:ext cx="8851900" cy="5461000"/>
          </a:xfrm>
          <a:prstGeom prst="rect">
            <a:avLst/>
          </a:prstGeom>
          <a:noFill/>
          <a:ln w="9525">
            <a:noFill/>
            <a:miter lim="800000"/>
            <a:headEnd/>
            <a:tailEnd/>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73038" y="673100"/>
            <a:ext cx="8751887" cy="1015663"/>
          </a:xfrm>
          <a:prstGeom prst="rect">
            <a:avLst/>
          </a:prstGeom>
          <a:noFill/>
          <a:ln w="9525">
            <a:noFill/>
            <a:miter lim="800000"/>
            <a:headEnd/>
            <a:tailEnd/>
          </a:ln>
        </p:spPr>
        <p:txBody>
          <a:bodyPr>
            <a:spAutoFit/>
          </a:bodyPr>
          <a:lstStyle/>
          <a:p>
            <a:pPr algn="just"/>
            <a:r>
              <a:rPr lang="es-ES" b="1">
                <a:latin typeface="Arial" pitchFamily="34" charset="0"/>
              </a:rPr>
              <a:t>Efectos de tamaño debidos al cambio superficie/volumen</a:t>
            </a:r>
            <a:r>
              <a:rPr lang="es-ES">
                <a:latin typeface="Arial" pitchFamily="34" charset="0"/>
              </a:rPr>
              <a:t>: </a:t>
            </a:r>
            <a:r>
              <a:rPr lang="es-ES" sz="2000">
                <a:latin typeface="Arial" pitchFamily="34" charset="0"/>
              </a:rPr>
              <a:t>A medida que un material se presenta en forma  de grano, polvo, nanopolvo, etc se modifican ciertas propiedades por el hecho de aumentar su ratio superficie/volumen. </a:t>
            </a:r>
          </a:p>
        </p:txBody>
      </p:sp>
      <p:sp>
        <p:nvSpPr>
          <p:cNvPr id="102403" name="Text Box 91"/>
          <p:cNvSpPr txBox="1">
            <a:spLocks noChangeArrowheads="1"/>
          </p:cNvSpPr>
          <p:nvPr/>
        </p:nvSpPr>
        <p:spPr bwMode="auto">
          <a:xfrm>
            <a:off x="468313" y="161925"/>
            <a:ext cx="8347075" cy="588963"/>
          </a:xfrm>
          <a:prstGeom prst="rect">
            <a:avLst/>
          </a:prstGeom>
          <a:noFill/>
          <a:ln w="9525">
            <a:noFill/>
            <a:miter lim="800000"/>
            <a:headEnd/>
            <a:tailEnd/>
          </a:ln>
        </p:spPr>
        <p:txBody>
          <a:bodyPr>
            <a:spAutoFit/>
          </a:bodyPr>
          <a:lstStyle/>
          <a:p>
            <a:pPr marL="457200" indent="-457200" algn="ctr">
              <a:spcBef>
                <a:spcPct val="50000"/>
              </a:spcBef>
            </a:pPr>
            <a:r>
              <a:rPr lang="es-ES" sz="3200">
                <a:latin typeface="Arial" pitchFamily="34" charset="0"/>
              </a:rPr>
              <a:t>+ PEQUEÑO = + SUPERFICIE RELATIVA</a:t>
            </a:r>
          </a:p>
        </p:txBody>
      </p:sp>
      <p:pic>
        <p:nvPicPr>
          <p:cNvPr id="102404" name="Picture 2" descr="http://www.melaniedukas.com/nanomas/images/nanotech-melting-point.jpg"/>
          <p:cNvPicPr>
            <a:picLocks noChangeAspect="1" noChangeArrowheads="1"/>
          </p:cNvPicPr>
          <p:nvPr/>
        </p:nvPicPr>
        <p:blipFill>
          <a:blip r:embed="rId2" cstate="print"/>
          <a:srcRect/>
          <a:stretch>
            <a:fillRect/>
          </a:stretch>
        </p:blipFill>
        <p:spPr bwMode="auto">
          <a:xfrm>
            <a:off x="1327150" y="2017713"/>
            <a:ext cx="6516688" cy="4656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8818" name="Picture 2" descr="奈米光觸媒撲克牌遊戲 1 (3)"/>
          <p:cNvPicPr>
            <a:picLocks noChangeAspect="1" noChangeArrowheads="1"/>
          </p:cNvPicPr>
          <p:nvPr/>
        </p:nvPicPr>
        <p:blipFill>
          <a:blip r:embed="rId2" cstate="print"/>
          <a:srcRect/>
          <a:stretch>
            <a:fillRect/>
          </a:stretch>
        </p:blipFill>
        <p:spPr bwMode="auto">
          <a:xfrm>
            <a:off x="7632700" y="404813"/>
            <a:ext cx="1511300" cy="2266950"/>
          </a:xfrm>
          <a:prstGeom prst="rect">
            <a:avLst/>
          </a:prstGeom>
          <a:noFill/>
          <a:ln w="9525">
            <a:noFill/>
            <a:miter lim="800000"/>
            <a:headEnd/>
            <a:tailEnd/>
          </a:ln>
        </p:spPr>
      </p:pic>
      <p:sp>
        <p:nvSpPr>
          <p:cNvPr id="418819" name="Rectangle 3"/>
          <p:cNvSpPr>
            <a:spLocks noChangeArrowheads="1"/>
          </p:cNvSpPr>
          <p:nvPr/>
        </p:nvSpPr>
        <p:spPr bwMode="auto">
          <a:xfrm>
            <a:off x="1376363" y="592138"/>
            <a:ext cx="6121400" cy="387350"/>
          </a:xfrm>
          <a:prstGeom prst="rect">
            <a:avLst/>
          </a:prstGeom>
          <a:noFill/>
          <a:ln w="9525">
            <a:noFill/>
            <a:miter lim="800000"/>
            <a:headEnd/>
            <a:tailEnd/>
          </a:ln>
        </p:spPr>
        <p:txBody>
          <a:bodyPr anchor="ctr"/>
          <a:lstStyle/>
          <a:p>
            <a:pPr algn="ctr"/>
            <a:r>
              <a:rPr lang="en-US" altLang="zh-TW">
                <a:latin typeface="Arial" pitchFamily="34" charset="0"/>
                <a:ea typeface="PMingLiU" pitchFamily="18" charset="-120"/>
                <a:cs typeface="Arial" pitchFamily="34" charset="0"/>
              </a:rPr>
              <a:t>Cartoons and Teaching Kits</a:t>
            </a:r>
          </a:p>
        </p:txBody>
      </p:sp>
      <p:pic>
        <p:nvPicPr>
          <p:cNvPr id="418820" name="Picture 4" descr="image001"/>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23850" y="3789363"/>
            <a:ext cx="2201863" cy="2230437"/>
          </a:xfrm>
          <a:prstGeom prst="rect">
            <a:avLst/>
          </a:prstGeom>
          <a:noFill/>
          <a:ln w="9525">
            <a:noFill/>
            <a:miter lim="800000"/>
            <a:headEnd/>
            <a:tailEnd/>
          </a:ln>
        </p:spPr>
      </p:pic>
      <p:pic>
        <p:nvPicPr>
          <p:cNvPr id="418821" name="Picture 5" descr="奈米光觸媒撲克牌遊戲 1"/>
          <p:cNvPicPr>
            <a:picLocks noChangeAspect="1" noChangeArrowheads="1"/>
          </p:cNvPicPr>
          <p:nvPr/>
        </p:nvPicPr>
        <p:blipFill>
          <a:blip r:embed="rId4" cstate="print"/>
          <a:srcRect/>
          <a:stretch>
            <a:fillRect/>
          </a:stretch>
        </p:blipFill>
        <p:spPr bwMode="auto">
          <a:xfrm>
            <a:off x="6877050" y="1628775"/>
            <a:ext cx="1504950" cy="2266950"/>
          </a:xfrm>
          <a:prstGeom prst="rect">
            <a:avLst/>
          </a:prstGeom>
          <a:noFill/>
          <a:ln w="9525">
            <a:noFill/>
            <a:miter lim="800000"/>
            <a:headEnd/>
            <a:tailEnd/>
          </a:ln>
        </p:spPr>
      </p:pic>
      <p:pic>
        <p:nvPicPr>
          <p:cNvPr id="418822" name="Picture 6" descr="mm魔力屋3"/>
          <p:cNvPicPr>
            <a:picLocks noChangeAspect="1" noChangeArrowheads="1"/>
          </p:cNvPicPr>
          <p:nvPr/>
        </p:nvPicPr>
        <p:blipFill>
          <a:blip r:embed="rId5" cstate="print"/>
          <a:srcRect/>
          <a:stretch>
            <a:fillRect/>
          </a:stretch>
        </p:blipFill>
        <p:spPr bwMode="auto">
          <a:xfrm>
            <a:off x="3132138" y="1412875"/>
            <a:ext cx="2376487" cy="2230438"/>
          </a:xfrm>
          <a:prstGeom prst="rect">
            <a:avLst/>
          </a:prstGeom>
          <a:noFill/>
          <a:ln w="9525">
            <a:noFill/>
            <a:miter lim="800000"/>
            <a:headEnd/>
            <a:tailEnd/>
          </a:ln>
        </p:spPr>
      </p:pic>
      <p:pic>
        <p:nvPicPr>
          <p:cNvPr id="418823" name="Picture 7" descr="奈米光觸媒撲克牌遊戲 1 (1)"/>
          <p:cNvPicPr>
            <a:picLocks noChangeAspect="1" noChangeArrowheads="1"/>
          </p:cNvPicPr>
          <p:nvPr/>
        </p:nvPicPr>
        <p:blipFill>
          <a:blip r:embed="rId6" cstate="print"/>
          <a:srcRect/>
          <a:stretch>
            <a:fillRect/>
          </a:stretch>
        </p:blipFill>
        <p:spPr bwMode="auto">
          <a:xfrm>
            <a:off x="6084888" y="3068638"/>
            <a:ext cx="1517650" cy="2273300"/>
          </a:xfrm>
          <a:prstGeom prst="rect">
            <a:avLst/>
          </a:prstGeom>
          <a:noFill/>
          <a:ln w="9525">
            <a:noFill/>
            <a:miter lim="800000"/>
            <a:headEnd/>
            <a:tailEnd/>
          </a:ln>
        </p:spPr>
      </p:pic>
      <p:pic>
        <p:nvPicPr>
          <p:cNvPr id="418824" name="Picture 8" descr="奈米光觸媒撲克牌遊戲 1 (2)"/>
          <p:cNvPicPr>
            <a:picLocks noChangeAspect="1" noChangeArrowheads="1"/>
          </p:cNvPicPr>
          <p:nvPr/>
        </p:nvPicPr>
        <p:blipFill>
          <a:blip r:embed="rId7" cstate="print"/>
          <a:srcRect/>
          <a:stretch>
            <a:fillRect/>
          </a:stretch>
        </p:blipFill>
        <p:spPr bwMode="auto">
          <a:xfrm>
            <a:off x="7626350" y="3716338"/>
            <a:ext cx="1517650" cy="2273300"/>
          </a:xfrm>
          <a:prstGeom prst="rect">
            <a:avLst/>
          </a:prstGeom>
          <a:noFill/>
          <a:ln w="9525">
            <a:noFill/>
            <a:miter lim="800000"/>
            <a:headEnd/>
            <a:tailEnd/>
          </a:ln>
        </p:spPr>
      </p:pic>
      <p:pic>
        <p:nvPicPr>
          <p:cNvPr id="418825" name="Picture 9" descr="image005"/>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3132138" y="4146550"/>
            <a:ext cx="2303462" cy="2227263"/>
          </a:xfrm>
          <a:prstGeom prst="rect">
            <a:avLst/>
          </a:prstGeom>
          <a:noFill/>
          <a:ln w="9525">
            <a:noFill/>
            <a:miter lim="800000"/>
            <a:headEnd/>
            <a:tailEnd/>
          </a:ln>
        </p:spPr>
      </p:pic>
      <p:pic>
        <p:nvPicPr>
          <p:cNvPr id="418826" name="Picture 10" descr="3"/>
          <p:cNvPicPr>
            <a:picLocks noChangeAspect="1" noChangeArrowheads="1"/>
          </p:cNvPicPr>
          <p:nvPr/>
        </p:nvPicPr>
        <p:blipFill>
          <a:blip r:embed="rId9" cstate="print">
            <a:clrChange>
              <a:clrFrom>
                <a:srgbClr val="FFFFFF"/>
              </a:clrFrom>
              <a:clrTo>
                <a:srgbClr val="FFFFFF">
                  <a:alpha val="0"/>
                </a:srgbClr>
              </a:clrTo>
            </a:clrChange>
          </a:blip>
          <a:srcRect l="2376" t="2429" r="1939" b="4172"/>
          <a:stretch>
            <a:fillRect/>
          </a:stretch>
        </p:blipFill>
        <p:spPr bwMode="auto">
          <a:xfrm>
            <a:off x="323850" y="836613"/>
            <a:ext cx="2339975" cy="2284412"/>
          </a:xfrm>
          <a:prstGeom prst="rect">
            <a:avLst/>
          </a:prstGeom>
          <a:noFill/>
          <a:ln w="9525">
            <a:noFill/>
            <a:miter lim="800000"/>
            <a:headEnd/>
            <a:tailEnd/>
          </a:ln>
        </p:spPr>
      </p:pic>
      <p:sp>
        <p:nvSpPr>
          <p:cNvPr id="418827" name="Text Box 11"/>
          <p:cNvSpPr txBox="1">
            <a:spLocks noChangeArrowheads="1"/>
          </p:cNvSpPr>
          <p:nvPr/>
        </p:nvSpPr>
        <p:spPr bwMode="auto">
          <a:xfrm>
            <a:off x="0" y="5949950"/>
            <a:ext cx="3132138" cy="738188"/>
          </a:xfrm>
          <a:prstGeom prst="rect">
            <a:avLst/>
          </a:prstGeom>
          <a:solidFill>
            <a:schemeClr val="bg1">
              <a:alpha val="30196"/>
            </a:schemeClr>
          </a:solidFill>
          <a:ln w="9525">
            <a:noFill/>
            <a:miter lim="800000"/>
            <a:headEnd/>
            <a:tailEnd/>
          </a:ln>
        </p:spPr>
        <p:txBody>
          <a:bodyPr>
            <a:spAutoFit/>
          </a:bodyPr>
          <a:lstStyle/>
          <a:p>
            <a:pPr algn="ctr">
              <a:spcBef>
                <a:spcPct val="50000"/>
              </a:spcBef>
            </a:pPr>
            <a:r>
              <a:rPr kumimoji="1" lang="en-US" altLang="zh-TW" sz="1400" b="1">
                <a:latin typeface="Arial" pitchFamily="34" charset="0"/>
                <a:ea typeface="PMingLiU" pitchFamily="18" charset="-120"/>
                <a:cs typeface="Arial" pitchFamily="34" charset="0"/>
              </a:rPr>
              <a:t>The Wonderland of Nanotechnology (Interactive multimedia teaching disc)</a:t>
            </a:r>
            <a:r>
              <a:rPr kumimoji="1" lang="en-US" altLang="zh-TW" sz="1400">
                <a:latin typeface="Arial" pitchFamily="34" charset="0"/>
                <a:ea typeface="PMingLiU" pitchFamily="18" charset="-120"/>
                <a:cs typeface="Arial" pitchFamily="34" charset="0"/>
              </a:rPr>
              <a:t> </a:t>
            </a:r>
          </a:p>
        </p:txBody>
      </p:sp>
      <p:sp>
        <p:nvSpPr>
          <p:cNvPr id="418828" name="Text Box 12"/>
          <p:cNvSpPr txBox="1">
            <a:spLocks noChangeArrowheads="1"/>
          </p:cNvSpPr>
          <p:nvPr/>
        </p:nvSpPr>
        <p:spPr bwMode="auto">
          <a:xfrm>
            <a:off x="6516688" y="6092825"/>
            <a:ext cx="2808287" cy="523875"/>
          </a:xfrm>
          <a:prstGeom prst="rect">
            <a:avLst/>
          </a:prstGeom>
          <a:solidFill>
            <a:schemeClr val="bg1">
              <a:alpha val="32156"/>
            </a:schemeClr>
          </a:solidFill>
          <a:ln w="9525">
            <a:noFill/>
            <a:miter lim="800000"/>
            <a:headEnd/>
            <a:tailEnd/>
          </a:ln>
        </p:spPr>
        <p:txBody>
          <a:bodyPr>
            <a:spAutoFit/>
          </a:bodyPr>
          <a:lstStyle/>
          <a:p>
            <a:pPr algn="ctr">
              <a:spcBef>
                <a:spcPct val="50000"/>
              </a:spcBef>
            </a:pPr>
            <a:r>
              <a:rPr kumimoji="1" lang="en-US" altLang="zh-TW" sz="1400" b="1">
                <a:latin typeface="Arial" pitchFamily="34" charset="0"/>
                <a:ea typeface="PMingLiU" pitchFamily="18" charset="-120"/>
                <a:cs typeface="Arial" pitchFamily="34" charset="0"/>
              </a:rPr>
              <a:t>Porkers for Nano-photo catalyst</a:t>
            </a:r>
            <a:r>
              <a:rPr kumimoji="1" lang="en-US" altLang="zh-TW" sz="1400">
                <a:latin typeface="Arial" pitchFamily="34" charset="0"/>
                <a:ea typeface="PMingLiU" pitchFamily="18" charset="-120"/>
                <a:cs typeface="Arial" pitchFamily="34" charset="0"/>
              </a:rPr>
              <a:t> </a:t>
            </a:r>
          </a:p>
        </p:txBody>
      </p:sp>
      <p:sp>
        <p:nvSpPr>
          <p:cNvPr id="418829" name="Text Box 13"/>
          <p:cNvSpPr txBox="1">
            <a:spLocks noChangeArrowheads="1"/>
          </p:cNvSpPr>
          <p:nvPr/>
        </p:nvSpPr>
        <p:spPr bwMode="auto">
          <a:xfrm>
            <a:off x="2771775" y="3573463"/>
            <a:ext cx="3024188" cy="523875"/>
          </a:xfrm>
          <a:prstGeom prst="rect">
            <a:avLst/>
          </a:prstGeom>
          <a:solidFill>
            <a:schemeClr val="bg1">
              <a:alpha val="30196"/>
            </a:schemeClr>
          </a:solidFill>
          <a:ln w="9525">
            <a:noFill/>
            <a:miter lim="800000"/>
            <a:headEnd/>
            <a:tailEnd/>
          </a:ln>
        </p:spPr>
        <p:txBody>
          <a:bodyPr>
            <a:spAutoFit/>
          </a:bodyPr>
          <a:lstStyle/>
          <a:p>
            <a:pPr algn="ctr"/>
            <a:r>
              <a:rPr kumimoji="1" lang="en-US" altLang="zh-TW" sz="1400" b="1">
                <a:latin typeface="Arial" pitchFamily="34" charset="0"/>
                <a:ea typeface="PMingLiU" pitchFamily="18" charset="-120"/>
                <a:cs typeface="Arial" pitchFamily="34" charset="0"/>
              </a:rPr>
              <a:t> “NM magic house”</a:t>
            </a:r>
          </a:p>
          <a:p>
            <a:pPr algn="ctr"/>
            <a:r>
              <a:rPr kumimoji="1" lang="en-US" altLang="zh-TW" sz="1400" b="1">
                <a:latin typeface="Arial" pitchFamily="34" charset="0"/>
                <a:ea typeface="PMingLiU" pitchFamily="18" charset="-120"/>
                <a:cs typeface="Arial" pitchFamily="34" charset="0"/>
              </a:rPr>
              <a:t>( E-Learning teach material)</a:t>
            </a:r>
          </a:p>
        </p:txBody>
      </p:sp>
      <p:sp>
        <p:nvSpPr>
          <p:cNvPr id="418830" name="Text Box 14"/>
          <p:cNvSpPr txBox="1">
            <a:spLocks noChangeArrowheads="1"/>
          </p:cNvSpPr>
          <p:nvPr/>
        </p:nvSpPr>
        <p:spPr bwMode="auto">
          <a:xfrm>
            <a:off x="250825" y="3141663"/>
            <a:ext cx="2484438" cy="523875"/>
          </a:xfrm>
          <a:prstGeom prst="rect">
            <a:avLst/>
          </a:prstGeom>
          <a:solidFill>
            <a:schemeClr val="bg1">
              <a:alpha val="50195"/>
            </a:schemeClr>
          </a:solidFill>
          <a:ln w="9525">
            <a:noFill/>
            <a:miter lim="800000"/>
            <a:headEnd/>
            <a:tailEnd/>
          </a:ln>
        </p:spPr>
        <p:txBody>
          <a:bodyPr>
            <a:spAutoFit/>
          </a:bodyPr>
          <a:lstStyle/>
          <a:p>
            <a:pPr algn="ctr">
              <a:spcBef>
                <a:spcPct val="50000"/>
              </a:spcBef>
            </a:pPr>
            <a:r>
              <a:rPr kumimoji="1" lang="en-US" altLang="zh-TW" sz="1400" b="1">
                <a:latin typeface="Arial" pitchFamily="34" charset="0"/>
                <a:ea typeface="PMingLiU" pitchFamily="18" charset="-120"/>
                <a:cs typeface="Arial" pitchFamily="34" charset="0"/>
              </a:rPr>
              <a:t>“A Fantastic Journey for Nana and Nono” </a:t>
            </a:r>
          </a:p>
        </p:txBody>
      </p:sp>
      <p:sp>
        <p:nvSpPr>
          <p:cNvPr id="418831" name="Rectangle 15"/>
          <p:cNvSpPr>
            <a:spLocks noChangeArrowheads="1"/>
          </p:cNvSpPr>
          <p:nvPr/>
        </p:nvSpPr>
        <p:spPr bwMode="auto">
          <a:xfrm>
            <a:off x="2916238" y="6092825"/>
            <a:ext cx="3454400" cy="765175"/>
          </a:xfrm>
          <a:prstGeom prst="rect">
            <a:avLst/>
          </a:prstGeom>
          <a:solidFill>
            <a:schemeClr val="bg1">
              <a:alpha val="30196"/>
            </a:schemeClr>
          </a:solidFill>
          <a:ln w="9525">
            <a:noFill/>
            <a:miter lim="800000"/>
            <a:headEnd/>
            <a:tailEnd/>
          </a:ln>
        </p:spPr>
        <p:txBody>
          <a:bodyPr anchor="ctr"/>
          <a:lstStyle/>
          <a:p>
            <a:pPr algn="ctr"/>
            <a:r>
              <a:rPr lang="en-US" altLang="zh-TW" sz="1400" b="1">
                <a:latin typeface="Arial" pitchFamily="34" charset="0"/>
                <a:ea typeface="PMingLiU" pitchFamily="18" charset="-120"/>
                <a:cs typeface="Arial" pitchFamily="34" charset="0"/>
              </a:rPr>
              <a:t>Science Fictional Battle -- Chibi with Nanotechnology </a:t>
            </a:r>
            <a:br>
              <a:rPr lang="en-US" altLang="zh-TW" sz="1400" b="1">
                <a:latin typeface="Arial" pitchFamily="34" charset="0"/>
                <a:ea typeface="PMingLiU" pitchFamily="18" charset="-120"/>
                <a:cs typeface="Arial" pitchFamily="34" charset="0"/>
              </a:rPr>
            </a:br>
            <a:r>
              <a:rPr lang="en-US" altLang="zh-TW" sz="1400" b="1">
                <a:latin typeface="Arial" pitchFamily="34" charset="0"/>
                <a:ea typeface="PMingLiU" pitchFamily="18" charset="-120"/>
                <a:cs typeface="Arial" pitchFamily="34" charset="0"/>
              </a:rPr>
              <a:t>(animated teaching disc)</a:t>
            </a:r>
          </a:p>
        </p:txBody>
      </p:sp>
      <p:pic>
        <p:nvPicPr>
          <p:cNvPr id="418832" name="Picture 16" descr="LOGO -1"/>
          <p:cNvPicPr>
            <a:picLocks noChangeAspect="1" noChangeArrowheads="1"/>
          </p:cNvPicPr>
          <p:nvPr/>
        </p:nvPicPr>
        <p:blipFill>
          <a:blip r:embed="rId10" cstate="print"/>
          <a:srcRect/>
          <a:stretch>
            <a:fillRect/>
          </a:stretch>
        </p:blipFill>
        <p:spPr bwMode="auto">
          <a:xfrm>
            <a:off x="0" y="0"/>
            <a:ext cx="1152525" cy="433388"/>
          </a:xfrm>
          <a:prstGeom prst="rect">
            <a:avLst/>
          </a:prstGeom>
          <a:noFill/>
          <a:ln w="9525">
            <a:noFill/>
            <a:miter lim="800000"/>
            <a:headEnd/>
            <a:tailEnd/>
          </a:ln>
        </p:spPr>
      </p:pic>
      <p:sp>
        <p:nvSpPr>
          <p:cNvPr id="418833" name="Text Box 17"/>
          <p:cNvSpPr txBox="1">
            <a:spLocks noChangeArrowheads="1"/>
          </p:cNvSpPr>
          <p:nvPr/>
        </p:nvSpPr>
        <p:spPr bwMode="auto">
          <a:xfrm>
            <a:off x="1084263" y="0"/>
            <a:ext cx="7042150" cy="369332"/>
          </a:xfrm>
          <a:prstGeom prst="rect">
            <a:avLst/>
          </a:prstGeom>
          <a:noFill/>
          <a:ln w="9525">
            <a:noFill/>
            <a:miter lim="800000"/>
            <a:headEnd/>
            <a:tailEnd/>
          </a:ln>
        </p:spPr>
        <p:txBody>
          <a:bodyPr>
            <a:spAutoFit/>
          </a:bodyPr>
          <a:lstStyle/>
          <a:p>
            <a:pPr algn="ctr"/>
            <a:r>
              <a:rPr lang="es-ES">
                <a:latin typeface="Arial" pitchFamily="34" charset="0"/>
                <a:cs typeface="Arial" pitchFamily="34" charset="0"/>
              </a:rPr>
              <a:t>INICIATIVA NHRD DE TAIWAN</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p:cNvPicPr>
            <a:picLocks noChangeAspect="1" noChangeArrowheads="1"/>
          </p:cNvPicPr>
          <p:nvPr/>
        </p:nvPicPr>
        <p:blipFill>
          <a:blip r:embed="rId2" cstate="print"/>
          <a:srcRect/>
          <a:stretch>
            <a:fillRect/>
          </a:stretch>
        </p:blipFill>
        <p:spPr bwMode="auto">
          <a:xfrm>
            <a:off x="207963" y="1163638"/>
            <a:ext cx="8101012" cy="2825750"/>
          </a:xfrm>
          <a:prstGeom prst="rect">
            <a:avLst/>
          </a:prstGeom>
          <a:noFill/>
          <a:ln w="9525">
            <a:noFill/>
            <a:miter lim="800000"/>
            <a:headEnd/>
            <a:tailEnd/>
          </a:ln>
        </p:spPr>
      </p:pic>
      <p:sp>
        <p:nvSpPr>
          <p:cNvPr id="419843" name="Rectangle 3"/>
          <p:cNvSpPr>
            <a:spLocks noChangeArrowheads="1"/>
          </p:cNvSpPr>
          <p:nvPr/>
        </p:nvSpPr>
        <p:spPr bwMode="auto">
          <a:xfrm>
            <a:off x="3779838" y="620713"/>
            <a:ext cx="1531188" cy="369332"/>
          </a:xfrm>
          <a:prstGeom prst="rect">
            <a:avLst/>
          </a:prstGeom>
          <a:noFill/>
          <a:ln w="9525">
            <a:noFill/>
            <a:miter lim="800000"/>
            <a:headEnd/>
            <a:tailEnd/>
          </a:ln>
        </p:spPr>
        <p:txBody>
          <a:bodyPr wrap="none">
            <a:spAutoFit/>
          </a:bodyPr>
          <a:lstStyle/>
          <a:p>
            <a:r>
              <a:rPr lang="es-ES">
                <a:latin typeface="Arial" pitchFamily="34" charset="0"/>
                <a:cs typeface="Arial" pitchFamily="34" charset="0"/>
              </a:rPr>
              <a:t>http://nano.ir/</a:t>
            </a:r>
          </a:p>
        </p:txBody>
      </p:sp>
      <p:pic>
        <p:nvPicPr>
          <p:cNvPr id="419844" name="Picture 4"/>
          <p:cNvPicPr>
            <a:picLocks noChangeAspect="1" noChangeArrowheads="1"/>
          </p:cNvPicPr>
          <p:nvPr/>
        </p:nvPicPr>
        <p:blipFill>
          <a:blip r:embed="rId3" cstate="print"/>
          <a:srcRect/>
          <a:stretch>
            <a:fillRect/>
          </a:stretch>
        </p:blipFill>
        <p:spPr bwMode="auto">
          <a:xfrm>
            <a:off x="5627688" y="3098800"/>
            <a:ext cx="3217862" cy="3575050"/>
          </a:xfrm>
          <a:prstGeom prst="rect">
            <a:avLst/>
          </a:prstGeom>
          <a:noFill/>
          <a:ln w="9525">
            <a:noFill/>
            <a:miter lim="800000"/>
            <a:headEnd/>
            <a:tailEnd/>
          </a:ln>
        </p:spPr>
      </p:pic>
      <p:sp>
        <p:nvSpPr>
          <p:cNvPr id="419845" name="Text Box 5"/>
          <p:cNvSpPr txBox="1">
            <a:spLocks noChangeArrowheads="1"/>
          </p:cNvSpPr>
          <p:nvPr/>
        </p:nvSpPr>
        <p:spPr bwMode="auto">
          <a:xfrm>
            <a:off x="0" y="195263"/>
            <a:ext cx="9144000" cy="369332"/>
          </a:xfrm>
          <a:prstGeom prst="rect">
            <a:avLst/>
          </a:prstGeom>
          <a:noFill/>
          <a:ln w="9525">
            <a:noFill/>
            <a:miter lim="800000"/>
            <a:headEnd/>
            <a:tailEnd/>
          </a:ln>
        </p:spPr>
        <p:txBody>
          <a:bodyPr>
            <a:spAutoFit/>
          </a:bodyPr>
          <a:lstStyle/>
          <a:p>
            <a:pPr algn="ctr"/>
            <a:r>
              <a:rPr lang="es-ES">
                <a:latin typeface="Arial" pitchFamily="34" charset="0"/>
                <a:cs typeface="Arial" pitchFamily="34" charset="0"/>
              </a:rPr>
              <a:t>INICIATIVAS EN IRÁN</a:t>
            </a:r>
          </a:p>
        </p:txBody>
      </p:sp>
      <p:pic>
        <p:nvPicPr>
          <p:cNvPr id="419846" name="Picture 6"/>
          <p:cNvPicPr>
            <a:picLocks noChangeAspect="1" noChangeArrowheads="1"/>
          </p:cNvPicPr>
          <p:nvPr/>
        </p:nvPicPr>
        <p:blipFill>
          <a:blip r:embed="rId4" cstate="print"/>
          <a:srcRect/>
          <a:stretch>
            <a:fillRect/>
          </a:stretch>
        </p:blipFill>
        <p:spPr bwMode="auto">
          <a:xfrm>
            <a:off x="1597025" y="3865563"/>
            <a:ext cx="3455988" cy="2635250"/>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90" name="Picture 4"/>
          <p:cNvPicPr>
            <a:picLocks noChangeAspect="1" noChangeArrowheads="1"/>
          </p:cNvPicPr>
          <p:nvPr/>
        </p:nvPicPr>
        <p:blipFill>
          <a:blip r:embed="rId2" cstate="print"/>
          <a:srcRect r="9232"/>
          <a:stretch>
            <a:fillRect/>
          </a:stretch>
        </p:blipFill>
        <p:spPr bwMode="auto">
          <a:xfrm>
            <a:off x="4889500" y="177800"/>
            <a:ext cx="1416050" cy="2401888"/>
          </a:xfrm>
          <a:prstGeom prst="rect">
            <a:avLst/>
          </a:prstGeom>
          <a:noFill/>
          <a:ln w="3175" algn="ctr">
            <a:noFill/>
            <a:miter lim="800000"/>
            <a:headEnd/>
            <a:tailEnd/>
          </a:ln>
        </p:spPr>
      </p:pic>
      <p:sp>
        <p:nvSpPr>
          <p:cNvPr id="421891" name="Rectangle 5"/>
          <p:cNvSpPr>
            <a:spLocks noChangeArrowheads="1"/>
          </p:cNvSpPr>
          <p:nvPr/>
        </p:nvSpPr>
        <p:spPr bwMode="auto">
          <a:xfrm>
            <a:off x="4749800" y="2374900"/>
            <a:ext cx="1870075" cy="1228725"/>
          </a:xfrm>
          <a:prstGeom prst="rect">
            <a:avLst/>
          </a:prstGeom>
          <a:noFill/>
          <a:ln w="9525">
            <a:noFill/>
            <a:miter lim="800000"/>
            <a:headEnd/>
            <a:tailEnd/>
          </a:ln>
        </p:spPr>
        <p:txBody>
          <a:bodyPr tIns="36000" bIns="36000"/>
          <a:lstStyle/>
          <a:p>
            <a:pPr marL="1588" indent="-1588"/>
            <a:r>
              <a:rPr lang="en-US" sz="1600">
                <a:latin typeface="Arial" pitchFamily="34" charset="0"/>
              </a:rPr>
              <a:t>La nanotecnología</a:t>
            </a:r>
          </a:p>
          <a:p>
            <a:pPr marL="1588" indent="-1588"/>
            <a:r>
              <a:rPr lang="en-US" sz="1600">
                <a:latin typeface="Arial" pitchFamily="34" charset="0"/>
              </a:rPr>
              <a:t>P.A. Serena</a:t>
            </a:r>
          </a:p>
          <a:p>
            <a:pPr marL="1588" indent="-1588"/>
            <a:r>
              <a:rPr lang="en-US" sz="1600">
                <a:latin typeface="Arial" pitchFamily="34" charset="0"/>
              </a:rPr>
              <a:t>La Catarata-CSIC</a:t>
            </a:r>
          </a:p>
          <a:p>
            <a:pPr marL="1588" indent="-1588"/>
            <a:r>
              <a:rPr lang="en-US" sz="1600">
                <a:latin typeface="Arial" pitchFamily="34" charset="0"/>
              </a:rPr>
              <a:t>(2010)</a:t>
            </a:r>
          </a:p>
        </p:txBody>
      </p:sp>
      <p:pic>
        <p:nvPicPr>
          <p:cNvPr id="421892" name="Picture 6"/>
          <p:cNvPicPr>
            <a:picLocks noChangeAspect="1" noChangeArrowheads="1"/>
          </p:cNvPicPr>
          <p:nvPr/>
        </p:nvPicPr>
        <p:blipFill>
          <a:blip r:embed="rId3" cstate="print"/>
          <a:srcRect/>
          <a:stretch>
            <a:fillRect/>
          </a:stretch>
        </p:blipFill>
        <p:spPr bwMode="auto">
          <a:xfrm>
            <a:off x="327025" y="3630613"/>
            <a:ext cx="1754188" cy="1531937"/>
          </a:xfrm>
          <a:prstGeom prst="rect">
            <a:avLst/>
          </a:prstGeom>
          <a:noFill/>
          <a:ln w="9525">
            <a:noFill/>
            <a:miter lim="800000"/>
            <a:headEnd/>
            <a:tailEnd/>
          </a:ln>
        </p:spPr>
      </p:pic>
      <p:sp>
        <p:nvSpPr>
          <p:cNvPr id="421893" name="Rectangle 7"/>
          <p:cNvSpPr>
            <a:spLocks noChangeArrowheads="1"/>
          </p:cNvSpPr>
          <p:nvPr/>
        </p:nvSpPr>
        <p:spPr bwMode="auto">
          <a:xfrm>
            <a:off x="0" y="5527675"/>
            <a:ext cx="2455863" cy="1330325"/>
          </a:xfrm>
          <a:prstGeom prst="rect">
            <a:avLst/>
          </a:prstGeom>
          <a:noFill/>
          <a:ln w="9525">
            <a:noFill/>
            <a:miter lim="800000"/>
            <a:headEnd/>
            <a:tailEnd/>
          </a:ln>
        </p:spPr>
        <p:txBody>
          <a:bodyPr tIns="36000" bIns="36000"/>
          <a:lstStyle/>
          <a:p>
            <a:pPr marL="1588" indent="-1588"/>
            <a:r>
              <a:rPr lang="en-US" sz="1600">
                <a:latin typeface="Arial" pitchFamily="34" charset="0"/>
              </a:rPr>
              <a:t>Aplicaciones Industriales de la Nanotecnología en España en el Horizonte 2020. VV.AA.</a:t>
            </a:r>
          </a:p>
          <a:p>
            <a:pPr marL="1588" indent="-1588"/>
            <a:r>
              <a:rPr lang="en-US" sz="1600">
                <a:latin typeface="Arial" pitchFamily="34" charset="0"/>
              </a:rPr>
              <a:t> OPTI </a:t>
            </a:r>
            <a:r>
              <a:rPr lang="en-US" sz="1600">
                <a:latin typeface="Arial (PCL6)"/>
              </a:rPr>
              <a:t>(2008)</a:t>
            </a:r>
            <a:endParaRPr lang="en-US" sz="1600">
              <a:latin typeface="Arial" pitchFamily="34" charset="0"/>
            </a:endParaRPr>
          </a:p>
        </p:txBody>
      </p:sp>
      <p:sp>
        <p:nvSpPr>
          <p:cNvPr id="89094" name="Rectangle 9"/>
          <p:cNvSpPr>
            <a:spLocks noChangeArrowheads="1"/>
          </p:cNvSpPr>
          <p:nvPr/>
        </p:nvSpPr>
        <p:spPr bwMode="auto">
          <a:xfrm>
            <a:off x="6837363" y="2109788"/>
            <a:ext cx="2511425" cy="1338262"/>
          </a:xfrm>
          <a:prstGeom prst="rect">
            <a:avLst/>
          </a:prstGeom>
          <a:noFill/>
          <a:ln w="9525">
            <a:noFill/>
            <a:miter lim="800000"/>
            <a:headEnd/>
            <a:tailEnd/>
          </a:ln>
        </p:spPr>
        <p:txBody>
          <a:bodyPr tIns="36000" bIns="36000"/>
          <a:lstStyle/>
          <a:p>
            <a:pPr marL="1588" indent="-1588">
              <a:defRPr/>
            </a:pPr>
            <a:r>
              <a:rPr lang="en-US" sz="1600" dirty="0" err="1">
                <a:latin typeface="Arial" charset="0"/>
              </a:rPr>
              <a:t>Una</a:t>
            </a:r>
            <a:r>
              <a:rPr lang="en-US" sz="1600" dirty="0">
                <a:latin typeface="Arial" charset="0"/>
              </a:rPr>
              <a:t> </a:t>
            </a:r>
            <a:r>
              <a:rPr lang="en-US" sz="1600" dirty="0" err="1">
                <a:latin typeface="Arial" charset="0"/>
              </a:rPr>
              <a:t>revolución</a:t>
            </a:r>
            <a:r>
              <a:rPr lang="en-US" sz="1600" dirty="0">
                <a:latin typeface="Arial" charset="0"/>
              </a:rPr>
              <a:t> en </a:t>
            </a:r>
            <a:r>
              <a:rPr lang="en-US" sz="1600" dirty="0" err="1">
                <a:latin typeface="Arial" charset="0"/>
              </a:rPr>
              <a:t>miniatura</a:t>
            </a:r>
            <a:r>
              <a:rPr lang="en-US" sz="1600" dirty="0">
                <a:latin typeface="Arial" charset="0"/>
              </a:rPr>
              <a:t>. </a:t>
            </a:r>
          </a:p>
          <a:p>
            <a:pPr marL="342900" indent="-342900">
              <a:defRPr/>
            </a:pPr>
            <a:r>
              <a:rPr lang="en-US" sz="1600" dirty="0">
                <a:latin typeface="Arial" charset="0"/>
              </a:rPr>
              <a:t>A. </a:t>
            </a:r>
            <a:r>
              <a:rPr lang="en-US" sz="1600" dirty="0" err="1">
                <a:latin typeface="Arial" charset="0"/>
              </a:rPr>
              <a:t>Menéndez</a:t>
            </a:r>
            <a:endParaRPr lang="en-US" sz="1600" dirty="0">
              <a:latin typeface="Arial" charset="0"/>
            </a:endParaRPr>
          </a:p>
          <a:p>
            <a:pPr marL="342900" indent="-342900">
              <a:defRPr/>
            </a:pPr>
            <a:r>
              <a:rPr lang="en-US" sz="1600" dirty="0">
                <a:latin typeface="Arial (PCL6)" pitchFamily="34" charset="0"/>
              </a:rPr>
              <a:t>Universidad de Valencia</a:t>
            </a:r>
          </a:p>
          <a:p>
            <a:pPr marL="342900" indent="-342900">
              <a:defRPr/>
            </a:pPr>
            <a:r>
              <a:rPr lang="en-US" sz="1600" dirty="0">
                <a:latin typeface="Arial (PCL6)" pitchFamily="34" charset="0"/>
              </a:rPr>
              <a:t>(2011)</a:t>
            </a:r>
          </a:p>
          <a:p>
            <a:pPr marL="1588" indent="-1588">
              <a:defRPr/>
            </a:pPr>
            <a:endParaRPr lang="en-US" sz="1600" dirty="0">
              <a:latin typeface="Arial" charset="0"/>
            </a:endParaRPr>
          </a:p>
        </p:txBody>
      </p:sp>
      <p:pic>
        <p:nvPicPr>
          <p:cNvPr id="421895" name="Picture 10"/>
          <p:cNvPicPr>
            <a:picLocks noChangeAspect="1" noChangeArrowheads="1"/>
          </p:cNvPicPr>
          <p:nvPr/>
        </p:nvPicPr>
        <p:blipFill>
          <a:blip r:embed="rId4" cstate="print"/>
          <a:srcRect/>
          <a:stretch>
            <a:fillRect/>
          </a:stretch>
        </p:blipFill>
        <p:spPr bwMode="auto">
          <a:xfrm>
            <a:off x="7119938" y="176213"/>
            <a:ext cx="1231900" cy="1898650"/>
          </a:xfrm>
          <a:prstGeom prst="rect">
            <a:avLst/>
          </a:prstGeom>
          <a:noFill/>
          <a:ln w="9525">
            <a:noFill/>
            <a:miter lim="800000"/>
            <a:headEnd/>
            <a:tailEnd/>
          </a:ln>
        </p:spPr>
      </p:pic>
      <p:pic>
        <p:nvPicPr>
          <p:cNvPr id="421896" name="Picture 11"/>
          <p:cNvPicPr>
            <a:picLocks noChangeAspect="1" noChangeArrowheads="1"/>
          </p:cNvPicPr>
          <p:nvPr/>
        </p:nvPicPr>
        <p:blipFill>
          <a:blip r:embed="rId5" cstate="print"/>
          <a:srcRect/>
          <a:stretch>
            <a:fillRect/>
          </a:stretch>
        </p:blipFill>
        <p:spPr bwMode="auto">
          <a:xfrm>
            <a:off x="403225" y="231775"/>
            <a:ext cx="1584325" cy="1952625"/>
          </a:xfrm>
          <a:prstGeom prst="rect">
            <a:avLst/>
          </a:prstGeom>
          <a:noFill/>
          <a:ln w="9525">
            <a:noFill/>
            <a:miter lim="800000"/>
            <a:headEnd/>
            <a:tailEnd/>
          </a:ln>
        </p:spPr>
      </p:pic>
      <p:sp>
        <p:nvSpPr>
          <p:cNvPr id="421897" name="Rectangle 12"/>
          <p:cNvSpPr>
            <a:spLocks noChangeArrowheads="1"/>
          </p:cNvSpPr>
          <p:nvPr/>
        </p:nvSpPr>
        <p:spPr bwMode="auto">
          <a:xfrm>
            <a:off x="250825" y="2238375"/>
            <a:ext cx="2328863" cy="1200150"/>
          </a:xfrm>
          <a:prstGeom prst="rect">
            <a:avLst/>
          </a:prstGeom>
          <a:noFill/>
          <a:ln w="9525">
            <a:noFill/>
            <a:miter lim="800000"/>
            <a:headEnd/>
            <a:tailEnd/>
          </a:ln>
        </p:spPr>
        <p:txBody>
          <a:bodyPr tIns="36000" bIns="36000"/>
          <a:lstStyle/>
          <a:p>
            <a:pPr marL="1588" indent="-1588"/>
            <a:r>
              <a:rPr lang="en-US" sz="1600">
                <a:latin typeface="Arial" pitchFamily="34" charset="0"/>
              </a:rPr>
              <a:t>La era del camaleón</a:t>
            </a:r>
          </a:p>
          <a:p>
            <a:pPr marL="1588" indent="-1588"/>
            <a:r>
              <a:rPr lang="en-US" sz="1600">
                <a:latin typeface="Arial" pitchFamily="34" charset="0"/>
              </a:rPr>
              <a:t>María Teresa de los Arcos. Editorial Síntesis (Madrid), 2008</a:t>
            </a:r>
          </a:p>
        </p:txBody>
      </p:sp>
      <p:pic>
        <p:nvPicPr>
          <p:cNvPr id="421898" name="Picture 13"/>
          <p:cNvPicPr>
            <a:picLocks noChangeAspect="1" noChangeArrowheads="1"/>
          </p:cNvPicPr>
          <p:nvPr/>
        </p:nvPicPr>
        <p:blipFill>
          <a:blip r:embed="rId6" cstate="print"/>
          <a:srcRect/>
          <a:stretch>
            <a:fillRect/>
          </a:stretch>
        </p:blipFill>
        <p:spPr bwMode="auto">
          <a:xfrm>
            <a:off x="3030538" y="3752850"/>
            <a:ext cx="1158875" cy="1565275"/>
          </a:xfrm>
          <a:prstGeom prst="rect">
            <a:avLst/>
          </a:prstGeom>
          <a:noFill/>
          <a:ln w="9525">
            <a:noFill/>
            <a:miter lim="800000"/>
            <a:headEnd/>
            <a:tailEnd/>
          </a:ln>
        </p:spPr>
      </p:pic>
      <p:sp>
        <p:nvSpPr>
          <p:cNvPr id="421899" name="Rectangle 14"/>
          <p:cNvSpPr>
            <a:spLocks noChangeArrowheads="1"/>
          </p:cNvSpPr>
          <p:nvPr/>
        </p:nvSpPr>
        <p:spPr bwMode="auto">
          <a:xfrm>
            <a:off x="2652713" y="5524500"/>
            <a:ext cx="2632075" cy="1333500"/>
          </a:xfrm>
          <a:prstGeom prst="rect">
            <a:avLst/>
          </a:prstGeom>
          <a:noFill/>
          <a:ln w="9525">
            <a:noFill/>
            <a:miter lim="800000"/>
            <a:headEnd/>
            <a:tailEnd/>
          </a:ln>
        </p:spPr>
        <p:txBody>
          <a:bodyPr tIns="36000" bIns="36000"/>
          <a:lstStyle/>
          <a:p>
            <a:pPr marL="1588" indent="-1588"/>
            <a:r>
              <a:rPr lang="en-US" sz="1600">
                <a:latin typeface="Arial" pitchFamily="34" charset="0"/>
              </a:rPr>
              <a:t>Claves para el Nanomundo</a:t>
            </a:r>
          </a:p>
          <a:p>
            <a:pPr marL="1588" indent="-1588"/>
            <a:r>
              <a:rPr lang="en-US" sz="1600">
                <a:latin typeface="Arial" pitchFamily="34" charset="0"/>
              </a:rPr>
              <a:t>André-Yves Portnoff</a:t>
            </a:r>
          </a:p>
          <a:p>
            <a:pPr marL="1588" indent="-1588"/>
            <a:r>
              <a:rPr lang="en-US" sz="1600">
                <a:latin typeface="Arial" pitchFamily="34" charset="0"/>
              </a:rPr>
              <a:t>COTEC (2011)</a:t>
            </a:r>
          </a:p>
          <a:p>
            <a:pPr marL="1588" indent="-1588"/>
            <a:r>
              <a:rPr lang="en-US" sz="1600">
                <a:latin typeface="Arial" pitchFamily="34" charset="0"/>
              </a:rPr>
              <a:t>http://www.cotec.es/</a:t>
            </a:r>
          </a:p>
        </p:txBody>
      </p:sp>
      <p:pic>
        <p:nvPicPr>
          <p:cNvPr id="421900" name="Picture 2" descr="http://imgonix.planetadelibros.com/usuaris/libros/fotos/120/original/el-nanomundo-en-tus-manos_9788498927191.jpg"/>
          <p:cNvPicPr>
            <a:picLocks noChangeAspect="1" noChangeArrowheads="1"/>
          </p:cNvPicPr>
          <p:nvPr/>
        </p:nvPicPr>
        <p:blipFill>
          <a:blip r:embed="rId7" cstate="print"/>
          <a:srcRect/>
          <a:stretch>
            <a:fillRect/>
          </a:stretch>
        </p:blipFill>
        <p:spPr bwMode="auto">
          <a:xfrm>
            <a:off x="5019675" y="3535363"/>
            <a:ext cx="1243013" cy="1855787"/>
          </a:xfrm>
          <a:prstGeom prst="rect">
            <a:avLst/>
          </a:prstGeom>
          <a:noFill/>
          <a:ln w="9525">
            <a:noFill/>
            <a:miter lim="800000"/>
            <a:headEnd/>
            <a:tailEnd/>
          </a:ln>
        </p:spPr>
      </p:pic>
      <p:sp>
        <p:nvSpPr>
          <p:cNvPr id="421901" name="Rectangle 5"/>
          <p:cNvSpPr>
            <a:spLocks noChangeArrowheads="1"/>
          </p:cNvSpPr>
          <p:nvPr/>
        </p:nvSpPr>
        <p:spPr bwMode="auto">
          <a:xfrm>
            <a:off x="4654550" y="5491163"/>
            <a:ext cx="2170113" cy="1196975"/>
          </a:xfrm>
          <a:prstGeom prst="rect">
            <a:avLst/>
          </a:prstGeom>
          <a:noFill/>
          <a:ln w="9525">
            <a:noFill/>
            <a:miter lim="800000"/>
            <a:headEnd/>
            <a:tailEnd/>
          </a:ln>
        </p:spPr>
        <p:txBody>
          <a:bodyPr tIns="36000" bIns="36000"/>
          <a:lstStyle/>
          <a:p>
            <a:pPr marL="1588" indent="-1588"/>
            <a:r>
              <a:rPr lang="en-US" sz="1600">
                <a:latin typeface="Arial" pitchFamily="34" charset="0"/>
              </a:rPr>
              <a:t>El nanimundo en tus manos</a:t>
            </a:r>
          </a:p>
          <a:p>
            <a:pPr marL="1588" indent="-1588"/>
            <a:r>
              <a:rPr lang="en-US" sz="1600">
                <a:latin typeface="Arial" pitchFamily="34" charset="0"/>
              </a:rPr>
              <a:t>J.A. Marín Gago et al.</a:t>
            </a:r>
          </a:p>
          <a:p>
            <a:pPr marL="1588" indent="-1588"/>
            <a:r>
              <a:rPr lang="en-US" sz="1600">
                <a:latin typeface="Arial" pitchFamily="34" charset="0"/>
              </a:rPr>
              <a:t>Ed. Crítica (2014)</a:t>
            </a:r>
          </a:p>
        </p:txBody>
      </p:sp>
      <p:pic>
        <p:nvPicPr>
          <p:cNvPr id="421902" name="Picture 2" descr="https://editorial.csic.es/portadas/libros/12882/12882_290.jpg"/>
          <p:cNvPicPr>
            <a:picLocks noChangeAspect="1" noChangeArrowheads="1"/>
          </p:cNvPicPr>
          <p:nvPr/>
        </p:nvPicPr>
        <p:blipFill>
          <a:blip r:embed="rId8" cstate="print"/>
          <a:srcRect l="6551" r="4068"/>
          <a:stretch>
            <a:fillRect/>
          </a:stretch>
        </p:blipFill>
        <p:spPr bwMode="auto">
          <a:xfrm>
            <a:off x="7362825" y="3506788"/>
            <a:ext cx="1193800" cy="1846262"/>
          </a:xfrm>
          <a:prstGeom prst="rect">
            <a:avLst/>
          </a:prstGeom>
          <a:noFill/>
          <a:ln w="9525">
            <a:noFill/>
            <a:miter lim="800000"/>
            <a:headEnd/>
            <a:tailEnd/>
          </a:ln>
        </p:spPr>
      </p:pic>
      <p:sp>
        <p:nvSpPr>
          <p:cNvPr id="421903" name="Rectangle 5"/>
          <p:cNvSpPr>
            <a:spLocks noChangeArrowheads="1"/>
          </p:cNvSpPr>
          <p:nvPr/>
        </p:nvSpPr>
        <p:spPr bwMode="auto">
          <a:xfrm>
            <a:off x="7154863" y="5310188"/>
            <a:ext cx="2166937" cy="1547812"/>
          </a:xfrm>
          <a:prstGeom prst="rect">
            <a:avLst/>
          </a:prstGeom>
          <a:noFill/>
          <a:ln w="9525">
            <a:noFill/>
            <a:miter lim="800000"/>
            <a:headEnd/>
            <a:tailEnd/>
          </a:ln>
        </p:spPr>
        <p:txBody>
          <a:bodyPr tIns="36000" bIns="36000"/>
          <a:lstStyle/>
          <a:p>
            <a:pPr marL="1588" indent="-1588"/>
            <a:r>
              <a:rPr lang="en-US" sz="1600">
                <a:latin typeface="Arial" pitchFamily="34" charset="0"/>
              </a:rPr>
              <a:t>Los riesgos de la nanotecnologia</a:t>
            </a:r>
          </a:p>
          <a:p>
            <a:pPr marL="1588" indent="-1588"/>
            <a:r>
              <a:rPr lang="en-US" sz="1600">
                <a:latin typeface="Arial" pitchFamily="34" charset="0"/>
              </a:rPr>
              <a:t>M. Bermejo y P.A. Serena</a:t>
            </a:r>
          </a:p>
          <a:p>
            <a:pPr marL="1588" indent="-1588"/>
            <a:r>
              <a:rPr lang="en-US" sz="1600">
                <a:latin typeface="Arial" pitchFamily="34" charset="0"/>
              </a:rPr>
              <a:t>La Catarata-CSIC</a:t>
            </a:r>
          </a:p>
          <a:p>
            <a:pPr marL="1588" indent="-1588"/>
            <a:r>
              <a:rPr lang="en-US" sz="1600">
                <a:latin typeface="Arial" pitchFamily="34" charset="0"/>
              </a:rPr>
              <a:t>(2017)</a:t>
            </a:r>
          </a:p>
        </p:txBody>
      </p:sp>
      <p:sp>
        <p:nvSpPr>
          <p:cNvPr id="421904" name="AutoShape 4" descr="data:image/jpeg;base64,/9j/4AAQSkZJRgABAQAAAQABAAD/2wCEAAkGBxMSEhIQEBIVEhUVFRUQFRUVEA8QEBUSFREWFhUVFRUYHSggGBolHRUVITEhJSkrLi4uFx8zODMsNygtLisBCgoKDg0OGxAQGi0lHyUtLS0vLSstLS0tLS0tLS0tLS0tLS0tLS0tLS0tLS0tLS0tLS0tLS0tLS0tLS0tLS0tNf/AABEIALsBDQMBEQACEQEDEQH/xAAcAAEAAgMBAQEAAAAAAAAAAAAAAwQBAgUGBwj/xAA/EAACAgEDAQMIBggGAwEAAAAAAQIRAwQhMRIFQVEHEyJhcYGRsQYUMnOywSMzNEKCoaKzJENTY3LwUtHxFf/EABsBAQACAwEBAAAAAAAAAAAAAAADBQECBAYH/8QAMhEAAgICAgICAgICAQMCBwAAAAECAwQREiEFMRNBIlEyYRRxIwaBoRXBJDM0UpGx0f/aAAwDAQACEQMRAD8A9+iwKRGGDAQBsDYyYMgAAGGZNTKMGwMAwzKMMwZNQAYYBmwZTDCDCDAYMBAGUYNjodh/rH/xfzRFd/E6cX+Z6E5SxAAAAAAAAAAAAAAAAAAPFliUZkAwDBsmYNgAZTMGdmbBkwzJqYA2ZswAwDBkG8MUmrStXXvZhtLpmVFyW0Z+ry8H9nr/AIfExzRn45foPTyXd8r5rj27Dkh8cv0Z+qz8OPXGu/vv1P4DnH9mVVN/Rj6vLbbnjh3vQ5xMfHL9D6vLZJXfFNO6V7P2NDnH9j45fo1xYnLhXx/N0jZySMRi36MGAzodhfrf4X80RXfxOnE/mehOUsQAAAAAAAAAAAAAAAAADxCmWeigTN7NTcwwYZlMDZlMwZ2LAM2NGdmQDDBgxYBkGTZ4nV06e/Hrr5mOS2bOEtb0T4JZIWlHvp2ny1x+fuNJKMuzeLnDaSN1lyOqit+PRrb0XX9MeTHGH7N1OzroxPJke/QrfDSfCm5Ut6q0/gEoGHKbe9GFmnG6xpXztNcWnvd/v/Izxi/swpzj9GXqMkVvGkmnum/VV338e4xxi/sz8li+hGeSPoxgo969G6+zfPsXPiOMX7YU5x9IjXWnJpbuMm0k9ottM2/FrRouae17IDcj+jodhfrf4X80Q3/xOnE/meiOUsgAAAAAAAAAAAAAAAAAD5XDtJrkv3WjycXP6Raw9qx79iOVOyVWyXtF7HqYy4ZE62iRWxZushrxNuaN4zNeJspIz1GNG2xY0YTNlIaNtjqMDYMg3x4ZSTaV1t8TVySZtGEpb0W8WScVGPRatJXx1dfUt/bXwI3GLe9k6lNLTQjqMltdG+1qnv6O23w+BjjHXsz8ln6MJ5LXoU04yfO7iqXs7zOo/sxue+kaxnPpS6LS6oPd8Pqu13cv4DUd+zCc9Loz5zJGNKFKrXLqpdVjUd+zPKyMfXRiWSXS/wBHUdpcvZuXPxfBnjHfs1cpa/j0becnv+i2tya9LltNv+lGOMf2bcp//aRZNXli3WK3xVPhylKkv4n8DdVwfuRHK21PqJwodrK6Z2/B10Vyvl7aPQ/RvKpZLX/g/mjhyYOMSywJqcz05xFsAAAAAAAAAAAAAAAAAAfF1NPg9BvZ574pVPTIpujVnZVGMl2bYdY4vkKZi3AjLtF3D2i/GzbplfPFsgWYdpsx8cWQ/wDJEsLtM1+FGfll+jE+0WZ+JGrukY//AEmZ+JD5ZEuPtE0dJsrmi1g1qfJFKpomhen7LsMr7nXsbRC4/s6FL9B5ZeL8eX3GNIzyY88/F787veuBxQ5v9ljrS6qySvaufS2NNP8ARLyS3+RlOFfrZK7bVP5jv9BOGv5MPpdJ5ZXxv1VTrx94/L9GfxfXIr6rNCLinll08S2lSqqr3/IkhGbW+PZDZZCLS59FGXacOtrz86q+qpL0rfMfCvmSqqWv4oi+VOT1N/7K2oz436X1nIr6U6WTbZt36r295tqSX8EK+EpdTZ555N9n+ROpE8sbo9T9As7eoce7zcn/AFQX5nLmvda/2bYVLhd/Wj6CVRcAAAAAAAAAAAAAAAAAAHwPDn6X6i7T0bW46sWjodXUrRv7RUKLrnxKmV0aMsYdmsMtGNm8qtk8cxvs5ZY6+0brMORE8ZJmVqK5MqbRFLChL0SQ1Fm3PZBZhOBv50ciL/HXokhnNuSZzzxnE6eh7TraRFZUn2hGUoPT9HYjkTVo5nFo6IzTXQsxozsdQ0Nixozsw5GyRq2cntWR1VLo47X+RyXJI3bRLGubXRnK04Ouf5UH6MVJxuW0c6OTxID0brbR6rydTT1Ul/sz/HA5cx/gv9mIV6ls+llcTgAAAAAAAAAAAAAAAAAH53Ui1jPZ6XLwdPnAvaHP+6yaLPN52N1yRNqoGWcmNZvplCUjQtow2jMctDZiVHI3cjJEq16YWfuZjZl4+u0aubXA2bQrUumS4tZ3MzyI7MH7iTLOZ2cjo30yWGqRspnNPC7LWDtJw7zO0/Zyz8e33FnUxdq9S5CgmcFkba+pIk+vmfiRD8rJ8PaKezI5Vfokjd+yz51PdMj4sl5pnL1+a7OmEdHLKXKR5/Nl3Zo32ekoqSgjGPP3GOWjazHT70U8r3NWWFUdo9V5MZ3rJfcT/HjOXK/gv9mba+Mdn1YrznAAAAAAAAAAAAAAAAAAPz7n03SW7gi1xfKTk9SZFFhHRfCMv+518E1OK/7uTLtHkr4Oi1nP1WOnRo1ousS1SWyuaFkoJrZmMhs0nTvtIwwSVwTQUjCZvLF+0YDZJVHfTMxnRhTNrcBTXRl5DbkcLw3Hpm8czM7IZ4a9olx6hrhmeX6OSzE5LUkdDBrLJVMpb/G8X0ibzpvyOGWJxJ46lrvM7IXj7Ylm6jKaInRODOdnxXIgkuz0WPb/AMaIXKKMHQoTfZHq8fDXDMSRLi2bfF+z0nku/bZfcT/uYzkyv4o7clf8Sf8AZ9ZOArwAAAAAAAAAAAAAAAAAD4DObybJFzvZ0QhHG7kR5tO4mHHR04+arXpkmgy06ff8zMJaIvJ43OHNF7U4epetEkltFHjXumen6Odj01uiPj2Xlmf8cNotPs3bZm/xFfHzr2VM2nceTRx0W+LmwsfRXIJdHoqkpI2UGyL5ox9m88dPuPszDnc1t7jyiSVv6ZehoVJbbMpH5OyuWjM1F+yv5tRlU9/Wi9xMuN8d6aKTyGHelzqfRay6RNXE7nFfR5qvNmp8Z+yg7TI/Rd1qFseyxi1fczZSOPI8c49x9FiGoNtlZLG7N556Vozs1jRvpmMOpUtmE9mLsWVS2itrcDi/UayWjuwciFq/sixZ6Ti90YUjttw+T5w9nrPJjH/Gya48xk/uYzlyv4/9yG2b+Pi/ez6scByAAAAAAAAAAAAAAAAAAHwnRS2T93wLyD+yLPg+cob+zbWtNCXZHhRlCXZy7ogb0ewrp+SvT+zrafNaTJ4yPG5WL8c3F/RK8e/Uvgba+zlV0kvjmuv2TwzKiRTK6zEmpdEOSKla7jRrZ3UzljpP7OLmx9LaOWyJ7zxuUrIrZY0tVuUObyT1EvWS54wa5p+JzY1mTW/W0a6Io6pqDj3+J0ywVO+Ni9P3/Rn+yrXeXsK1xKa7NkreKLmgzOnH4EsJfRSeXxUpq1L2RayPpMMzgzXArs0LiE/pm8J0EyDJxFNcoozKZs2cUKUu2TaWFtG0Tny7El2d+enTglLk6OOzxsMiVVrlD9nndZg6HXd3HLOOj3vi8tZEf7PUeS2X+Mkv9if48Zy5L/An8nUlBS/s+tHCUgAAAAAAAAAAAAAAAAAB8e0GjSxpNX3v2noIrS0eczst25MrI9fo5nbEVHZKiO3ovPAuWRPc36OVGNlfZZo+iV1pLRb0cmk17zppmpI8v5uhRuU/2a5M8lwyRtnJTj1z/kiTSarepv3mYy77Nc3x8o1/JSXO0pdMUo95JZ0uil8XF3WN2e19fo5Ep3yQb/Z6+rHlD8qzaMtmjgtq1NSL6i3nHv2awjZ11wWtlTn5llc+MfRhxMygn0b42ZNw5TFdz2NW5xXSJIwxsh80+zOOLb9EzWpfZH5C6iEVGXotS003zv8AMn0zzqy8dP8ADoqyjRoy0ptUuzU1ZY1y2ImUznyauK2jq9ldKaciaGjyXlfkkmonW7Qn4EvaWzz+NDlZpnD7QydUV6mQze0eu8PWqbzv+S39tf3GT8eM4L/4l95b/wCSv9r/ANz62cZ50AAAAAAAAAAAAAAAAAA+D6DtJwdSdx+Rc1XbSbJvL+ChLcqupL6/ZL2y1JRkuP8A2b3drZxf9Obrvdc+mcuE6K6VDmfQZX1w6bJcOb0k37DfGg620yt8vUrsflH67JdViOxo83i37KjRo0XdNqJlqHXTLdd3ijKl+zms8fHn8lX/AHIWRWb0Wvj5b6fs2x42+EZhDa7IczPjVPoPHJOqHFx9GP8AMxr47sLOl0jbuWyJYQ+2VHkfJVRh8VRLq8So2kjhxL5bWilhzOLtEPPiz0U/H/5df5dM62DVxmvB+B0xsUkePy/GXYs+/X7Kuv0/7yNJI7sDK74M57ImekpkYs03plg61ZHiyTzr2JOZTvA7fJHW0uq64U+Y/InjLcdHk8zB/wAbK5L0znZnyiJl3Qtakj03ku/bZfcZP7mM5MnqJ3583ZQpf2j62cJTAAAAAAAAAAAAAAAAAAHwDQ407suILZZeYulBw0+9FjJi9CUV3bo310VVV3G+M37KWFrc0WkW+Xzk1L6InyRv3stKIyeO1+y/pM6kuiXuf5E0Xvo8zmYk6X8sF/si1OGmGifFyOaKzNGW9U9oxRqdW2nyiXtBNJUSx0eZ8lGU58jfPkSaaMtkFNUnHizGLW3dqveFM2u8bx9EWq1HUqRpOWlssPGYL+XTIMWOzWMfssc3NlVPhA1Vp7c9xpOSh+R01JZdWrC7HFkreS/4tqyu/wDV4ctNPX70Rz8LR7h0ylJUWUJxsipR9EUYSqnwl7NKNZFtU+jNESm09E84KS7JdNNxfUjqjtdnnfJKi9OuXTRJqqu13mzK3F2lxf0en8l6/wAa/uJ/jxnLlfwJsiT+Pj/Z9ZOA4AAAAAAAAAAAAAAAAAAD4Fp8nRts73tO7LLGyI2LWmn/AGW3l8Cxz+T2jMdYkzo5pHC/GWzhtI01GKL9KL5MNEmLk21/8c0QLC2ro0cG0WlfkYVy4s0/kRR3Hos3Gq5cl6fsvQz9SSns+5+JNXdGfX2eazPFTxJ86v4srZoUZaJcS3l0RMjZdVLYTo1UmiS7Grtjp9MkyZLqtvEl5J+iprw3RJys7X0bw07a6luZUejjty4xnxZrkxNcoxKO0TYmXGE+SZmOKa2UX8DCjJdEt+Tg3flKXaNbcW7VP5HNk0uzSl6LTx9tMqm6voV32TfBDjpI4/8A1OfycfoY11NoxTBRWkb+UsUeFhGzM1o6cOxTW0bRickmWaJ8b6d627zejJW+MmU/lPH/ADR+StfkjM4W9uDuaPORk4L8vZ6ryY42tZJ/7M1/XjOXK/gbXWpxUT6qcBzgAAAAAAAAAAAAAAAAAH54nGi0nBez02Flu1cLPsk0sE5bld5C6UIbRZ0Q4RL+bs511Y02kra/OivwfLOD4XevpnHl4kLe11L/APZX0+oXTTPTqSPL5eNYrNorZudiOa2XPjZST4s3jmVU1aKyWHYrPkg9Mup30v8ABtEXV3LdFjCUmtP2VuRjUwfJGJIy0YoyIvpMt6PBFq2SQiip8nm3xs4x2kRajElKkNd9GaMqcq38jLeKM4bdDZuk0VFs6Lny56J8XZ2TI1KSpGeLfsin5CimDjX2zsw07pKiXkkeafJtv9nM7a7Ldda5XPsIbYqa6PSeB8s8Wfxz/izjRwTf7r/IgUJ+j1ks7Bi+X2WtPh6N5ckkY8Slzcx5ctr0QazF+8jWyO0d/iMvhLhIjgisk9Ps9d/osYkV97+zBLgShLfh/wAn4Fn43MjYuE32v/J5bz+DOVbtq+vaR6/yfwS1cq78M3/XA7M1JQX+zzWLOU1+X0fSCsO0AAAAAAAAAAAAAAAAAA/PMccpcKzutyq63+TPWU4SUd6Cbi2uGRzjXek12jrrk4QfP6JlmnDe2a3eOplHWjgxvJK6zi4mjiuqm6vc0hfbGn8VvXR2zwqZNt+2Z1MGquuNmuGdWPlRvj0tNfRUTxJYknr0/snhKPQdf0UdkLfmZr2diUpOxXHsm8tlThTFL2XdTpo0SSgimw823fs1j2JlaUse6fuNOOvs735umz8bYPaL+g+j0lJSyvjegmkcGV5N2QcKo6R3VhruM8yl+NIyomNmUtGQCLVY+qLXijMX2Yba019HmdZDzaSvvNpLSLjCs/yJuTXopyn3sjLOFbb0ibRdlZc6co7L18FHm+brx58PbPSV4FFMVzfbIcmmlik4Tae/KaaIJZMMmPOta/ot6f4L2SxgV07eiUsR6aqVUzmi5xlzh7RHJb6PQ+Ty1q3G+qPmZ1Lv+3j2Z6KrP/yKuMupL2eW8h42GPJ2w6T60fTTJWAAAAAAAAAAAAAAAAAAHwB6aanLHL0XHlHVixqyYKxdnqfIeSePrgiLMmnTd+D7yX/HjW9w6M4uesit80aOb4ZNJtrSI8aimEvlRLgw9bdsV1JR0ced5SdctxRrnxuLq7Rh1qMuSRNi5zy4OEyN+w3NeMUuPJbPQ6TQKeOMsL34fc7Jukjxd+VdC+UL1smx9l5ZOpKl3u0Y2jR31x7rT2eiwY1GKiu5URt7ZyI2ZqGatmxqRZJUbpEbeiNZTOjTmbPgxrs29o8j2zkvJXgZsfej0Ph6tUOf7KclaNH6LSqShYmy1n7SksUMcH0prejzON41TyZSt77Z6uxxjB3Lsozxvls9AqIRWkioh5SyU9FrT6i0lLnufiUGb46UHzh6ZcU5MLXxT7K2eTbdv2Fpg49calpHJn5Ftckoej1vkvyN6tp/6M/x4yG3HjC1zj+jn8nJzxIyf7/9mfVjU84AAAAAAAAAAAAAAAAAAfn/AC6hvpk3bqn7O4lwq/hnKC9ez1+fi13Vrfogbcnb9hYvtnFX8WNW4x7ZZz6dKNo3cFrZU4uda7O/X6IMXUt42aR2WOa6JyUZvRtKMn6Urqzbt+zlhOmtOFfvRfmouPdwSdaKOLtjb2XPoxlcXNdwitpnP5zSnCX2z1WOSe5FJaZVxls2MGxpklSNors0m9FfzpJxIeRX1WYkhEjskVlmNtGhZhm9FmjXZupdHjtZlcskn66+BDJ7Z7zEoVOLGP8ARqp0A6nZ0iGT7zlbUp7iemoqVNHCx9EmGDk1E6FtlNkyox05w7Z1nol09P8A9J3WmtM8nDys4ZHOPs5WePS6l8V4FdKmdcvwfX6Pf4mXTmVKU1pnqvJf+2y+4yf3MZHbFqG37OPy1sXUox9Jn1k5jz4AAAAAAAAAAAAAAAAAB+ftHi6nvwi0pjt7Zf8Am8p1VxhBmdTip0iWSKzEv5JuRo4TezTMabOiEsSD577/AEdTS4VGNe9k0UkjzWdkzuu5fRJp8Sm3B8V8AlshyLZ0xjYn3s1fYUr9GWxq4HRHzicfyh2WcUFiXSveSpKKKi22zMs5Mudm9ob9LZpLTMzx50rk/R2VKyFowntFXtDNSJK0RWPfSOWtQTdEbqmiHWajgxJ8TpxMd2tlbHq14mqmdtnj2kWMupqEvYbSa1s46MWUr4w/s85FnMj3lsdLj+iVxTT8TLXRyV2SrtT+hg3krIaK1DZaeXvk64uHos6mCW62ZOeeonKb1Lsty1FQUn4EjnqJWVYLtyuEf2cXJNttvvOXk32fQa8SFMFBL0et8lv7bL7jJ+PGQZH8Dg8nBKnr9o+tnEUIAAAAAAAAAAAAAAAAAB8AyQlik0XTTg9HVXfVn1pt9kWSbkzV9nTVXVUu2S4dTKLqXD5TCm09MX+Px8irnj9SRtk1dP0bMuZy4/jp2R7R0uysiabTuT5XeTVNNHnvN0XVWKMlpfR0sbkueCTplLvSKGRdUqNGtvRZ1SVFXP8AZHk03S+pcow4a7J6c1XfhNezraHXcdXeZcU1tFZOEqptFT6QavppGjfFFj4vG/yLX/RxIa5mimX9vjNLtEWo1TlyaykduD4yEXtEMZtGvJllbg1yj17J8uqbj0mzl0VeL4/V3Nr0V0YR2WrbZu2JS4ptkFVPyy4o62k+jGqyRWTHjtPe+qKKb/1ujk9JvX3o77YY8I/FOZXnpJQn0Z04tdz7/eiyxcynJW4MqM3HnRXyqW0/tFbXZ+p0uFwSWz29IsfB4Dpr+axfkyqaouZHr/Jb+2y+4n/cxkWR/AqPLP8A4kv7R9bOI8+AAAAAAAAAAAAAAAAAAfDe0ZKStcl7N7OHxlcqpal6ZV7PklbfJpAs/JQm1FR9Mh1eXqk647jWT2d/jaXTFbZNpYQa9Lk2ilo4cy7Ihc+Ho102TzeRVxdP2CP4y6N8uLy8RqftHrE7iTfZ4VrXRzNTHpl1eIfT2WGPxur+N+0R5M17IOW+iSrE+N8pFrHpPRTMro47chym2vRyO125SjH1HJmWKuO2ex/6TpTUpFCeFo4a8yMmeysojOOjWL34OizdmlE46oQxVKUyV6Sa3omjU4orbPM49stEBh9s74/jX/s2SNkivukorbJZRaq1sqZpfByrcV9kWDfWrlLZ6Dtv6STePHgwScIdKtxbTfqvwPLeI8a5Sk7u0m+v/wClpKiFO7prb+jzrbb9KTl3u22X9tUKo6rST/olwr5Xp8l0RyZtWnrs7ZNLowTJbOayxRi5Hs/Jhha1jb/0J/jxmmStQPOZmYr1pfs+rHAV4AAAAAAAAAAAAAAAAAB+e3lbexaWW8VsvcXxsZrcvR0NJ2FmyJyhBv2UUlnm642cUWVlOLBKM2UvqslN45pxkuU1TRc490bo8olb5Bxx0pw7TJnhrY6NFJ8++yXSdlTy/YcbUoxqUul7969S5b7jSclF9k8blJaOytNnS2UeL/WJ7J91J9T5dRvj2Xn/ACo/op34WM57ctFPWaDO4xlcEpOEa6905zjGPtVzjbV1e+6o0lk7Zb4Hi8et6l/f/gm0HZOZSSk8TT3vziTS23ppcX/JiGSvtEXlMCE690to7GTRTjFt1SUm6fHSk379/n4MnV8GzyMsayPZys/YmSWW7hVOv0keepJ/C/5PwKjy9rlXqPvf2e5/6cnHHpan/wCP/wAmmbsae3G7UVuuXfxqu7xR5yv5YvZ6dZkCCP0dyxnfobJT+3vT2+zVv3I9Ph3rguXspvLXq2v8d/ozr9JNforipPoVda/zJ9CqvXz4HfK5aKDx2B/y85ekc/D2Pkcuj0Yy6VkSlJp003Wy2a6XadMh5pHpLcmPtF/S/R7Kn1Poa3W0m3d1XTVr382qu0bRtjvspc+5yraidDL2JNr93i/tV/Nqv++tNyu6BR0RtU97PM6nTtU09n8URTgofmkew8bn/wCT/wDD2e19/wBFeT7kc8U5PbPQRUKo8YmCdI5bLSSGGVddOiRR+yqyM2qzdTemex8mWa9ZJV/kT/HjIMruC/2VdtCrW9n1QrznAAAAAAAAAAAAAAAAAAPgGHH05KfcyXyqaqaR6vxNyupTO3H6Szw9Kw1GnbdXftv8jz2P4l2S+STf9HTPDrnt2Mo9q9tPUSWXIl1rvSrqXg/Et8DGtxbt8tp+yDI8dXLHlXD9dHd0WDHOCyRV7Ho9nyq1WQcoTb6OLqY+cm/BCS29Frjz/wAfHTf2VtVo0lf5GsondheQlKX2RafSKTNVHZ05OdKuOzGr0fTujEoaJsHybti4y9M7OPOvNKXekdCl+J5K3Ff+U69e2cOeqfU5e5FTm0q9xUvpn0nw9EcehiM5/a6mYXjqHHXE0s8s4za4rRrPPbTdWvUaY2Oseb16LDIhHKo4p+9EUnbtnbts541Qx6/jgEjdHBbPSLOLMobVZtyUSueHbk/lElz6lUmt7Ep6WyHF8dOdvxtaKebI5cvj4HPzc/8AR6nGwqsRPh7ftmiJEjFlr2b4oW0nwbJFblZDjB69notG49NL5HVFrR8+zIWq1zl9npfoRGK1Lpf5UvxQOTO18a/2dHjLJyte29aPflSXwAAAAAAAAAAAAAAAAAB8F7T2kmi0zIpx7LD/AKYk+LWynDe7FKXEsvJTl8seyM1kuyzrk/j3/R6v6NP0Wu46V/FHzHy3/wBQzmZHWWVes2fs64pSxVsxrJOhMzhxSfRrpXTMRJMpbj2O0JbGZGPHJckUsGR7q9q4I0y2yKodS12QMjZe0SekvrRNjexvEpciK+YhZEv5M9A/xpjoyiQrrZPZJjMo4rHvo1a2v/vJwSk3M9VjxUakl+hBciyT9G6hHlvXZGdMfRz3sySIrJnQ7OgvAlijzvkpyXpl57NUb+mVG+cHyPSfQGT+tv7mf48ZyZ38P+5PhQik2kfRysO8AAAAAAAAAAAAAAAAAA//2Q=="/>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sp>
        <p:nvSpPr>
          <p:cNvPr id="421905" name="AutoShape 6" descr="data:image/jpeg;base64,/9j/4AAQSkZJRgABAQAAAQABAAD/2wCEAAkGBxMSEhUSExIVFRUVFRUVFxUVFxUVFRUXFRUWFxUVFRUYHSggGBolHRUVITEhJSkrLi4uFx8zODMtNygtLisBCgoKDg0OGxAQGy0lICUtLS0tLS8tLS0tLS0tLS0tLS0tLS0tLS0tLS0tLS0tLS0tLS0tLS0tLS0tLS0tLS0tLf/AABEIAPEA0QMBEQACEQEDEQH/xAAbAAACAwEBAQAAAAAAAAAAAAADBAECBQAGB//EADcQAAEDAwMCBAUDAwMFAQAAAAEAAhEDBCESMUEFUSJhcZETFDKBoVKx0ULB8AYj4RZigqLxFf/EABwBAAEFAQEBAAAAAAAAAAAAAAIAAQMEBQYHCP/EADkRAAICAQMCBAIHCAICAwAAAAABAgMRBBIhBTETIkFRFGEGMnGBobHwFSMzkcHR4fE0UiRCFkNi/9oADAMBAAIRAxEAPwD6CFoGGcUhiEhEhIdEphySkI4FIRKYc5IYqU4xIKQ5KQ5yQipSBZVOMSkI5IRCQiQkOcUhEBIYskOQUhiEhFgmHLJDkQkIonBOSEcnGOCYcmUhEphzpSFkkFIclMOVITg4ITjFgUwWTkhEFIZkJxHJCOSGISEckI5IRycRMphEJCOTiLBCOjikOzpTjZKApwSUw5BTjHApCRKYctKQ5BSGOBSHJlMPkgpDHFOMRKQiQUhzkhHJDFqEamztqEz2kSmfYKONyyPuZTJafCAXOc4dg0Dw+hIMeqiTkWXGttPjGefu/X4kaKZ1fT4wyCP6SdQMTkDUB9inzLj5DYhz25x9z/3+BLms1YDNOp+s+GQP6dPIxtHKbMseo7UN3GMZef8AH+ClIDwYp6f9uSY1TI1Dv3wcQneee+eQYpeXtjj7c+v67YLtDf8Abw2IE/Rvnc/V2Tc8/wCQko+Xt+H+yHMZEs0klpc0GMS4YM4kCRnsll+ozUMZjjOOP5r8ucFQxsgnQIc8mPpwGwO5En90+X6ZG2xzzju/yX9QFeGv1DSW4dG4zu2PWQjjlxwyKeIzysY7k3ekO0t2HO8zmSfvH2TRy1lhWbU8R7C5RkTOSGFW1ApXEgU0wzXoGiRSLFMEVJTgkhyZodMkFIfJKYciU4xIKYclIc4pCISGOTiJlMIbtrPWAZ3dERx4Zd7uCjlPayeFW9Zz6/2/uUFp4A6dyMRsCSAZ9R+Qn384B8Ly7v1jsEfYQY1Yk5jgNLiY74IjyTKzgN0YeM/rH+CrLZpjxOhzXOHhE+GdQOfL8p3JgquLxz3z6e33kfKAhpBPiMCQ0f16RPin2BS38tC8JNJp9/s98e5WlaNc4ta84B3bGQQBzsZ+ydzaWWho1RlLan+BJsw2C5xE6RtJBc2TOdglvz2E6VHmT9vx/sQbM6mtnLi4eQ0uLT67Jt/DYvC5UfdtfyeCRbAjUHHTDiZGfDGwnM6hylua4Eq01lPjn8C3yXAmS5gEiCA4OJxMcJb/AOo/g+3y/HIG5p6DEyCAQdpB8vf2RReUBOOx4BSnAOlOI8hTv3habhAwYfEY8o3R6ueQVG6YvsyeNt0frRY/Q6ox3PuopUNE0NZB8MbFcHlQuDRZVsWSKqW0dTQRlRC4hKZfUhwHk7UlgWSNSfA2SwcmwFk7UlgfJKYRycQRlAkSOSR7CT5IXJJhKDayGpCq2NMjTJxBiQJ/EIXtfckirI9vQg1KgEyYgDyjgR9gliOcDbrEs54LA1sb4cXcYJ39849U3kC/e/j+JX/cmeQCBgAQfCYAwNyn8oP7zOf17EAVNMCPCSBhuoQQTmJGXd0/lyLE9uPb+ZJ+K774OAPqyZgbnSM7nCXkQn4kv17kfFrF3/c6DkNO2A7IgEd90sQwNutcvm/sILqoDQe8twNW+qQ6J380+IMT8VJZ+78ydVaQYOMQA0DxGNhjJTYgPm3Ocfl6/wBwVxXrjYRjGGtGGuGO2C7bjKOMK33IrLL49l+Xz/z+ZhdT6hXaWioCB4g0mDIBzB53/I7q5VVU09pl6i/VJpTT9cfd3KW3WQTBwnlp/VAQ12HifBofON7hQeEy58RH3PKBXJc9iGjdXxM4qGWUatKjIqXJlY0SW6Cu5coKy4cBAKlVkX3RkXdLth/DfAxRv3Df3RuMX2KKV9ae5BmdXPOyZ0IFayS4aG6XVQVFKhliGtTRZ3Uhwm8Ed6xegF/VUaoIpa72OPVgl4A/xyDUepgoJUEsNYmMU78KN0k0dUh2nVBULi0W4zUgwqkCATH+SgwiRSeMJnGs79R9/T+B7JbULfL3INUxEmO04Swu4tzxjIWlUe4wHGd8k8Zn7ZKZpJdg4ynJ4TLQ/QH6zEdz+oiPwPdN5d2MD+fZuzx/nAQ0Kgk6v1HBOcgHEcwPZNui/QLw5rnJIoVP198ydwP8CW6PsPss9ygtqkg6s7AyZyC4cY/fyT7o47A+FZnv+sCpFUucA8amEDJJEuwPQeZUvkSy13K78VyaT5X5+n+xMVavxPhmoNRbq5IJ+N8INn1zP4Uu2G3cl+sZK6ld4mxy5xn5Z3bUv585/ADeWty/TFTJicvGmQ/6jHYOHlqA5RQnTHPH5fIitp1VmGpd+/fjh9+Pbj5ZS9TH6nSqN0mo/XIJBlx3DST4gP1D9uCAcZx52rBcjprHFOby/f8ASX649BGFKp4ILdHGXdEye5ReIVv2f9oGjWndVoTwdLrNAmsxDlSPkzam4PDBPChZr1PKB6kxNsyEZVRKTRVt0kZclwUasaKM9BCXodARq1lSfTILnBydXMCXSYSXHDI0qRXIoT6XZF8diQ1P4hGtC/UkNS8QdaFtZO1kcok4sr2aa2A1adRLd0E6kx6dROHc9BZ3rXjBVGypxNinURsXA3KiLBCQjgU42SEhHJCOLksCbKVqhiJMbxxPeEUVyBOflx6HmOo1ZMLRrWFkwr5b54FICflh7qorbjJZtMumBMZRJ47kE4qUm4IH8UTAIVKf1jstFFSpT+RYFCmTyrRKfJF4S9jO1cqHJ0jq7xkO29WQpoSOf1+lcJbkXeE0kNpppoUeUBqwSKhyWQ3WFZVSyQTpxyWNSE4Cr3IkVZSyBKhx5RzqkJDxrUjm1+6dTwR3aFTXAVrwUe8oT0biy0pbxnpU1g5SRtKN3Tsdi9CoWGQUbkmsMovSSTzHhmzadYGzsH8KGVGeYhLUuvi1Y/I0G3IOxULg0WVdF9jvjjum2MXiokVh3S2MdWItKbAWUcUkJg6pwjiuSOb4PM3rIcr0X5cmN4ebtvuBKhlazfo6ZDCyiIlFC/3K+q6R/wC0GDrOiFBY8yN3plbVCi/QEKyjyaToRPxylkH4dGZSqxgqJM7bWaBT88O41RqQZRp4Od1On3xa9TSaZCn7o5OSdNvIrXaombWnnkWJQmlGKkdqSyLw+cF2vlOmV7KXF8EFyYkhDcSKqWQZaVrlEPKTCqj6Mq2qQm3E8tJGxB2XMo1IzrtDKBf4qWSDwc9y7bjui3Mhnok+Ui5qJ1NorPRQnxJBaF0RsfsdlKrU/rGVqOjSh5qX9wwb0qaMYvsYl3i1PEkV+dKLw0QePJB6HVSN0EqEyavWSj3NSh1Brgq8qWi9DVRkgd5cYwU9cAb7Vjgw6tTUVZmtsCrof3moTYtUcqJ3cIcFBUSDdeSaxkSkxtPDa9oq4oDThDKKymyS+EiK9tCTiWNH1WcnhspTxhMXNSoyamvUfsqnClrkcr1fS586QesyQpJx9UZWi1DhLZIzqgVdnVaeeewPUmL/AIeVk7UkM6k1hl5TleMNksMG5yYv11ZObUSBt0efNE55SHpj6MHrSL3w6mgja6dMzrulv6yLl6WSrHTNIs2rCW4jnolLsXFRFkqy00l6Bqdx3RRm0UNT0+FseUMtcCp42s5/UdNinhomEfiZKb0G19iYRKeCtPSRl8i3xXd5TqcSKzQ2RTcXkGN0cmmivp65wsWUwbmSVQa5O8ru/dpogkBMEozlzknSHDCdLJHKyVMk5CVQQVGzbokpJNFEJbwMXNWdkcmZekocPNIWNMjKHBsR1Vc/IdTqQZTJ4H1GnVtbiazHyJVmLyjhdTTKub90LXVLkILIYNPpmtU1hvlCZpyosHRw1Ua1lhG2jk+xlazq9SZV1At4TbWiZa6q5YzyAqhMaWkmnhASmbNaECWuhMpAW6VS5Xc4p2Kp48rC0KOpUdRqHVyW3hIMbBwyDPkq0OsU7tsitOuuXyK0mSYOD2K1q5xsW6LyjE18p6dZUePcbFmpvDOel1fMsMBUpkIWsF2m6FpFOsWplImt0MLVwOU7gFSKRiX6KVbxJcBRURKbRRnpIyLAonLJDGlweGQagCbfgL4JT5RIIKfhgNTpWH2E7hpCikmjb0dkLFlAWVSChUsGhbo43QxgNVIeJG6J8lClT00ts+wDSgwaPjIboW4G6lhDkw9fr5beAtanIRTjgqaPVOUuTLqDKrs7XSScoob6fV4Ulb9DG65otr8TA6RKn4awzlPPVJTigHw4KiccM2o6nxq8oK4q5XFNHHa7UWwtaOmd006lgLR9SsU8Nit3QxIVKccHd9K1+ZJSMt4hRM7rT2qXYNQpyqF9uxZLjeBp1jIxgrPj1ZVy83YhlJPuLUppuhwhXrdmqpbreQ1yjZFUNbqwVxnw9lt/h+pWcXJ4Me6uy87Qux0HT1plw2Sy2QW2XqMdPujOl32WxXPHDOM690iCj49Kx7jdwyQjkkYOitlDuZlQKBnX6WeIpsGXEJF11wtWJDFG4lEmY2r6c63uj2DipCLJmunJStVlM2T6bT4fJ1B5lKLFq6oOPKHnU9QOMfsrbgpxT9Tioa+ei1UoP6pnXFGFTlHDO/6frYXRTTAB5CE1paaFywE+ZT7mU/2Svc0qY29FOoyS3HGW302Wypb5TJe/CZyySUaZQfcyrl+VCztOmUSlHL7AaFQhwKZM09bpFdRKJuMdyp0zzi2rnaySQpVKLWGZs9PqK5b6jk0Z7XwHfpVqa8yWJHAIpW5K1HTI1vLIf57IXhR5LFbunenT2j3Mm6pqq0eidL1beFLudYnKytcvLhI6WXKHjetCxH0udncj8JsWuL1rhGn0K0NJ0y6iSmp/d6DxhtfcXNydGmefwry0cFf4uOcB4WcovQAhaKOa6jOfjYB1DDgUs4Lelg76JQZq0qocN8wpU0zitRRZTZjb6iVRqjZu6ezKQBwTGpCRRIuJ7lyGZUwnyZOp0W2eV2ZYJiKS2rA1bsUkVkxtZcoRbZp0yWtJ77K9GPZHnmpvdlkrPfsKVG6hHshurUvtNDo+us0rW7O0yLlmkwVQaweu9NuV9KkgOpMaXhHqxR8MLSTwfPlmbG5Pu3n+YjdmA5RX4Syb/wBHXO27bJ8Iw3mSqEng9m0tajBYLCmq/irJawjRtnyz0V2Lyjz3qVCp1cl94Ko5M2S6euL7gxXLSmTZovQVXRwlyaNCqHCR91co2y+0886/Xq9JPY+I+4veuyoLn5mdH0KmKoj9gn8XgqHJ03wTfmh3KsdpMjb9lX1FW+JsaS6TWyzhlHN8UJ6eUmWNTY4VNruNCkIVnBxz1lu/ORd9PMBA1k3tPq5Rr3yKwW7oWpLsWYWabV8+pB8slAt8n5uCxmumHHCGqFs4qwos5jWdToTaayHNs5PtZlR19LflF3tQM16bU1kC4JGlVPgHMFIubFOOGM0zKSMPUwcG0zStIAVmlpPk4rrVdlsGoencfvHgtEbKzBNZOPniTihNz4VZzeTrqdJGVa4MrqH1SoJ9zuugYVOz2FIQHQYZuWV9OD7fwrtdylxLuePdb+jdmkbto5h7e32FrzId7otQvIU/o1Zt1nPqYYOVl2HuFK8iGKdYKnZRNrgkYexcNRHfIV/TN7MPucp9JKWtty+xl7impmjG01yaFXtQG5RbhdyKVUsMhPGTi8om1Wjo11LrsQzVqh+fwik93JhafS2aJqt9l2YjWCilwjrtBJTWTmBNDL5ZNqp1wjyTUpkZT7cdivR1Cu3ySfJIrlPlkU+mUuW5MPZUCTJRxjkyesa+qqvwq2PVqIKNo57T6lp8MzqjdJwo2dTprVqIbJjlpdtODgqWuxLuc31roeoj54ZaHVO8NHLV+JCWGJXdLlV5xwdV03V7ltfcTcFEdJTPIu9I1qmmi9F8YTJkOu03iQ3x7oadWhHuOfq0O9Nsdt6+psdlbosysM4br/S3p7VbFcN8lbkqCfc3NClKCErgSFGzoenT8Gz5MW+EhN/4yIxa0NQkIksmN1LXKm11tcMfpkkEHePdTKbcdrOQs0tNepWoqWMvkyfheKFXwegvW7dPuXsMPoCETRkU9RudmWxegYdjhAuGbfUNt2lal6muwh481Y+ssnn01PSW7Zdn2YrWpwomjY096YBzUJr1WgnYSL6cZrbIh5keaZrIWnj8PZ/+WM2FMHdHBGP1zUSTwmaD6II2UricrVq5Ka5AUaLeQgSRf1GrvSxGTGmxwpk0jDthbKWZFKzoCCTLmkqbkkY9apJhQPk9A6fp40Vb5lDSO6HaWV1GmUtmRqyvCMHZSRm0YXVuiwsfiUx5fcb+ca7CkdiawYC6HqaJ+KsidQKFm9pZ8IWqJG5p+SiBmhH2ZYkpRnngglp1F5ig1rcaSpIyw8mR1XpkdRS1g0rjIBCmm0+UcXoYzpk6p90JFQnQRXsVhMTeJ8x3p7Ib6qWC4MXrVys1TS9A4OU67mfZGXh8CF5SLTIUclhnQ9L1MLq/CkwZrSEzZah0+VdmX2FQSChbxydC6o217BilcFplFGWOUYur6WroOqa59GaWHtkKd4kso41eLo7vBt+5iVRkKFo39PcmBcEJsUyyDJhIvY3rDDW9cAp08GTr+n2zjnuPfMYUm45v4PbLkVrP47oGzX0encnuxwjqVWEyYWo0isaa7EVKhI3SbYtPRVG1YQtQjUgg/c6HqsZeB5B2oRClZyVEZ7xWjRDiSTDRuVnazVOpbYLM32X9fsO2oTjWs9xptzSGNEjusiWh6hZ53bh+yJXGf/YFV0yNOx47H+Fq6Gd+3Zfy16+/+TN1+lxB2pcrv8wFVq0CPR2qSAlAzYgXGygaeckoa2YDg7qzBqRzvVbNRRLdF+UcYC0RwVIuDnLbFqJb0vMAeMpmXapeUhMFl+wWlcRiQRwRz/Ci097sj5o7X7B9S6O65eJDs+/yKvvIUzkBR0aVkQ9K5a8Qd0SkmjO1PTb9JPelhC9ZgnCFo0dJqLdvmfCIfZndM4E1PWlCWPQUqDuo1Ha+Dparo3w3INaPcMtyOQgeojVJKT7lLqXS6tZXzxL0Y8arXjzVrKZx7092lltkuwnVagawbejs3LIu8pjcpXBQoWWoh7e5LfMJ1Joy9f0unU+aLxIs3J1Jyrc/BrVK9Bz5XAIUmzg559RSm4y4KPoEDKZolq1cZS8ouLInITKtvlGvP6QUUy8O54fz9S/yT+U/hy9it+39BGaVaWWLuJHg4n+FV8KPi7337HT1XeJR4kfYZbTEKxg5aeqt8TORV2HIMeY6SFu/S5n7Mbr0sTCkaOY0OqUZ7MiJUUzsaeVkI3yVWT9ycO1hIxuFB4/hTz6EN1cLIuE1wxhlWRBwQtWuyNkcxZw2s6fZpLcr6voyBTwUWCGV6UkD+GmwWvHiK1WQo3H1Om0Wr+Ig4zJpDU4KDU2ba20W6KnDJrCza4efEb+65KXVb6bcxf2pgWPctsllMSqtc0w4Z7911mk1tWqhug/tXqjCv6c623XzF/gOtqghX88HKzonCeDPugFGzpOmWzi1EHa3GlZus0rvOrwmkgleq13ibg8g8odHC/TrZZzH8iC3TQuWJcg21Cd1p5MizRwqy4vBR7ISLdN6nFJB7G3DjlFFZM3rXULKYqMPUcrWzY2RuKOd0vUrnLuxOkzMKNI2tTfmtSb5HadeBEFSKWDAu0fiy3ZKvDn8QEsSl2CjbptHHM5LI5QoQNsAK5XHZHBxXVdX8XfvXZBDbk7AqTcvUzYwmpJxRmdUsS0zHqs+6pd0eqfRfr6lB0XcNCILtoKg8x1Mo6CT35X8xm1tDMuRxj7mP1Tq8JR8KkeqAEQpGc1U5RluMi4ow5V7FhHoHSdYr68eqLNCpPk1hikfVU7s+oDD1aOoSPqG38KpptY9PZz9X1/uVbq42wcJdmFtXgt8xgjkLr6HCyOU+55b1yvUaPUeZcF9DUfhFX9qMx31Jwqh6Vp9JKtKSZFOA4eSramDlW0vU1dPY5xeR1vUHD6QsddCrnzIjusoreLGFuL81mBpA1NyMAHzUWn0H7P1Hipva+GN8PCUHsfDEmOJ2acLoJamqGNzxkzp9Ks25bWS9YAgQp201lGVpfFpulG1YaL2VuDuniskfVOoWqe1PBW9twNkpIl6V1Cxy2yfASytgWyUdde4z+t9WVV7XoFrWo4TzrwVNB1dt5QrpdTKjw0b0rtProYbwwhrl2IT7myh8HXS8to0OlWBJ1EYU1cdvmZzXXOoq/8AcUvhd3/Q1h05s5H5KNzMOPiR43Sx9rC0rZrdgmc2wFWk89w3wgh3Mk2RJDUsjqKEOq05bKOKysCru8G6Nns+fsfH+TJmB6IMOMctG7vjffshL7eQbqhKjbL8KYxBPq6QmbwW6NLLUTUYidWrqGQfWCoJWwztbWTpdL023TSU4BLWHeo47rJ1jdT+T9Te3ZWRsMWZKzhrIOQzAsy+fsRs6tbn62bjcdx/Ku9J6vLTS8O36r/D/BndQ0NWtq8Ozv6P2A/OD9LvYrtPja/+y/mjjv8A4ld+mI0zTG4JKyLo6yb/AHcsI9IccditZrTlh/8AE7/bujotvjFR1K+9dvv9ga69ryvULauGlakcYOS6pXZ8Q2DDgHzxyqmri5V4j3N3pUZ+DyUp1XNOocoLdJC2tQkXfiK22mw1a5a7MQ7nsf8AlV9FprtLJw3boenuv8FfUaaN8Hh8+jJp1C30K1U8HOW6eOoWHxJcFnOLzCfmTwgIxr0MHZNj1EQACrFctvDOS6nRLVT8WD7hCnslkr6Gl1y5NPpdk17SXCcppTwkipas6icoNrn0Y9T6bTH9KDe/QUlKfE5N/a2MfDA2gDshy2DtS4RBaE42EULU4LRUlOM2jvNIb5grhsjbCKLwwLFldjzt86JjGYR3y4SNL6OUbrJ2ei4Fg5Vjp3Dki2o/Eqhp2WP1nVy09GY93wdN0mCrolb6noby+t6ADdAc6Izn7rh9LoNXrZtxfH69SzXVfa9zlhHmLm7aXams0mfsuz0vT7oVuu6e5fkaUJJLDlkfouDgHBc/qYzpm63+kC+OCz3hok7KGFE75KEO4yTfCFm9Tg7EDutV/R+W3O7LA3VOWzdyH/8A0G92/hUf2RZ7MPwWKWlACQdwSCu20842VqcezWTlut6m6N2F29AV7RAyMI5xTWCbo2ttctjeULBmJBQpcGxO+M7XCyPC9TqQnf8A+ptvOWFqr5QrUaV9/sadowQpopHFdQutjY0BvqI4QyRodH1dimkxakxxHKHGTY1V+mptbaWWM2NUsd4shSVT2y5MHr+kr1+mbpeGucejx6Hoj00VAHNxOY4U82n9Y4PSX3Ur92+PZ+n9iaPRzOSI8kGYr5lmzWX2LCSj+LNijTDQABgIJPc8kMIqKwi6ELuVciQLKak4OQVZ0ZRxIrHjkWdWRqJA7CWPnlJoeMssLVPhQRXJJN+U8pfuzHr+6bUPzHUfRmlLSOfu2CaVEjVnFomm7Q8O4OP4WX1fS+Pp2kuVybnRtQpRdEvtQu52qo4n7eil6fTGqiMYr/Ze6rOVdSUQr2CFeaOcovs39ylsXNkjI5CoazQw1UOe67M6H9owhZGuz19fYJe1A5oIMhZ3TqfBtcZrDNNxexpd8AScLfOYrhNXciyY6PE/cduK8O1fqEn1Wb0tOut1Y4i+PzKuv6fHURXo1+QvWqFy0m8kOj0lWk5k+Ru0tQRJRxjwYHUup2eM1DhC93Rg4QyRr9I1zsW2Z1Ko4BJPBFqqNPdY0+GiXlzkuWDTHTaZ98s0bRo0iFNBLByvU7LJXOTAXreUE0X+m2NrDN/otx4AD/mFO45imcZqmq9XbBdt358m00qBhxeSUw5yQgFerCkjEgsngCKqLaR+IAva+FJXEhvs4M43Cn2FHxUXZX7JnENW84Q1UuPB9lEo+Ysys8h5i4qS4qpOW6WT03p+kWn0cYL2ICYaS5K3FURG8pSkki103RWTu3rjAoHc8qGHHbsdXqKoWQ2zGKWp5hSrLOe1EdPo1vzlmpSphohWoVcHn/UOr77c5FLm3LTqaJHI4VLVaVTXz9zsugdfjZBVXP7GJlzfMeW6rLx48cP5nX+HXLz8faVkfpReHP3C8ev/ALILaUtZ9FPVAxuua9aeMY+rDVaRapGsGHp9SrpqUmRSudIhJSJdR013T3RBlxeYCbuXK6o6Gp2TeDUZRAAEKyq1g4S/qVkr3JM7QNk0YpvaPqNVOuC1C9PyFn0XNONkEq5RNbS9T0etitzxL8SGUnOOdk0ISmPq+oaXRQbUsv2H2VC0QAr+1JYPO7LrL7ZTxy3k1+nXs+E7hV7K/VF2m1ryS4ZpB2FXwXM8HFyWBZMq+uYO6tVwyjO1FuJCTboqVwKqveStzW1YlJLbySRTukogIQ+KXv2ZxwiACpFNMoXaOdYStX8Pp/ZBPyxbJ+n1u/UV149efuMVqzT1u5KMVFBmtnCPuZs5uHIB/hcZHGFU1MJPCT9TqekWqynKDWlDVkqzXBJYRhdW6lNWYi+wZ9LRkI8YMuGo+I8sxphkAq3XPynHdS0bhqGl2Yr1C40jSN1Xus5wdd9Gejuz95NeVGaHqA7eVHpngn4iQHw6H+nkAeaOvg5bru++3Pp6F7xwTyZW0FckwDCwgakKx6mhatbCTdI5Rotblql2pcowrtbdqV4d/EkXFUIvEKT6dh5R1N0nyRVJuWSDq040abY+8uBz5huxCs7WcqrF7E3YaGgtA9QhhnPIdsVLG1dxSVDZY2+Do+n6KEK1v7ladUtIKCM2nyXNVoKrq/3f1l2N+0vAYRTr9jnq7sPbLuNVH4UaRNKWEecr1JcSe6sSnt4QtHoHd+8l69geEKuLFvSeH7lHvAEymttyuCbpnSZQu8yFDdKtuOvj0xuPYYo3E7qSM8GTrOnLHYrfVIb6orbMxwB0HpijrN2OwgxVjr9QssK10IkZtsFLgpcN1CeU0uS50256ezb6PuFsq8boovBW6rom57o9g1arOAnbM+jT+H5pcJBS7QyTwpM7YmbGmWu1m2CyY1SpqJJ5VTLbPTtPpo6alVx9CiMM6Ugdpo16Ok4Rzg4vBxmh6hXqak5ruDiUJdU4QWfQ6rYmJTuDwFpevw8TZ6HWtyWy32SjJpYC6p02rUSjqIce5WpXcmyw9PoNNtxJ8jdlc6hGxH5VrT2r6rOO+lfQra//ACYPMUaNO1JEqy54OGhXJrgo4EYO0ppNbW0TaRN3xjLtkoXIKoprLNDqmosqmoQeEcntrWMkfTdbYp7W8omm4jYoapLbhlnqelcrlZDjJofOSwzvEJ1DzZXYzp2S27Zdzzt3c+IhU5yzJnqHSOlf+PHK9EVp3CBSLOp6bs5B1nlJk+iorcl7i5KDKZvRqcP/AFC0nkIkZmtoqs4RNetqIHZO3kHQ6JUQlP3LNTEFvfAQCU5Rm9ssDfRel/M1NMwNseSwOtdWno8RrWZM3K1XpdP4jWWz0d7/AKIpUm6n3IZIkTz7rMl1rXVJOWyWeUlltr7lx95Uh1FXvaqcnmjppOjUHjh7f7hdJ07qHjx88HGXs/6MqdW6RbdXupyveIpf3GowNgrltm54Lf0e6T8JV4ti8zE4Qo6GTOIREbOhODk27xuPRWLXnk8w6RF0y2PsLWbhqyoodzc6pXL4fEPUPd18QN0dkzL6XoJbt0uxncyoTr1/AlCPsajAwjYKdKLRxVk9XCzOeBKoNLscKF8Pg6KiXxFGyzlM3unvkdle3bopnmGp0/w+onV7P8C10JlFH2ZWcnGW6PdCJUSk63g3rKIa6pWLuQE87crgj0vTVVJykGo0C7y/ujglFclHW6mVtrUHhLgo9pBgo5cRbRBp27rows75ymY3wS4k+awdTqVU8M960EFDTwXyBvokJV6qMi1KuM1g74kxKnm248FHT6NU3uS7YCi2c/MQlTQ4op6zrunoezuQ+i5oypWmivVrqdXJRgu4CnuhNW9qMdqDhOZNslgMGmNkWGZbsqlPzM1v9LdQFFz53gkLjfpNpbJThbHt2+83nBanTwUXwuGZfUb59zULnuJEwBwB5BbvS+nV6WpYXmfdkmpujoq1CpcivwgHDtufRW9U9sOO77E3TtTbfFuXYHXfJQaevbFZNJ8IoCrJEy1KnqKJIp6zVRor3Mb+URbTA/bPyIfcx5pnPAWm6Q7e/CK0qbnGQqN/UKqfrG3+zq1X4c3ko6pnKswtU1lEU+mKuH7tjFKiTlTJGBqNXsWxPn1CFiLBRViT5KNoOdMNJjJgE+8IHx3LkLl2HrYODQYdhs7GNP6ttvNWaroxjiRyfWOk3ajUOykKXvd/S8504a7cx4Z75HuiepguxTh9HNS8OxrHyEa1WpOkU3c40knG/HCrTu3ctnbdO+j9UKu+PvDW5ecOpvafNrhkCYyO2fRHTZDPJl9c6XdTU3TJNfLBrU6TmiC1wjfGJicn0yrTlF8pnBKuyHEovjv/ALFrmm4kw12AJwcavpn14SnJKBa6dBvVp47dxOxtHaZLXCZOQRiYnPG3uuA6zqJK9peh7nCyKrik1wl+QSpanbSd9MQd/wBPr5KnTq5KXKffH3ksbV3z8/8AJnVrB7X5pvjvpdAMxBMYMke4XW6G7xK+e5W19y8Fyg1n7ecGm2k5oy0iByCP3WvCUcHl2tqsnblGb1LUXBoa7cDY7kkAestIjyPZQzllnafR/SRpqdsu/wCsgqVq8jUGOIzkNcRjfMQo8o0rr45w2MUbJ+qDTeIyZa7Azk48j7FPFpmPrdRtg3k0m27uGO5Gx3G49QriUcHCz1Nrsysid5akHlrsx9iQfyCPsql1MLU4tZR1XSeqT0/Mu3qjLbqBiMqNyVceTtJQp18FOD4Kvf8AndQpb3uZoQrjXFRj2RSFOkR2TwWDURWlfGPcZtTpTp4MPqkZX8xfA18cI9yMT4Oz2ErKjqfn7rK6nqXRS5Lud/XJKvKPadLFKk3VU0xwOfYLzrUSutniOW33/wBmVqfFslthkN12lY3NP/bIZV4O0nsR2Wrp9ZLROLqhNdtybzF++MvKfsQ6X42meLFmP67Hl7ME+AjIMf8AK9C0dsNTWrI9mjkvpFB6Ce5c7nwOs6c7ciB5q0q457nPT6vc4eSOH7sB8R1MksMGRPnpcCPtICjurjnBq9K1dt9e6zHqizuo1oA1CAIALWkNEgwMcaRH/KgdUTYhqYoXq9UrEnUWkkaSSxmWndhgbH+6HwkakL6lGLjx69339zn9RruIcXyQHgYbgVAA4YG3hH57lN4McCWvrhwkkuPw7fmVrdZuA4nXvuNLSDMTIIgk6QJ3ye6Sqii1S9LqK3DHP6/v27GtS6tVe3USHSMy0ZDhpcD6wPuFfqqg4r9djyrq07dPqp1+i+Xo+/5Aa/VqmXl0E6SYDRJZOmREGJ/A7IboQitqLnQ4Xai3e/XHpjOP9g/+oKnw/E4HUM+Fs5GwxjvjlcZqdLfffOEPq59Ueuw0FaaaXb5sof8AUjzEiBr14a36v1FHPpGpxmM13zjGOf8AI0dPRnCll4x39PYmv1yoGA03gAYw0QASJEEf9o9lJ05XQt8O5YHnoa5KW5c/b68/3AXnWH6C3UPHlwDW5MzO0jOcLonGK7HLdP6fZdc98fKn3EqHUagJdILj8My4BxBpNLGETsQCfdDtX6+Z0d9NaioRWEs8fbyw1DqNRpLmuALi5xwN3ljnEdssbjbCW1PgzLoRfD/WM/3Y9adSqhukFoaIhoa2BB1CPQ5+yONa7mFrJLdwNDqlQEnw5MnwjPiLh/7OJ9SpMRwY6pe/K/X6fIpedTLo1uGJiABvk7Dv+5TLEXkvw0N18NkI5yYlzcFzp+yhs/eM7rpPT1oKNr7vuB0p0sF2dyCNanKc7cj1lQ/qP2U9Ne58nF/STq/g1OMHyxp9sHcZ9lYnp4vsclovpLq6FtlygXyLfP8ACD4X5ml/8zt/6C9HwVCCsHq1Dsqwj0/peoWo0qZ1xclxICq6DpkIRUmuS3bdVp47pipqOad4WlPTQksSRJTqIXR3RD2t2dYPkAftsVJoq1p8xj2yYX0m6dXq9Hh8Ndn8z2DKofTny/K0cYkeQzT2uMu6yvvRgA+JDJ5m8nQ0Q2aKPh+wRStRwZFUrt+csUrDxKq+51tLl4ayMUm4U9aWDD6lbZv49Ad0wRKjsii/0vUWdmRZV4ETCOmxJYZX6/0u2+zxq++ORfqD+FDbLMjoPo9pFCEVjsI0jJEqCMEmzsddN+A9o/pEKbBxniTUxB50kgbdlXnWpP5naaK6U6VKZGklSJe48roQWI8BWMTmXdemFY1OkZuotwuO7KVbgzDUMrEi9oekKcN9vqEo3xiD9kUZ5RX1vQUpqVX3oVeeTudlXlLfLCOl02njRWopFAFMkDZPHIVrU5nzs9QtNklJIztTeoxyzSpNIHCsQlKPY43WU0ahvf3+0MHkK1Gal3OT1Ohsol5eU+xGso8xK3w93sZnUvrCydR6ns/0V/gsBbblNWX+s/VRW63RsbpP1SbX6kMO4/Wv+P8Aeet6T9B/zgK56I8h1X/Jt+3+iMar9QUdn12dF0//AIUfsQdE+xTj/EE+Sojaf1UM0NlJAytd6g7vZNMs9N9BBQHTejJuv4RSB6X3f3ix+oITbr/gS+8cGyL0OYf1xJ+/3Uf/ALHYVf8AGQVqIzJhAkihPsXGxRFZ/wASIE/QPQrL/wDvl9qO3iAZwrUuzDLXG6HT/UAfYqxWijf2DlIzZDNlujgYXVexoq0uxxsv4n3kBBHuWrvqI5ORH//Z"/>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es-ES"/>
          </a:p>
        </p:txBody>
      </p:sp>
      <p:pic>
        <p:nvPicPr>
          <p:cNvPr id="421906" name="17 Imagen" descr="(Imagen JPEG, 209 × 241 píxeles).jpg"/>
          <p:cNvPicPr>
            <a:picLocks noChangeAspect="1"/>
          </p:cNvPicPr>
          <p:nvPr/>
        </p:nvPicPr>
        <p:blipFill>
          <a:blip r:embed="rId9" cstate="print"/>
          <a:srcRect/>
          <a:stretch>
            <a:fillRect/>
          </a:stretch>
        </p:blipFill>
        <p:spPr bwMode="auto">
          <a:xfrm>
            <a:off x="2725738" y="273050"/>
            <a:ext cx="1612900" cy="1860550"/>
          </a:xfrm>
          <a:prstGeom prst="rect">
            <a:avLst/>
          </a:prstGeom>
          <a:noFill/>
          <a:ln w="9525">
            <a:noFill/>
            <a:miter lim="800000"/>
            <a:headEnd/>
            <a:tailEnd/>
          </a:ln>
        </p:spPr>
      </p:pic>
      <p:sp>
        <p:nvSpPr>
          <p:cNvPr id="421907" name="Rectangle 5"/>
          <p:cNvSpPr>
            <a:spLocks noChangeArrowheads="1"/>
          </p:cNvSpPr>
          <p:nvPr/>
        </p:nvSpPr>
        <p:spPr bwMode="auto">
          <a:xfrm>
            <a:off x="2663825" y="2232025"/>
            <a:ext cx="2098675" cy="1289050"/>
          </a:xfrm>
          <a:prstGeom prst="rect">
            <a:avLst/>
          </a:prstGeom>
          <a:noFill/>
          <a:ln w="9525">
            <a:noFill/>
            <a:miter lim="800000"/>
            <a:headEnd/>
            <a:tailEnd/>
          </a:ln>
        </p:spPr>
        <p:txBody>
          <a:bodyPr tIns="36000" bIns="36000"/>
          <a:lstStyle/>
          <a:p>
            <a:pPr marL="1588" indent="-1588"/>
            <a:r>
              <a:rPr lang="en-US" sz="1600">
                <a:latin typeface="Arial" pitchFamily="34" charset="0"/>
              </a:rPr>
              <a:t>Unidad Didáctica de Nanociencia y Nanotecnología </a:t>
            </a:r>
          </a:p>
          <a:p>
            <a:pPr marL="1588" indent="-1588"/>
            <a:r>
              <a:rPr lang="en-US" sz="1600">
                <a:latin typeface="Arial" pitchFamily="34" charset="0"/>
              </a:rPr>
              <a:t>J.A. Marín Gago et al. FECY (2009)</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3938" name="Picture 2"/>
          <p:cNvPicPr>
            <a:picLocks noChangeAspect="1" noChangeArrowheads="1"/>
          </p:cNvPicPr>
          <p:nvPr/>
        </p:nvPicPr>
        <p:blipFill>
          <a:blip r:embed="rId3" cstate="print"/>
          <a:srcRect/>
          <a:stretch>
            <a:fillRect/>
          </a:stretch>
        </p:blipFill>
        <p:spPr bwMode="auto">
          <a:xfrm>
            <a:off x="0" y="0"/>
            <a:ext cx="4841875" cy="6884988"/>
          </a:xfrm>
          <a:prstGeom prst="rect">
            <a:avLst/>
          </a:prstGeom>
          <a:noFill/>
          <a:ln w="9525">
            <a:noFill/>
            <a:miter lim="800000"/>
            <a:headEnd/>
            <a:tailEnd/>
          </a:ln>
        </p:spPr>
      </p:pic>
      <p:sp>
        <p:nvSpPr>
          <p:cNvPr id="423939" name="10 CuadroTexto"/>
          <p:cNvSpPr txBox="1">
            <a:spLocks noChangeArrowheads="1"/>
          </p:cNvSpPr>
          <p:nvPr/>
        </p:nvSpPr>
        <p:spPr bwMode="auto">
          <a:xfrm>
            <a:off x="4892675" y="476250"/>
            <a:ext cx="4251325" cy="1754326"/>
          </a:xfrm>
          <a:prstGeom prst="rect">
            <a:avLst/>
          </a:prstGeom>
          <a:noFill/>
          <a:ln w="9525">
            <a:noFill/>
            <a:miter lim="800000"/>
            <a:headEnd/>
            <a:tailEnd/>
          </a:ln>
        </p:spPr>
        <p:txBody>
          <a:bodyPr>
            <a:spAutoFit/>
          </a:bodyPr>
          <a:lstStyle/>
          <a:p>
            <a:r>
              <a:rPr lang="es-ES" b="1">
                <a:latin typeface="Gulim" pitchFamily="34" charset="-127"/>
                <a:ea typeface="Gulim" pitchFamily="34" charset="-127"/>
              </a:rPr>
              <a:t>NANODYF:</a:t>
            </a:r>
          </a:p>
          <a:p>
            <a:r>
              <a:rPr lang="es-ES" b="1">
                <a:latin typeface="Gulim" pitchFamily="34" charset="-127"/>
                <a:ea typeface="Gulim" pitchFamily="34" charset="-127"/>
              </a:rPr>
              <a:t>Un proyecto colaborativo</a:t>
            </a:r>
          </a:p>
          <a:p>
            <a:endParaRPr lang="es-ES" b="1">
              <a:latin typeface="Gulim" pitchFamily="34" charset="-127"/>
              <a:ea typeface="Gulim" pitchFamily="34" charset="-127"/>
            </a:endParaRPr>
          </a:p>
          <a:p>
            <a:r>
              <a:rPr lang="es-ES" b="1">
                <a:latin typeface="Gulim" pitchFamily="34" charset="-127"/>
                <a:ea typeface="Gulim" pitchFamily="34" charset="-127"/>
              </a:rPr>
              <a:t>4 CAPÍTULOS</a:t>
            </a:r>
          </a:p>
          <a:p>
            <a:r>
              <a:rPr lang="es-ES" b="1">
                <a:latin typeface="Gulim" pitchFamily="34" charset="-127"/>
                <a:ea typeface="Gulim" pitchFamily="34" charset="-127"/>
              </a:rPr>
              <a:t>27 FICHAS DIDÁCTICAS</a:t>
            </a:r>
          </a:p>
          <a:p>
            <a:r>
              <a:rPr lang="es-ES" b="1">
                <a:latin typeface="Gulim" pitchFamily="34" charset="-127"/>
                <a:ea typeface="Gulim" pitchFamily="34" charset="-127"/>
              </a:rPr>
              <a:t>Materiales Complementarios</a:t>
            </a:r>
          </a:p>
        </p:txBody>
      </p:sp>
      <p:sp>
        <p:nvSpPr>
          <p:cNvPr id="4" name="3 Rectángulo"/>
          <p:cNvSpPr/>
          <p:nvPr/>
        </p:nvSpPr>
        <p:spPr>
          <a:xfrm>
            <a:off x="4932040" y="2708920"/>
            <a:ext cx="4032448" cy="2492990"/>
          </a:xfrm>
          <a:prstGeom prst="rect">
            <a:avLst/>
          </a:prstGeom>
        </p:spPr>
        <p:txBody>
          <a:bodyPr wrap="square">
            <a:spAutoFit/>
          </a:bodyPr>
          <a:lstStyle/>
          <a:p>
            <a:r>
              <a:rPr lang="es-ES" sz="1200" dirty="0" smtClean="0">
                <a:hlinkClick r:id="rId4"/>
              </a:rPr>
              <a:t>http://www.icmm.csic.es/es/divulgacion/documentos.php</a:t>
            </a:r>
            <a:endParaRPr lang="es-ES" sz="1200" dirty="0" smtClean="0"/>
          </a:p>
          <a:p>
            <a:endParaRPr lang="es-ES" sz="1200" dirty="0" smtClean="0"/>
          </a:p>
          <a:p>
            <a:r>
              <a:rPr lang="es-ES" sz="1200" dirty="0" smtClean="0">
                <a:hlinkClick r:id="rId5"/>
              </a:rPr>
              <a:t>Guía didáctica para la enseñanza de la</a:t>
            </a:r>
            <a:br>
              <a:rPr lang="es-ES" sz="1200" dirty="0" smtClean="0">
                <a:hlinkClick r:id="rId5"/>
              </a:rPr>
            </a:br>
            <a:r>
              <a:rPr lang="es-ES" sz="1200" dirty="0" smtClean="0">
                <a:hlinkClick r:id="rId5"/>
              </a:rPr>
              <a:t>Nanotecnología en educación secundaria [PDF 7,3MB]</a:t>
            </a:r>
            <a:endParaRPr lang="es-ES" sz="1200" dirty="0" smtClean="0"/>
          </a:p>
          <a:p>
            <a:endParaRPr lang="es-ES" sz="1200" dirty="0" smtClean="0"/>
          </a:p>
          <a:p>
            <a:r>
              <a:rPr lang="es-ES" sz="1200" dirty="0" smtClean="0"/>
              <a:t>P.A. Serena, J.J. Giraldo, N. </a:t>
            </a:r>
            <a:r>
              <a:rPr lang="es-ES" sz="1200" dirty="0" err="1" smtClean="0"/>
              <a:t>Takeuchi</a:t>
            </a:r>
            <a:r>
              <a:rPr lang="es-ES" sz="1200" dirty="0" smtClean="0"/>
              <a:t> y J.D. Tutor, CSIC 2015.</a:t>
            </a:r>
            <a:br>
              <a:rPr lang="es-ES" sz="1200" dirty="0" smtClean="0"/>
            </a:br>
            <a:r>
              <a:rPr lang="es-ES" sz="1200" dirty="0" smtClean="0"/>
              <a:t>Red "J. Roberto </a:t>
            </a:r>
            <a:r>
              <a:rPr lang="es-ES" sz="1200" dirty="0" err="1" smtClean="0"/>
              <a:t>Leite</a:t>
            </a:r>
            <a:r>
              <a:rPr lang="es-ES" sz="1200" dirty="0" smtClean="0"/>
              <a:t>" de divulgación y formación en Nanotecnología, </a:t>
            </a:r>
            <a:r>
              <a:rPr lang="es-ES" sz="1200" dirty="0" err="1" smtClean="0">
                <a:hlinkClick r:id="rId6"/>
              </a:rPr>
              <a:t>nanoDYF</a:t>
            </a:r>
            <a:r>
              <a:rPr lang="es-ES" sz="1200" dirty="0" smtClean="0"/>
              <a:t/>
            </a:r>
            <a:br>
              <a:rPr lang="es-ES" sz="1200" dirty="0" smtClean="0"/>
            </a:br>
            <a:r>
              <a:rPr lang="es-ES" sz="1200" dirty="0" smtClean="0"/>
              <a:t/>
            </a:r>
            <a:br>
              <a:rPr lang="es-ES" sz="1200" dirty="0" smtClean="0"/>
            </a:br>
            <a:endParaRPr lang="es-ES" sz="1200" dirty="0" smtClean="0"/>
          </a:p>
          <a:p>
            <a:r>
              <a:rPr lang="es-ES" sz="1200" dirty="0" smtClean="0">
                <a:hlinkClick r:id="rId7"/>
              </a:rPr>
              <a:t>ANEXO: Libro Guía Didáctica [RAR 130,7MB]</a:t>
            </a:r>
            <a:endParaRPr lang="es-ES" sz="1200" dirty="0" smtClean="0"/>
          </a:p>
          <a:p>
            <a:endParaRPr lang="es-ES" sz="1200" dirty="0"/>
          </a:p>
        </p:txBody>
      </p:sp>
      <p:pic>
        <p:nvPicPr>
          <p:cNvPr id="64513" name="Picture 1" descr="http://www.icmm.csic.es/img/pdf-guia.jpg"/>
          <p:cNvPicPr>
            <a:picLocks noChangeAspect="1" noChangeArrowheads="1"/>
          </p:cNvPicPr>
          <p:nvPr/>
        </p:nvPicPr>
        <p:blipFill>
          <a:blip r:embed="rId8" cstate="print"/>
          <a:srcRect/>
          <a:stretch>
            <a:fillRect/>
          </a:stretch>
        </p:blipFill>
        <p:spPr bwMode="auto">
          <a:xfrm>
            <a:off x="0" y="0"/>
            <a:ext cx="1428750" cy="2200275"/>
          </a:xfrm>
          <a:prstGeom prst="rect">
            <a:avLst/>
          </a:prstGeom>
          <a:noFill/>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962" name="Picture 2"/>
          <p:cNvPicPr>
            <a:picLocks noChangeAspect="1" noChangeArrowheads="1"/>
          </p:cNvPicPr>
          <p:nvPr/>
        </p:nvPicPr>
        <p:blipFill>
          <a:blip r:embed="rId3" cstate="print"/>
          <a:srcRect l="23804" t="11906" r="25000"/>
          <a:stretch>
            <a:fillRect/>
          </a:stretch>
        </p:blipFill>
        <p:spPr bwMode="auto">
          <a:xfrm>
            <a:off x="103188" y="38100"/>
            <a:ext cx="6242050" cy="6713538"/>
          </a:xfrm>
          <a:prstGeom prst="rect">
            <a:avLst/>
          </a:prstGeom>
          <a:noFill/>
          <a:ln w="9525">
            <a:noFill/>
            <a:miter lim="800000"/>
            <a:headEnd/>
            <a:tailEnd/>
          </a:ln>
        </p:spPr>
      </p:pic>
      <p:sp>
        <p:nvSpPr>
          <p:cNvPr id="10" name="9 Rectángulo"/>
          <p:cNvSpPr/>
          <p:nvPr/>
        </p:nvSpPr>
        <p:spPr>
          <a:xfrm>
            <a:off x="4224338" y="180975"/>
            <a:ext cx="4662487" cy="368300"/>
          </a:xfrm>
          <a:prstGeom prst="rect">
            <a:avLst/>
          </a:prstGeom>
        </p:spPr>
        <p:style>
          <a:lnRef idx="2">
            <a:schemeClr val="dk1"/>
          </a:lnRef>
          <a:fillRef idx="1">
            <a:schemeClr val="lt1"/>
          </a:fillRef>
          <a:effectRef idx="0">
            <a:schemeClr val="dk1"/>
          </a:effectRef>
          <a:fontRef idx="minor">
            <a:schemeClr val="dk1"/>
          </a:fontRef>
        </p:style>
        <p:txBody>
          <a:bodyPr>
            <a:spAutoFit/>
          </a:bodyPr>
          <a:lstStyle/>
          <a:p>
            <a:pPr>
              <a:defRPr/>
            </a:pPr>
            <a:r>
              <a:rPr lang="es-ES" sz="1800" dirty="0">
                <a:solidFill>
                  <a:srgbClr val="C00000"/>
                </a:solidFill>
                <a:latin typeface="Arial" pitchFamily="34" charset="0"/>
                <a:cs typeface="Arial" pitchFamily="34" charset="0"/>
              </a:rPr>
              <a:t>http://www.canal.uned.es/serial/index/id/875</a:t>
            </a:r>
          </a:p>
        </p:txBody>
      </p:sp>
      <p:pic>
        <p:nvPicPr>
          <p:cNvPr id="424964" name="Picture 5"/>
          <p:cNvPicPr>
            <a:picLocks noChangeAspect="1" noChangeArrowheads="1"/>
          </p:cNvPicPr>
          <p:nvPr/>
        </p:nvPicPr>
        <p:blipFill>
          <a:blip r:embed="rId4" cstate="print"/>
          <a:srcRect/>
          <a:stretch>
            <a:fillRect/>
          </a:stretch>
        </p:blipFill>
        <p:spPr bwMode="auto">
          <a:xfrm>
            <a:off x="5995988" y="1603375"/>
            <a:ext cx="3148012" cy="1968500"/>
          </a:xfrm>
          <a:prstGeom prst="rect">
            <a:avLst/>
          </a:prstGeom>
          <a:noFill/>
          <a:ln w="9525">
            <a:noFill/>
            <a:miter lim="800000"/>
            <a:headEnd/>
            <a:tailEnd/>
          </a:ln>
        </p:spPr>
      </p:pic>
      <p:pic>
        <p:nvPicPr>
          <p:cNvPr id="424965" name="Picture 2"/>
          <p:cNvPicPr>
            <a:picLocks noChangeAspect="1" noChangeArrowheads="1"/>
          </p:cNvPicPr>
          <p:nvPr/>
        </p:nvPicPr>
        <p:blipFill>
          <a:blip r:embed="rId5" cstate="print"/>
          <a:srcRect/>
          <a:stretch>
            <a:fillRect/>
          </a:stretch>
        </p:blipFill>
        <p:spPr bwMode="auto">
          <a:xfrm>
            <a:off x="5937250" y="3790950"/>
            <a:ext cx="2914650" cy="182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179512" y="193458"/>
            <a:ext cx="8748464" cy="5467790"/>
          </a:xfrm>
          <a:prstGeom prst="rect">
            <a:avLst/>
          </a:prstGeom>
          <a:noFill/>
          <a:ln w="9525">
            <a:noFill/>
            <a:miter lim="800000"/>
            <a:headEnd/>
            <a:tailEnd/>
          </a:ln>
        </p:spPr>
      </p:pic>
      <p:sp>
        <p:nvSpPr>
          <p:cNvPr id="3" name="2 Rectángulo"/>
          <p:cNvSpPr/>
          <p:nvPr/>
        </p:nvSpPr>
        <p:spPr>
          <a:xfrm>
            <a:off x="179512" y="6021288"/>
            <a:ext cx="8712968" cy="369332"/>
          </a:xfrm>
          <a:prstGeom prst="rect">
            <a:avLst/>
          </a:prstGeom>
        </p:spPr>
        <p:txBody>
          <a:bodyPr wrap="square">
            <a:spAutoFit/>
          </a:bodyPr>
          <a:lstStyle/>
          <a:p>
            <a:pPr algn="ctr"/>
            <a:r>
              <a:rPr lang="es-ES" dirty="0" smtClean="0"/>
              <a:t>http://gestiondgmejora.educa.madrid.org/nanotecnologia/</a:t>
            </a:r>
            <a:endParaRPr lang="es-E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79512" y="5949280"/>
            <a:ext cx="8640960" cy="369332"/>
          </a:xfrm>
          <a:prstGeom prst="rect">
            <a:avLst/>
          </a:prstGeom>
        </p:spPr>
        <p:txBody>
          <a:bodyPr wrap="square">
            <a:spAutoFit/>
          </a:bodyPr>
          <a:lstStyle/>
          <a:p>
            <a:pPr algn="ctr"/>
            <a:r>
              <a:rPr lang="es-ES" dirty="0" smtClean="0"/>
              <a:t>http://www.d-madrid.csic.es/inicio /</a:t>
            </a:r>
            <a:endParaRPr lang="es-ES" dirty="0"/>
          </a:p>
        </p:txBody>
      </p:sp>
      <p:pic>
        <p:nvPicPr>
          <p:cNvPr id="60418" name="Picture 2"/>
          <p:cNvPicPr>
            <a:picLocks noChangeAspect="1" noChangeArrowheads="1"/>
          </p:cNvPicPr>
          <p:nvPr/>
        </p:nvPicPr>
        <p:blipFill>
          <a:blip r:embed="rId2" cstate="print"/>
          <a:srcRect r="-464" b="8861"/>
          <a:stretch>
            <a:fillRect/>
          </a:stretch>
        </p:blipFill>
        <p:spPr bwMode="auto">
          <a:xfrm>
            <a:off x="251520" y="836712"/>
            <a:ext cx="8636000" cy="4896544"/>
          </a:xfrm>
          <a:prstGeom prst="rect">
            <a:avLst/>
          </a:prstGeom>
          <a:noFill/>
          <a:ln w="9525">
            <a:noFill/>
            <a:miter lim="800000"/>
            <a:headEnd/>
            <a:tailEnd/>
          </a:ln>
        </p:spPr>
      </p:pic>
      <p:sp>
        <p:nvSpPr>
          <p:cNvPr id="5" name="4 CuadroTexto"/>
          <p:cNvSpPr txBox="1"/>
          <p:nvPr/>
        </p:nvSpPr>
        <p:spPr>
          <a:xfrm>
            <a:off x="161888" y="332656"/>
            <a:ext cx="8946616" cy="461665"/>
          </a:xfrm>
          <a:prstGeom prst="rect">
            <a:avLst/>
          </a:prstGeom>
          <a:noFill/>
        </p:spPr>
        <p:txBody>
          <a:bodyPr wrap="none" rtlCol="0">
            <a:spAutoFit/>
          </a:bodyPr>
          <a:lstStyle/>
          <a:p>
            <a:r>
              <a:rPr lang="es-ES" sz="2400" b="1" dirty="0" smtClean="0"/>
              <a:t>II FESTIVAL DE LA NANOCIENCIA Y LA NANOTECNOLOGÍA</a:t>
            </a:r>
            <a:endParaRPr lang="es-ES" sz="2400" b="1" dirty="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22238" y="206375"/>
            <a:ext cx="8885237" cy="6432530"/>
          </a:xfrm>
          <a:prstGeom prst="rect">
            <a:avLst/>
          </a:prstGeom>
          <a:noFill/>
        </p:spPr>
        <p:txBody>
          <a:bodyPr>
            <a:spAutoFit/>
          </a:bodyPr>
          <a:lstStyle/>
          <a:p>
            <a:pPr algn="ctr">
              <a:defRPr/>
            </a:pPr>
            <a:r>
              <a:rPr lang="es-ES" sz="2800" dirty="0">
                <a:latin typeface="Arial" pitchFamily="34" charset="0"/>
                <a:cs typeface="Arial" pitchFamily="34" charset="0"/>
              </a:rPr>
              <a:t>HAY QUE SABER DE NANOTECNOLOGÍA PORQUE</a:t>
            </a:r>
          </a:p>
          <a:p>
            <a:pPr algn="ctr">
              <a:defRPr/>
            </a:pPr>
            <a:endParaRPr lang="es-ES" sz="2400" dirty="0">
              <a:latin typeface="Arial" pitchFamily="34" charset="0"/>
              <a:cs typeface="Arial" pitchFamily="34" charset="0"/>
            </a:endParaRPr>
          </a:p>
          <a:p>
            <a:pPr marL="450850" indent="-450850">
              <a:buFont typeface="Arial" pitchFamily="34" charset="0"/>
              <a:buChar char="•"/>
              <a:defRPr/>
            </a:pPr>
            <a:r>
              <a:rPr lang="es-ES" sz="2400" dirty="0">
                <a:latin typeface="Arial" pitchFamily="34" charset="0"/>
                <a:cs typeface="Arial" pitchFamily="34" charset="0"/>
              </a:rPr>
              <a:t>Los ciudadanos son contribuyentes y pagan con sus impuestos la actividad de centros de I+D+I.</a:t>
            </a:r>
          </a:p>
          <a:p>
            <a:pPr marL="450850" indent="-450850">
              <a:buFont typeface="Arial" pitchFamily="34" charset="0"/>
              <a:buChar char="•"/>
              <a:defRPr/>
            </a:pPr>
            <a:r>
              <a:rPr lang="es-ES" sz="2400" dirty="0">
                <a:latin typeface="Arial" pitchFamily="34" charset="0"/>
                <a:cs typeface="Arial" pitchFamily="34" charset="0"/>
              </a:rPr>
              <a:t> Los ciudadanos van a ser consumidores de nanoproductos.</a:t>
            </a:r>
          </a:p>
          <a:p>
            <a:pPr marL="450850" indent="-450850">
              <a:buFont typeface="Arial" pitchFamily="34" charset="0"/>
              <a:buChar char="•"/>
              <a:defRPr/>
            </a:pPr>
            <a:r>
              <a:rPr lang="es-ES" sz="2400" dirty="0">
                <a:latin typeface="Arial" pitchFamily="34" charset="0"/>
                <a:cs typeface="Arial" pitchFamily="34" charset="0"/>
              </a:rPr>
              <a:t>Los ciudadanos son votantes de partidos políticos que con diferentes estrategias de I+D+I.</a:t>
            </a:r>
          </a:p>
          <a:p>
            <a:pPr marL="450850" indent="-450850">
              <a:buFont typeface="Arial" pitchFamily="34" charset="0"/>
              <a:buChar char="•"/>
              <a:defRPr/>
            </a:pPr>
            <a:r>
              <a:rPr lang="es-ES" sz="2400" dirty="0">
                <a:latin typeface="Arial" pitchFamily="34" charset="0"/>
                <a:cs typeface="Arial" pitchFamily="34" charset="0"/>
              </a:rPr>
              <a:t>Algunos ciudadanos serán trabajadores en fábricas con nuevas nanotecnologías (y deberán conocer nuevas técnicas y materiales, y sus riesgos inherentes). </a:t>
            </a:r>
          </a:p>
          <a:p>
            <a:pPr marL="450850" indent="-450850">
              <a:buFont typeface="Arial" pitchFamily="34" charset="0"/>
              <a:buChar char="•"/>
              <a:defRPr/>
            </a:pPr>
            <a:r>
              <a:rPr lang="es-ES" sz="2400" dirty="0">
                <a:latin typeface="Arial" pitchFamily="34" charset="0"/>
                <a:cs typeface="Arial" pitchFamily="34" charset="0"/>
              </a:rPr>
              <a:t>Los estudios y puestos de trabajo en ciertos sectores se deberán reformular (especialmente en ingeniería), y muchos ingenieros necesitarán reciclarse.</a:t>
            </a:r>
          </a:p>
          <a:p>
            <a:pPr marL="450850" indent="-450850">
              <a:buFont typeface="Arial" pitchFamily="34" charset="0"/>
              <a:buChar char="•"/>
              <a:defRPr/>
            </a:pPr>
            <a:r>
              <a:rPr lang="es-ES" sz="2400" dirty="0">
                <a:latin typeface="Arial" pitchFamily="34" charset="0"/>
                <a:cs typeface="Arial" pitchFamily="34" charset="0"/>
              </a:rPr>
              <a:t>Algunos ciudadanos (los más emprendedores) pueden vislumbrar nuevos negocios.</a:t>
            </a:r>
          </a:p>
          <a:p>
            <a:pPr marL="450850" indent="-450850">
              <a:buFont typeface="Arial" pitchFamily="34" charset="0"/>
              <a:buChar char="•"/>
              <a:defRPr/>
            </a:pPr>
            <a:r>
              <a:rPr lang="es-ES" sz="2400" dirty="0">
                <a:latin typeface="Arial" pitchFamily="34" charset="0"/>
                <a:cs typeface="Arial" pitchFamily="34" charset="0"/>
              </a:rPr>
              <a:t>Quizás alguno de </a:t>
            </a:r>
            <a:r>
              <a:rPr lang="es-ES" sz="2400" dirty="0" smtClean="0">
                <a:latin typeface="Arial" pitchFamily="34" charset="0"/>
                <a:cs typeface="Arial" pitchFamily="34" charset="0"/>
              </a:rPr>
              <a:t>vosotros/as o de vuestros alumnos/as </a:t>
            </a:r>
            <a:r>
              <a:rPr lang="es-ES" sz="2400" dirty="0">
                <a:latin typeface="Arial" pitchFamily="34" charset="0"/>
                <a:cs typeface="Arial" pitchFamily="34" charset="0"/>
              </a:rPr>
              <a:t>quiera adentrase en  este fascinante mundo.</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73038" y="673100"/>
            <a:ext cx="8751887" cy="923330"/>
          </a:xfrm>
          <a:prstGeom prst="rect">
            <a:avLst/>
          </a:prstGeom>
          <a:noFill/>
          <a:ln w="9525">
            <a:noFill/>
            <a:miter lim="800000"/>
            <a:headEnd/>
            <a:tailEnd/>
          </a:ln>
        </p:spPr>
        <p:txBody>
          <a:bodyPr>
            <a:spAutoFit/>
          </a:bodyPr>
          <a:lstStyle/>
          <a:p>
            <a:pPr algn="just"/>
            <a:r>
              <a:rPr lang="es-ES" b="1">
                <a:latin typeface="Arial" pitchFamily="34" charset="0"/>
              </a:rPr>
              <a:t>Efectos de tamaño debidos al cambio superficie/volumen</a:t>
            </a:r>
            <a:r>
              <a:rPr lang="es-ES">
                <a:latin typeface="Arial" pitchFamily="34" charset="0"/>
              </a:rPr>
              <a:t>: A medida que un material se presenta en forma  de grano, polvo, nanopolvo, etc se modifican ciertas propiedades por el hecho de aumentar su ratio superficie/volumen. </a:t>
            </a:r>
          </a:p>
        </p:txBody>
      </p:sp>
      <p:sp>
        <p:nvSpPr>
          <p:cNvPr id="104451" name="Rectangle 3"/>
          <p:cNvSpPr>
            <a:spLocks noChangeArrowheads="1"/>
          </p:cNvSpPr>
          <p:nvPr/>
        </p:nvSpPr>
        <p:spPr bwMode="auto">
          <a:xfrm>
            <a:off x="627063" y="4113213"/>
            <a:ext cx="1403350" cy="1450975"/>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2" name="Rectangle 4"/>
          <p:cNvSpPr>
            <a:spLocks noChangeArrowheads="1"/>
          </p:cNvSpPr>
          <p:nvPr/>
        </p:nvSpPr>
        <p:spPr bwMode="auto">
          <a:xfrm>
            <a:off x="3098800" y="2894013"/>
            <a:ext cx="731838" cy="72548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3" name="Rectangle 5"/>
          <p:cNvSpPr>
            <a:spLocks noChangeArrowheads="1"/>
          </p:cNvSpPr>
          <p:nvPr/>
        </p:nvSpPr>
        <p:spPr bwMode="auto">
          <a:xfrm>
            <a:off x="3170238" y="3830638"/>
            <a:ext cx="731837" cy="72548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4" name="Rectangle 6"/>
          <p:cNvSpPr>
            <a:spLocks noChangeArrowheads="1"/>
          </p:cNvSpPr>
          <p:nvPr/>
        </p:nvSpPr>
        <p:spPr bwMode="auto">
          <a:xfrm>
            <a:off x="3170238" y="5773738"/>
            <a:ext cx="731837" cy="72548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5" name="Rectangle 7"/>
          <p:cNvSpPr>
            <a:spLocks noChangeArrowheads="1"/>
          </p:cNvSpPr>
          <p:nvPr/>
        </p:nvSpPr>
        <p:spPr bwMode="auto">
          <a:xfrm>
            <a:off x="3098800" y="4765675"/>
            <a:ext cx="731838" cy="72548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6" name="Rectangle 8"/>
          <p:cNvSpPr>
            <a:spLocks noChangeArrowheads="1"/>
          </p:cNvSpPr>
          <p:nvPr/>
        </p:nvSpPr>
        <p:spPr bwMode="auto">
          <a:xfrm>
            <a:off x="4976813" y="3360738"/>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7" name="Rectangle 9"/>
          <p:cNvSpPr>
            <a:spLocks noChangeArrowheads="1"/>
          </p:cNvSpPr>
          <p:nvPr/>
        </p:nvSpPr>
        <p:spPr bwMode="auto">
          <a:xfrm>
            <a:off x="5119688" y="3937000"/>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8" name="Rectangle 10"/>
          <p:cNvSpPr>
            <a:spLocks noChangeArrowheads="1"/>
          </p:cNvSpPr>
          <p:nvPr/>
        </p:nvSpPr>
        <p:spPr bwMode="auto">
          <a:xfrm>
            <a:off x="4976813" y="5449888"/>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59" name="Rectangle 11"/>
          <p:cNvSpPr>
            <a:spLocks noChangeArrowheads="1"/>
          </p:cNvSpPr>
          <p:nvPr/>
        </p:nvSpPr>
        <p:spPr bwMode="auto">
          <a:xfrm>
            <a:off x="5480050" y="4802188"/>
            <a:ext cx="366713"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0" name="Rectangle 12"/>
          <p:cNvSpPr>
            <a:spLocks noChangeArrowheads="1"/>
          </p:cNvSpPr>
          <p:nvPr/>
        </p:nvSpPr>
        <p:spPr bwMode="auto">
          <a:xfrm>
            <a:off x="5624513" y="4225925"/>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1" name="Rectangle 13"/>
          <p:cNvSpPr>
            <a:spLocks noChangeArrowheads="1"/>
          </p:cNvSpPr>
          <p:nvPr/>
        </p:nvSpPr>
        <p:spPr bwMode="auto">
          <a:xfrm>
            <a:off x="5624513" y="3001963"/>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2" name="Rectangle 14"/>
          <p:cNvSpPr>
            <a:spLocks noChangeArrowheads="1"/>
          </p:cNvSpPr>
          <p:nvPr/>
        </p:nvSpPr>
        <p:spPr bwMode="auto">
          <a:xfrm>
            <a:off x="4976813" y="4370388"/>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3" name="Rectangle 15"/>
          <p:cNvSpPr>
            <a:spLocks noChangeArrowheads="1"/>
          </p:cNvSpPr>
          <p:nvPr/>
        </p:nvSpPr>
        <p:spPr bwMode="auto">
          <a:xfrm>
            <a:off x="5695950" y="5737225"/>
            <a:ext cx="366713"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4" name="Rectangle 16"/>
          <p:cNvSpPr>
            <a:spLocks noChangeArrowheads="1"/>
          </p:cNvSpPr>
          <p:nvPr/>
        </p:nvSpPr>
        <p:spPr bwMode="auto">
          <a:xfrm>
            <a:off x="4903788" y="6386513"/>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5" name="Rectangle 17"/>
          <p:cNvSpPr>
            <a:spLocks noChangeArrowheads="1"/>
          </p:cNvSpPr>
          <p:nvPr/>
        </p:nvSpPr>
        <p:spPr bwMode="auto">
          <a:xfrm>
            <a:off x="5624513" y="3578225"/>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6" name="Rectangle 18"/>
          <p:cNvSpPr>
            <a:spLocks noChangeArrowheads="1"/>
          </p:cNvSpPr>
          <p:nvPr/>
        </p:nvSpPr>
        <p:spPr bwMode="auto">
          <a:xfrm>
            <a:off x="5480050" y="2497138"/>
            <a:ext cx="366713"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7" name="Rectangle 19"/>
          <p:cNvSpPr>
            <a:spLocks noChangeArrowheads="1"/>
          </p:cNvSpPr>
          <p:nvPr/>
        </p:nvSpPr>
        <p:spPr bwMode="auto">
          <a:xfrm>
            <a:off x="5695950" y="5233988"/>
            <a:ext cx="366713"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8" name="Rectangle 20"/>
          <p:cNvSpPr>
            <a:spLocks noChangeArrowheads="1"/>
          </p:cNvSpPr>
          <p:nvPr/>
        </p:nvSpPr>
        <p:spPr bwMode="auto">
          <a:xfrm>
            <a:off x="4976813" y="2857500"/>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69" name="Rectangle 21"/>
          <p:cNvSpPr>
            <a:spLocks noChangeArrowheads="1"/>
          </p:cNvSpPr>
          <p:nvPr/>
        </p:nvSpPr>
        <p:spPr bwMode="auto">
          <a:xfrm>
            <a:off x="4976813" y="5881688"/>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70" name="Rectangle 22"/>
          <p:cNvSpPr>
            <a:spLocks noChangeArrowheads="1"/>
          </p:cNvSpPr>
          <p:nvPr/>
        </p:nvSpPr>
        <p:spPr bwMode="auto">
          <a:xfrm>
            <a:off x="4976813" y="4945063"/>
            <a:ext cx="366712"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71" name="Rectangle 23"/>
          <p:cNvSpPr>
            <a:spLocks noChangeArrowheads="1"/>
          </p:cNvSpPr>
          <p:nvPr/>
        </p:nvSpPr>
        <p:spPr bwMode="auto">
          <a:xfrm>
            <a:off x="5480050" y="6242050"/>
            <a:ext cx="366713" cy="330200"/>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72" name="Line 24"/>
          <p:cNvSpPr>
            <a:spLocks noChangeShapeType="1"/>
          </p:cNvSpPr>
          <p:nvPr/>
        </p:nvSpPr>
        <p:spPr bwMode="auto">
          <a:xfrm>
            <a:off x="4229100" y="4772025"/>
            <a:ext cx="611188" cy="1588"/>
          </a:xfrm>
          <a:prstGeom prst="line">
            <a:avLst/>
          </a:prstGeom>
          <a:noFill/>
          <a:ln w="152400">
            <a:solidFill>
              <a:srgbClr val="FF0000"/>
            </a:solidFill>
            <a:round/>
            <a:headEnd/>
            <a:tailEnd type="triangle" w="med" len="med"/>
          </a:ln>
        </p:spPr>
        <p:txBody>
          <a:bodyPr/>
          <a:lstStyle/>
          <a:p>
            <a:endParaRPr lang="es-ES"/>
          </a:p>
        </p:txBody>
      </p:sp>
      <p:sp>
        <p:nvSpPr>
          <p:cNvPr id="104473" name="Line 25"/>
          <p:cNvSpPr>
            <a:spLocks noChangeShapeType="1"/>
          </p:cNvSpPr>
          <p:nvPr/>
        </p:nvSpPr>
        <p:spPr bwMode="auto">
          <a:xfrm>
            <a:off x="2212975" y="4772025"/>
            <a:ext cx="611188" cy="1588"/>
          </a:xfrm>
          <a:prstGeom prst="line">
            <a:avLst/>
          </a:prstGeom>
          <a:noFill/>
          <a:ln w="152400">
            <a:solidFill>
              <a:srgbClr val="FF0000"/>
            </a:solidFill>
            <a:round/>
            <a:headEnd/>
            <a:tailEnd type="triangle" w="med" len="med"/>
          </a:ln>
        </p:spPr>
        <p:txBody>
          <a:bodyPr/>
          <a:lstStyle/>
          <a:p>
            <a:endParaRPr lang="es-ES"/>
          </a:p>
        </p:txBody>
      </p:sp>
      <p:sp>
        <p:nvSpPr>
          <p:cNvPr id="104474" name="Line 26"/>
          <p:cNvSpPr>
            <a:spLocks noChangeShapeType="1"/>
          </p:cNvSpPr>
          <p:nvPr/>
        </p:nvSpPr>
        <p:spPr bwMode="auto">
          <a:xfrm>
            <a:off x="6100763" y="4843463"/>
            <a:ext cx="611187" cy="1587"/>
          </a:xfrm>
          <a:prstGeom prst="line">
            <a:avLst/>
          </a:prstGeom>
          <a:noFill/>
          <a:ln w="152400">
            <a:solidFill>
              <a:srgbClr val="FF0000"/>
            </a:solidFill>
            <a:round/>
            <a:headEnd/>
            <a:tailEnd type="triangle" w="med" len="med"/>
          </a:ln>
        </p:spPr>
        <p:txBody>
          <a:bodyPr/>
          <a:lstStyle/>
          <a:p>
            <a:endParaRPr lang="es-ES"/>
          </a:p>
        </p:txBody>
      </p:sp>
      <p:sp>
        <p:nvSpPr>
          <p:cNvPr id="104475" name="Rectangle 27"/>
          <p:cNvSpPr>
            <a:spLocks noChangeArrowheads="1"/>
          </p:cNvSpPr>
          <p:nvPr/>
        </p:nvSpPr>
        <p:spPr bwMode="auto">
          <a:xfrm>
            <a:off x="6745288" y="27733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76" name="Rectangle 28"/>
          <p:cNvSpPr>
            <a:spLocks noChangeArrowheads="1"/>
          </p:cNvSpPr>
          <p:nvPr/>
        </p:nvSpPr>
        <p:spPr bwMode="auto">
          <a:xfrm>
            <a:off x="6961188" y="29892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77" name="Rectangle 29"/>
          <p:cNvSpPr>
            <a:spLocks noChangeArrowheads="1"/>
          </p:cNvSpPr>
          <p:nvPr/>
        </p:nvSpPr>
        <p:spPr bwMode="auto">
          <a:xfrm>
            <a:off x="6961188" y="32766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78" name="Rectangle 30"/>
          <p:cNvSpPr>
            <a:spLocks noChangeArrowheads="1"/>
          </p:cNvSpPr>
          <p:nvPr/>
        </p:nvSpPr>
        <p:spPr bwMode="auto">
          <a:xfrm>
            <a:off x="6672263" y="30607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79" name="Rectangle 31"/>
          <p:cNvSpPr>
            <a:spLocks noChangeArrowheads="1"/>
          </p:cNvSpPr>
          <p:nvPr/>
        </p:nvSpPr>
        <p:spPr bwMode="auto">
          <a:xfrm>
            <a:off x="6961188" y="35655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0" name="Rectangle 32"/>
          <p:cNvSpPr>
            <a:spLocks noChangeArrowheads="1"/>
          </p:cNvSpPr>
          <p:nvPr/>
        </p:nvSpPr>
        <p:spPr bwMode="auto">
          <a:xfrm>
            <a:off x="7177088" y="37814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1" name="Rectangle 33"/>
          <p:cNvSpPr>
            <a:spLocks noChangeArrowheads="1"/>
          </p:cNvSpPr>
          <p:nvPr/>
        </p:nvSpPr>
        <p:spPr bwMode="auto">
          <a:xfrm>
            <a:off x="7177088" y="40687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2" name="Rectangle 34"/>
          <p:cNvSpPr>
            <a:spLocks noChangeArrowheads="1"/>
          </p:cNvSpPr>
          <p:nvPr/>
        </p:nvSpPr>
        <p:spPr bwMode="auto">
          <a:xfrm>
            <a:off x="6888163" y="38528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3" name="Rectangle 35"/>
          <p:cNvSpPr>
            <a:spLocks noChangeArrowheads="1"/>
          </p:cNvSpPr>
          <p:nvPr/>
        </p:nvSpPr>
        <p:spPr bwMode="auto">
          <a:xfrm>
            <a:off x="7394575" y="29892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4" name="Rectangle 36"/>
          <p:cNvSpPr>
            <a:spLocks noChangeArrowheads="1"/>
          </p:cNvSpPr>
          <p:nvPr/>
        </p:nvSpPr>
        <p:spPr bwMode="auto">
          <a:xfrm>
            <a:off x="7610475" y="32051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5" name="Rectangle 37"/>
          <p:cNvSpPr>
            <a:spLocks noChangeArrowheads="1"/>
          </p:cNvSpPr>
          <p:nvPr/>
        </p:nvSpPr>
        <p:spPr bwMode="auto">
          <a:xfrm>
            <a:off x="7610475" y="34925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6" name="Rectangle 38"/>
          <p:cNvSpPr>
            <a:spLocks noChangeArrowheads="1"/>
          </p:cNvSpPr>
          <p:nvPr/>
        </p:nvSpPr>
        <p:spPr bwMode="auto">
          <a:xfrm>
            <a:off x="7321550" y="32766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7" name="Rectangle 39"/>
          <p:cNvSpPr>
            <a:spLocks noChangeArrowheads="1"/>
          </p:cNvSpPr>
          <p:nvPr/>
        </p:nvSpPr>
        <p:spPr bwMode="auto">
          <a:xfrm>
            <a:off x="6818313" y="21971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8" name="Rectangle 40"/>
          <p:cNvSpPr>
            <a:spLocks noChangeArrowheads="1"/>
          </p:cNvSpPr>
          <p:nvPr/>
        </p:nvSpPr>
        <p:spPr bwMode="auto">
          <a:xfrm>
            <a:off x="7034213" y="24130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89" name="Rectangle 41"/>
          <p:cNvSpPr>
            <a:spLocks noChangeArrowheads="1"/>
          </p:cNvSpPr>
          <p:nvPr/>
        </p:nvSpPr>
        <p:spPr bwMode="auto">
          <a:xfrm>
            <a:off x="7034213" y="270033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0" name="Rectangle 42"/>
          <p:cNvSpPr>
            <a:spLocks noChangeArrowheads="1"/>
          </p:cNvSpPr>
          <p:nvPr/>
        </p:nvSpPr>
        <p:spPr bwMode="auto">
          <a:xfrm>
            <a:off x="6745288" y="248443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1" name="Rectangle 43"/>
          <p:cNvSpPr>
            <a:spLocks noChangeArrowheads="1"/>
          </p:cNvSpPr>
          <p:nvPr/>
        </p:nvSpPr>
        <p:spPr bwMode="auto">
          <a:xfrm>
            <a:off x="7466013" y="44291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2" name="Rectangle 44"/>
          <p:cNvSpPr>
            <a:spLocks noChangeArrowheads="1"/>
          </p:cNvSpPr>
          <p:nvPr/>
        </p:nvSpPr>
        <p:spPr bwMode="auto">
          <a:xfrm>
            <a:off x="7681913" y="46450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3" name="Rectangle 45"/>
          <p:cNvSpPr>
            <a:spLocks noChangeArrowheads="1"/>
          </p:cNvSpPr>
          <p:nvPr/>
        </p:nvSpPr>
        <p:spPr bwMode="auto">
          <a:xfrm>
            <a:off x="7681913" y="49323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4" name="Rectangle 46"/>
          <p:cNvSpPr>
            <a:spLocks noChangeArrowheads="1"/>
          </p:cNvSpPr>
          <p:nvPr/>
        </p:nvSpPr>
        <p:spPr bwMode="auto">
          <a:xfrm>
            <a:off x="7392988" y="47164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5" name="Rectangle 47"/>
          <p:cNvSpPr>
            <a:spLocks noChangeArrowheads="1"/>
          </p:cNvSpPr>
          <p:nvPr/>
        </p:nvSpPr>
        <p:spPr bwMode="auto">
          <a:xfrm>
            <a:off x="7681913" y="52212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6" name="Rectangle 48"/>
          <p:cNvSpPr>
            <a:spLocks noChangeArrowheads="1"/>
          </p:cNvSpPr>
          <p:nvPr/>
        </p:nvSpPr>
        <p:spPr bwMode="auto">
          <a:xfrm>
            <a:off x="7896225" y="55816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7" name="Rectangle 49"/>
          <p:cNvSpPr>
            <a:spLocks noChangeArrowheads="1"/>
          </p:cNvSpPr>
          <p:nvPr/>
        </p:nvSpPr>
        <p:spPr bwMode="auto">
          <a:xfrm>
            <a:off x="7608888" y="57975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8" name="Rectangle 50"/>
          <p:cNvSpPr>
            <a:spLocks noChangeArrowheads="1"/>
          </p:cNvSpPr>
          <p:nvPr/>
        </p:nvSpPr>
        <p:spPr bwMode="auto">
          <a:xfrm>
            <a:off x="7608888" y="55086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499" name="Rectangle 51"/>
          <p:cNvSpPr>
            <a:spLocks noChangeArrowheads="1"/>
          </p:cNvSpPr>
          <p:nvPr/>
        </p:nvSpPr>
        <p:spPr bwMode="auto">
          <a:xfrm>
            <a:off x="8115300" y="46450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0" name="Rectangle 52"/>
          <p:cNvSpPr>
            <a:spLocks noChangeArrowheads="1"/>
          </p:cNvSpPr>
          <p:nvPr/>
        </p:nvSpPr>
        <p:spPr bwMode="auto">
          <a:xfrm>
            <a:off x="8331200" y="48609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1" name="Rectangle 53"/>
          <p:cNvSpPr>
            <a:spLocks noChangeArrowheads="1"/>
          </p:cNvSpPr>
          <p:nvPr/>
        </p:nvSpPr>
        <p:spPr bwMode="auto">
          <a:xfrm>
            <a:off x="8331200" y="51482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2" name="Rectangle 54"/>
          <p:cNvSpPr>
            <a:spLocks noChangeArrowheads="1"/>
          </p:cNvSpPr>
          <p:nvPr/>
        </p:nvSpPr>
        <p:spPr bwMode="auto">
          <a:xfrm>
            <a:off x="8042275" y="49323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3" name="Rectangle 55"/>
          <p:cNvSpPr>
            <a:spLocks noChangeArrowheads="1"/>
          </p:cNvSpPr>
          <p:nvPr/>
        </p:nvSpPr>
        <p:spPr bwMode="auto">
          <a:xfrm>
            <a:off x="7539038" y="38528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4" name="Rectangle 56"/>
          <p:cNvSpPr>
            <a:spLocks noChangeArrowheads="1"/>
          </p:cNvSpPr>
          <p:nvPr/>
        </p:nvSpPr>
        <p:spPr bwMode="auto">
          <a:xfrm>
            <a:off x="7754938" y="40687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5" name="Rectangle 57"/>
          <p:cNvSpPr>
            <a:spLocks noChangeArrowheads="1"/>
          </p:cNvSpPr>
          <p:nvPr/>
        </p:nvSpPr>
        <p:spPr bwMode="auto">
          <a:xfrm>
            <a:off x="7754938" y="43561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6" name="Rectangle 58"/>
          <p:cNvSpPr>
            <a:spLocks noChangeArrowheads="1"/>
          </p:cNvSpPr>
          <p:nvPr/>
        </p:nvSpPr>
        <p:spPr bwMode="auto">
          <a:xfrm>
            <a:off x="7466013" y="41402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7" name="Rectangle 59"/>
          <p:cNvSpPr>
            <a:spLocks noChangeArrowheads="1"/>
          </p:cNvSpPr>
          <p:nvPr/>
        </p:nvSpPr>
        <p:spPr bwMode="auto">
          <a:xfrm>
            <a:off x="6818313" y="49339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8" name="Rectangle 60"/>
          <p:cNvSpPr>
            <a:spLocks noChangeArrowheads="1"/>
          </p:cNvSpPr>
          <p:nvPr/>
        </p:nvSpPr>
        <p:spPr bwMode="auto">
          <a:xfrm>
            <a:off x="7034213" y="51498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09" name="Rectangle 61"/>
          <p:cNvSpPr>
            <a:spLocks noChangeArrowheads="1"/>
          </p:cNvSpPr>
          <p:nvPr/>
        </p:nvSpPr>
        <p:spPr bwMode="auto">
          <a:xfrm>
            <a:off x="7034213" y="54371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0" name="Rectangle 62"/>
          <p:cNvSpPr>
            <a:spLocks noChangeArrowheads="1"/>
          </p:cNvSpPr>
          <p:nvPr/>
        </p:nvSpPr>
        <p:spPr bwMode="auto">
          <a:xfrm>
            <a:off x="6745288" y="52212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1" name="Rectangle 63"/>
          <p:cNvSpPr>
            <a:spLocks noChangeArrowheads="1"/>
          </p:cNvSpPr>
          <p:nvPr/>
        </p:nvSpPr>
        <p:spPr bwMode="auto">
          <a:xfrm>
            <a:off x="7034213" y="572611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2" name="Rectangle 64"/>
          <p:cNvSpPr>
            <a:spLocks noChangeArrowheads="1"/>
          </p:cNvSpPr>
          <p:nvPr/>
        </p:nvSpPr>
        <p:spPr bwMode="auto">
          <a:xfrm>
            <a:off x="7250113" y="594201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3" name="Rectangle 65"/>
          <p:cNvSpPr>
            <a:spLocks noChangeArrowheads="1"/>
          </p:cNvSpPr>
          <p:nvPr/>
        </p:nvSpPr>
        <p:spPr bwMode="auto">
          <a:xfrm>
            <a:off x="7250113" y="62293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4" name="Rectangle 66"/>
          <p:cNvSpPr>
            <a:spLocks noChangeArrowheads="1"/>
          </p:cNvSpPr>
          <p:nvPr/>
        </p:nvSpPr>
        <p:spPr bwMode="auto">
          <a:xfrm>
            <a:off x="6961188" y="60134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5" name="Rectangle 67"/>
          <p:cNvSpPr>
            <a:spLocks noChangeArrowheads="1"/>
          </p:cNvSpPr>
          <p:nvPr/>
        </p:nvSpPr>
        <p:spPr bwMode="auto">
          <a:xfrm>
            <a:off x="7535863" y="60848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6" name="Rectangle 68"/>
          <p:cNvSpPr>
            <a:spLocks noChangeArrowheads="1"/>
          </p:cNvSpPr>
          <p:nvPr/>
        </p:nvSpPr>
        <p:spPr bwMode="auto">
          <a:xfrm>
            <a:off x="8040688" y="52212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7" name="Rectangle 69"/>
          <p:cNvSpPr>
            <a:spLocks noChangeArrowheads="1"/>
          </p:cNvSpPr>
          <p:nvPr/>
        </p:nvSpPr>
        <p:spPr bwMode="auto">
          <a:xfrm>
            <a:off x="7319963" y="56530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8" name="Rectangle 70"/>
          <p:cNvSpPr>
            <a:spLocks noChangeArrowheads="1"/>
          </p:cNvSpPr>
          <p:nvPr/>
        </p:nvSpPr>
        <p:spPr bwMode="auto">
          <a:xfrm>
            <a:off x="7392988" y="52212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19" name="Rectangle 71"/>
          <p:cNvSpPr>
            <a:spLocks noChangeArrowheads="1"/>
          </p:cNvSpPr>
          <p:nvPr/>
        </p:nvSpPr>
        <p:spPr bwMode="auto">
          <a:xfrm>
            <a:off x="6891338" y="43576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0" name="Rectangle 72"/>
          <p:cNvSpPr>
            <a:spLocks noChangeArrowheads="1"/>
          </p:cNvSpPr>
          <p:nvPr/>
        </p:nvSpPr>
        <p:spPr bwMode="auto">
          <a:xfrm>
            <a:off x="7107238" y="45735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1" name="Rectangle 73"/>
          <p:cNvSpPr>
            <a:spLocks noChangeArrowheads="1"/>
          </p:cNvSpPr>
          <p:nvPr/>
        </p:nvSpPr>
        <p:spPr bwMode="auto">
          <a:xfrm>
            <a:off x="7107238" y="48609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2" name="Rectangle 74"/>
          <p:cNvSpPr>
            <a:spLocks noChangeArrowheads="1"/>
          </p:cNvSpPr>
          <p:nvPr/>
        </p:nvSpPr>
        <p:spPr bwMode="auto">
          <a:xfrm>
            <a:off x="6818313" y="46450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3" name="Rectangle 75"/>
          <p:cNvSpPr>
            <a:spLocks noChangeArrowheads="1"/>
          </p:cNvSpPr>
          <p:nvPr/>
        </p:nvSpPr>
        <p:spPr bwMode="auto">
          <a:xfrm>
            <a:off x="8113713" y="60848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4" name="Rectangle 76"/>
          <p:cNvSpPr>
            <a:spLocks noChangeArrowheads="1"/>
          </p:cNvSpPr>
          <p:nvPr/>
        </p:nvSpPr>
        <p:spPr bwMode="auto">
          <a:xfrm>
            <a:off x="8329613" y="63007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5" name="Rectangle 77"/>
          <p:cNvSpPr>
            <a:spLocks noChangeArrowheads="1"/>
          </p:cNvSpPr>
          <p:nvPr/>
        </p:nvSpPr>
        <p:spPr bwMode="auto">
          <a:xfrm>
            <a:off x="8329613" y="65881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6" name="Rectangle 78"/>
          <p:cNvSpPr>
            <a:spLocks noChangeArrowheads="1"/>
          </p:cNvSpPr>
          <p:nvPr/>
        </p:nvSpPr>
        <p:spPr bwMode="auto">
          <a:xfrm>
            <a:off x="8040688" y="63722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7" name="Rectangle 79"/>
          <p:cNvSpPr>
            <a:spLocks noChangeArrowheads="1"/>
          </p:cNvSpPr>
          <p:nvPr/>
        </p:nvSpPr>
        <p:spPr bwMode="auto">
          <a:xfrm>
            <a:off x="7969250" y="34925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8" name="Rectangle 80"/>
          <p:cNvSpPr>
            <a:spLocks noChangeArrowheads="1"/>
          </p:cNvSpPr>
          <p:nvPr/>
        </p:nvSpPr>
        <p:spPr bwMode="auto">
          <a:xfrm>
            <a:off x="8185150" y="37084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29" name="Rectangle 81"/>
          <p:cNvSpPr>
            <a:spLocks noChangeArrowheads="1"/>
          </p:cNvSpPr>
          <p:nvPr/>
        </p:nvSpPr>
        <p:spPr bwMode="auto">
          <a:xfrm>
            <a:off x="8185150" y="399573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0" name="Rectangle 82"/>
          <p:cNvSpPr>
            <a:spLocks noChangeArrowheads="1"/>
          </p:cNvSpPr>
          <p:nvPr/>
        </p:nvSpPr>
        <p:spPr bwMode="auto">
          <a:xfrm>
            <a:off x="7896225" y="377983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1" name="Rectangle 83"/>
          <p:cNvSpPr>
            <a:spLocks noChangeArrowheads="1"/>
          </p:cNvSpPr>
          <p:nvPr/>
        </p:nvSpPr>
        <p:spPr bwMode="auto">
          <a:xfrm>
            <a:off x="8112125" y="291623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2" name="Rectangle 84"/>
          <p:cNvSpPr>
            <a:spLocks noChangeArrowheads="1"/>
          </p:cNvSpPr>
          <p:nvPr/>
        </p:nvSpPr>
        <p:spPr bwMode="auto">
          <a:xfrm>
            <a:off x="7608888" y="24130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3" name="Rectangle 85"/>
          <p:cNvSpPr>
            <a:spLocks noChangeArrowheads="1"/>
          </p:cNvSpPr>
          <p:nvPr/>
        </p:nvSpPr>
        <p:spPr bwMode="auto">
          <a:xfrm>
            <a:off x="7608888" y="270033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4" name="Rectangle 86"/>
          <p:cNvSpPr>
            <a:spLocks noChangeArrowheads="1"/>
          </p:cNvSpPr>
          <p:nvPr/>
        </p:nvSpPr>
        <p:spPr bwMode="auto">
          <a:xfrm>
            <a:off x="8039100" y="320357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5" name="Rectangle 87"/>
          <p:cNvSpPr>
            <a:spLocks noChangeArrowheads="1"/>
          </p:cNvSpPr>
          <p:nvPr/>
        </p:nvSpPr>
        <p:spPr bwMode="auto">
          <a:xfrm>
            <a:off x="8186738" y="55086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6" name="Rectangle 88"/>
          <p:cNvSpPr>
            <a:spLocks noChangeArrowheads="1"/>
          </p:cNvSpPr>
          <p:nvPr/>
        </p:nvSpPr>
        <p:spPr bwMode="auto">
          <a:xfrm>
            <a:off x="8402638" y="57245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7" name="Rectangle 89"/>
          <p:cNvSpPr>
            <a:spLocks noChangeArrowheads="1"/>
          </p:cNvSpPr>
          <p:nvPr/>
        </p:nvSpPr>
        <p:spPr bwMode="auto">
          <a:xfrm>
            <a:off x="8402638" y="60118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8" name="Rectangle 90"/>
          <p:cNvSpPr>
            <a:spLocks noChangeArrowheads="1"/>
          </p:cNvSpPr>
          <p:nvPr/>
        </p:nvSpPr>
        <p:spPr bwMode="auto">
          <a:xfrm>
            <a:off x="8113713" y="57959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4539" name="Text Box 91"/>
          <p:cNvSpPr txBox="1">
            <a:spLocks noChangeArrowheads="1"/>
          </p:cNvSpPr>
          <p:nvPr/>
        </p:nvSpPr>
        <p:spPr bwMode="auto">
          <a:xfrm>
            <a:off x="468313" y="161925"/>
            <a:ext cx="8347075" cy="588963"/>
          </a:xfrm>
          <a:prstGeom prst="rect">
            <a:avLst/>
          </a:prstGeom>
          <a:noFill/>
          <a:ln w="9525">
            <a:noFill/>
            <a:miter lim="800000"/>
            <a:headEnd/>
            <a:tailEnd/>
          </a:ln>
        </p:spPr>
        <p:txBody>
          <a:bodyPr>
            <a:spAutoFit/>
          </a:bodyPr>
          <a:lstStyle/>
          <a:p>
            <a:pPr marL="457200" indent="-457200" algn="ctr">
              <a:spcBef>
                <a:spcPct val="50000"/>
              </a:spcBef>
            </a:pPr>
            <a:r>
              <a:rPr lang="es-ES" sz="3200">
                <a:latin typeface="Arial" pitchFamily="34" charset="0"/>
              </a:rPr>
              <a:t>+ PEQUEÑO = + REACTIVO</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3"/>
          <p:cNvSpPr>
            <a:spLocks noChangeArrowheads="1"/>
          </p:cNvSpPr>
          <p:nvPr/>
        </p:nvSpPr>
        <p:spPr bwMode="auto">
          <a:xfrm>
            <a:off x="1258888" y="1576388"/>
            <a:ext cx="1403350" cy="1450975"/>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499" name="Line 24"/>
          <p:cNvSpPr>
            <a:spLocks noChangeShapeType="1"/>
          </p:cNvSpPr>
          <p:nvPr/>
        </p:nvSpPr>
        <p:spPr bwMode="auto">
          <a:xfrm>
            <a:off x="3173413" y="6124575"/>
            <a:ext cx="611187" cy="1588"/>
          </a:xfrm>
          <a:prstGeom prst="line">
            <a:avLst/>
          </a:prstGeom>
          <a:noFill/>
          <a:ln w="152400">
            <a:solidFill>
              <a:srgbClr val="FF0000"/>
            </a:solidFill>
            <a:round/>
            <a:headEnd/>
            <a:tailEnd type="triangle" w="med" len="med"/>
          </a:ln>
        </p:spPr>
        <p:txBody>
          <a:bodyPr/>
          <a:lstStyle/>
          <a:p>
            <a:endParaRPr lang="es-ES"/>
          </a:p>
        </p:txBody>
      </p:sp>
      <p:sp>
        <p:nvSpPr>
          <p:cNvPr id="106500" name="Line 25"/>
          <p:cNvSpPr>
            <a:spLocks noChangeShapeType="1"/>
          </p:cNvSpPr>
          <p:nvPr/>
        </p:nvSpPr>
        <p:spPr bwMode="auto">
          <a:xfrm>
            <a:off x="2844800" y="2273300"/>
            <a:ext cx="611188" cy="1588"/>
          </a:xfrm>
          <a:prstGeom prst="line">
            <a:avLst/>
          </a:prstGeom>
          <a:noFill/>
          <a:ln w="152400">
            <a:solidFill>
              <a:srgbClr val="FF0000"/>
            </a:solidFill>
            <a:round/>
            <a:headEnd/>
            <a:tailEnd type="triangle" w="med" len="med"/>
          </a:ln>
        </p:spPr>
        <p:txBody>
          <a:bodyPr/>
          <a:lstStyle/>
          <a:p>
            <a:endParaRPr lang="es-ES"/>
          </a:p>
        </p:txBody>
      </p:sp>
      <p:sp>
        <p:nvSpPr>
          <p:cNvPr id="106501" name="Rectangle 27"/>
          <p:cNvSpPr>
            <a:spLocks noChangeArrowheads="1"/>
          </p:cNvSpPr>
          <p:nvPr/>
        </p:nvSpPr>
        <p:spPr bwMode="auto">
          <a:xfrm>
            <a:off x="1143000" y="44084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2" name="Rectangle 28"/>
          <p:cNvSpPr>
            <a:spLocks noChangeArrowheads="1"/>
          </p:cNvSpPr>
          <p:nvPr/>
        </p:nvSpPr>
        <p:spPr bwMode="auto">
          <a:xfrm>
            <a:off x="1358900" y="46243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3" name="Rectangle 29"/>
          <p:cNvSpPr>
            <a:spLocks noChangeArrowheads="1"/>
          </p:cNvSpPr>
          <p:nvPr/>
        </p:nvSpPr>
        <p:spPr bwMode="auto">
          <a:xfrm>
            <a:off x="1358900" y="49117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4" name="Rectangle 30"/>
          <p:cNvSpPr>
            <a:spLocks noChangeArrowheads="1"/>
          </p:cNvSpPr>
          <p:nvPr/>
        </p:nvSpPr>
        <p:spPr bwMode="auto">
          <a:xfrm>
            <a:off x="1069975" y="46958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5" name="Rectangle 31"/>
          <p:cNvSpPr>
            <a:spLocks noChangeArrowheads="1"/>
          </p:cNvSpPr>
          <p:nvPr/>
        </p:nvSpPr>
        <p:spPr bwMode="auto">
          <a:xfrm>
            <a:off x="1358900" y="52006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6" name="Rectangle 32"/>
          <p:cNvSpPr>
            <a:spLocks noChangeArrowheads="1"/>
          </p:cNvSpPr>
          <p:nvPr/>
        </p:nvSpPr>
        <p:spPr bwMode="auto">
          <a:xfrm>
            <a:off x="1574800" y="54165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7" name="Rectangle 33"/>
          <p:cNvSpPr>
            <a:spLocks noChangeArrowheads="1"/>
          </p:cNvSpPr>
          <p:nvPr/>
        </p:nvSpPr>
        <p:spPr bwMode="auto">
          <a:xfrm>
            <a:off x="1574800" y="57038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8" name="Rectangle 34"/>
          <p:cNvSpPr>
            <a:spLocks noChangeArrowheads="1"/>
          </p:cNvSpPr>
          <p:nvPr/>
        </p:nvSpPr>
        <p:spPr bwMode="auto">
          <a:xfrm>
            <a:off x="1285875" y="54879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09" name="Rectangle 35"/>
          <p:cNvSpPr>
            <a:spLocks noChangeArrowheads="1"/>
          </p:cNvSpPr>
          <p:nvPr/>
        </p:nvSpPr>
        <p:spPr bwMode="auto">
          <a:xfrm>
            <a:off x="1792288" y="46243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0" name="Rectangle 36"/>
          <p:cNvSpPr>
            <a:spLocks noChangeArrowheads="1"/>
          </p:cNvSpPr>
          <p:nvPr/>
        </p:nvSpPr>
        <p:spPr bwMode="auto">
          <a:xfrm>
            <a:off x="2008188" y="48402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1" name="Rectangle 37"/>
          <p:cNvSpPr>
            <a:spLocks noChangeArrowheads="1"/>
          </p:cNvSpPr>
          <p:nvPr/>
        </p:nvSpPr>
        <p:spPr bwMode="auto">
          <a:xfrm>
            <a:off x="2008188" y="51276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2" name="Rectangle 38"/>
          <p:cNvSpPr>
            <a:spLocks noChangeArrowheads="1"/>
          </p:cNvSpPr>
          <p:nvPr/>
        </p:nvSpPr>
        <p:spPr bwMode="auto">
          <a:xfrm>
            <a:off x="1719263" y="49117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3" name="Rectangle 39"/>
          <p:cNvSpPr>
            <a:spLocks noChangeArrowheads="1"/>
          </p:cNvSpPr>
          <p:nvPr/>
        </p:nvSpPr>
        <p:spPr bwMode="auto">
          <a:xfrm>
            <a:off x="1216025" y="38322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4" name="Rectangle 40"/>
          <p:cNvSpPr>
            <a:spLocks noChangeArrowheads="1"/>
          </p:cNvSpPr>
          <p:nvPr/>
        </p:nvSpPr>
        <p:spPr bwMode="auto">
          <a:xfrm>
            <a:off x="1431925" y="40481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5" name="Rectangle 41"/>
          <p:cNvSpPr>
            <a:spLocks noChangeArrowheads="1"/>
          </p:cNvSpPr>
          <p:nvPr/>
        </p:nvSpPr>
        <p:spPr bwMode="auto">
          <a:xfrm>
            <a:off x="1431925" y="43354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6" name="Rectangle 42"/>
          <p:cNvSpPr>
            <a:spLocks noChangeArrowheads="1"/>
          </p:cNvSpPr>
          <p:nvPr/>
        </p:nvSpPr>
        <p:spPr bwMode="auto">
          <a:xfrm>
            <a:off x="1143000" y="41195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7" name="Rectangle 55"/>
          <p:cNvSpPr>
            <a:spLocks noChangeArrowheads="1"/>
          </p:cNvSpPr>
          <p:nvPr/>
        </p:nvSpPr>
        <p:spPr bwMode="auto">
          <a:xfrm>
            <a:off x="1936750" y="54879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8" name="Rectangle 56"/>
          <p:cNvSpPr>
            <a:spLocks noChangeArrowheads="1"/>
          </p:cNvSpPr>
          <p:nvPr/>
        </p:nvSpPr>
        <p:spPr bwMode="auto">
          <a:xfrm>
            <a:off x="2152650" y="57038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19" name="Rectangle 58"/>
          <p:cNvSpPr>
            <a:spLocks noChangeArrowheads="1"/>
          </p:cNvSpPr>
          <p:nvPr/>
        </p:nvSpPr>
        <p:spPr bwMode="auto">
          <a:xfrm>
            <a:off x="1863725" y="57753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0" name="Rectangle 79"/>
          <p:cNvSpPr>
            <a:spLocks noChangeArrowheads="1"/>
          </p:cNvSpPr>
          <p:nvPr/>
        </p:nvSpPr>
        <p:spPr bwMode="auto">
          <a:xfrm>
            <a:off x="2366963" y="51276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1" name="Rectangle 80"/>
          <p:cNvSpPr>
            <a:spLocks noChangeArrowheads="1"/>
          </p:cNvSpPr>
          <p:nvPr/>
        </p:nvSpPr>
        <p:spPr bwMode="auto">
          <a:xfrm>
            <a:off x="2582863" y="53435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2" name="Rectangle 81"/>
          <p:cNvSpPr>
            <a:spLocks noChangeArrowheads="1"/>
          </p:cNvSpPr>
          <p:nvPr/>
        </p:nvSpPr>
        <p:spPr bwMode="auto">
          <a:xfrm>
            <a:off x="2582863" y="56308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3" name="Rectangle 82"/>
          <p:cNvSpPr>
            <a:spLocks noChangeArrowheads="1"/>
          </p:cNvSpPr>
          <p:nvPr/>
        </p:nvSpPr>
        <p:spPr bwMode="auto">
          <a:xfrm>
            <a:off x="2293938" y="54149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4" name="Rectangle 83"/>
          <p:cNvSpPr>
            <a:spLocks noChangeArrowheads="1"/>
          </p:cNvSpPr>
          <p:nvPr/>
        </p:nvSpPr>
        <p:spPr bwMode="auto">
          <a:xfrm>
            <a:off x="2509838" y="45513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5" name="Rectangle 84"/>
          <p:cNvSpPr>
            <a:spLocks noChangeArrowheads="1"/>
          </p:cNvSpPr>
          <p:nvPr/>
        </p:nvSpPr>
        <p:spPr bwMode="auto">
          <a:xfrm>
            <a:off x="2482850" y="415131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6" name="Rectangle 85"/>
          <p:cNvSpPr>
            <a:spLocks noChangeArrowheads="1"/>
          </p:cNvSpPr>
          <p:nvPr/>
        </p:nvSpPr>
        <p:spPr bwMode="auto">
          <a:xfrm>
            <a:off x="2006600" y="43354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7" name="Rectangle 86"/>
          <p:cNvSpPr>
            <a:spLocks noChangeArrowheads="1"/>
          </p:cNvSpPr>
          <p:nvPr/>
        </p:nvSpPr>
        <p:spPr bwMode="auto">
          <a:xfrm>
            <a:off x="2436813" y="48387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28" name="Text Box 91"/>
          <p:cNvSpPr txBox="1">
            <a:spLocks noChangeArrowheads="1"/>
          </p:cNvSpPr>
          <p:nvPr/>
        </p:nvSpPr>
        <p:spPr bwMode="auto">
          <a:xfrm>
            <a:off x="468313" y="161925"/>
            <a:ext cx="8347075" cy="588963"/>
          </a:xfrm>
          <a:prstGeom prst="rect">
            <a:avLst/>
          </a:prstGeom>
          <a:noFill/>
          <a:ln w="9525">
            <a:noFill/>
            <a:miter lim="800000"/>
            <a:headEnd/>
            <a:tailEnd/>
          </a:ln>
        </p:spPr>
        <p:txBody>
          <a:bodyPr>
            <a:spAutoFit/>
          </a:bodyPr>
          <a:lstStyle/>
          <a:p>
            <a:pPr marL="457200" indent="-457200" algn="ctr">
              <a:spcBef>
                <a:spcPct val="50000"/>
              </a:spcBef>
            </a:pPr>
            <a:r>
              <a:rPr lang="es-ES" sz="3200">
                <a:latin typeface="Arial" pitchFamily="34" charset="0"/>
              </a:rPr>
              <a:t>+ PEQUEÑO = + PODER PENETRACIÓN</a:t>
            </a:r>
          </a:p>
        </p:txBody>
      </p:sp>
      <p:sp>
        <p:nvSpPr>
          <p:cNvPr id="106529" name="Rectangle 3"/>
          <p:cNvSpPr>
            <a:spLocks noChangeArrowheads="1"/>
          </p:cNvSpPr>
          <p:nvPr/>
        </p:nvSpPr>
        <p:spPr bwMode="auto">
          <a:xfrm>
            <a:off x="3832225" y="698500"/>
            <a:ext cx="354013" cy="1336675"/>
          </a:xfrm>
          <a:prstGeom prst="rect">
            <a:avLst/>
          </a:prstGeom>
          <a:solidFill>
            <a:srgbClr val="FFC000"/>
          </a:solidFill>
          <a:ln w="9525">
            <a:solidFill>
              <a:schemeClr val="tx1"/>
            </a:solidFill>
            <a:miter lim="800000"/>
            <a:headEnd/>
            <a:tailEnd/>
          </a:ln>
        </p:spPr>
        <p:txBody>
          <a:bodyPr wrap="none" anchor="ctr"/>
          <a:lstStyle/>
          <a:p>
            <a:endParaRPr lang="es-ES"/>
          </a:p>
        </p:txBody>
      </p:sp>
      <p:sp>
        <p:nvSpPr>
          <p:cNvPr id="106530" name="Rectangle 3"/>
          <p:cNvSpPr>
            <a:spLocks noChangeArrowheads="1"/>
          </p:cNvSpPr>
          <p:nvPr/>
        </p:nvSpPr>
        <p:spPr bwMode="auto">
          <a:xfrm>
            <a:off x="3829050" y="2357438"/>
            <a:ext cx="354013" cy="2214562"/>
          </a:xfrm>
          <a:prstGeom prst="rect">
            <a:avLst/>
          </a:prstGeom>
          <a:solidFill>
            <a:srgbClr val="FFC000"/>
          </a:solidFill>
          <a:ln w="9525">
            <a:solidFill>
              <a:schemeClr val="tx1"/>
            </a:solidFill>
            <a:miter lim="800000"/>
            <a:headEnd/>
            <a:tailEnd/>
          </a:ln>
        </p:spPr>
        <p:txBody>
          <a:bodyPr wrap="none" anchor="ctr"/>
          <a:lstStyle/>
          <a:p>
            <a:endParaRPr lang="es-ES"/>
          </a:p>
        </p:txBody>
      </p:sp>
      <p:sp>
        <p:nvSpPr>
          <p:cNvPr id="106531" name="Rectangle 3"/>
          <p:cNvSpPr>
            <a:spLocks noChangeArrowheads="1"/>
          </p:cNvSpPr>
          <p:nvPr/>
        </p:nvSpPr>
        <p:spPr bwMode="auto">
          <a:xfrm>
            <a:off x="3841750" y="5049838"/>
            <a:ext cx="354013" cy="1336675"/>
          </a:xfrm>
          <a:prstGeom prst="rect">
            <a:avLst/>
          </a:prstGeom>
          <a:solidFill>
            <a:srgbClr val="FFC000"/>
          </a:solidFill>
          <a:ln w="9525">
            <a:solidFill>
              <a:schemeClr val="tx1"/>
            </a:solidFill>
            <a:miter lim="800000"/>
            <a:headEnd/>
            <a:tailEnd/>
          </a:ln>
        </p:spPr>
        <p:txBody>
          <a:bodyPr wrap="none" anchor="ctr"/>
          <a:lstStyle/>
          <a:p>
            <a:endParaRPr lang="es-ES"/>
          </a:p>
        </p:txBody>
      </p:sp>
      <p:sp>
        <p:nvSpPr>
          <p:cNvPr id="106532" name="Rectangle 27"/>
          <p:cNvSpPr>
            <a:spLocks noChangeArrowheads="1"/>
          </p:cNvSpPr>
          <p:nvPr/>
        </p:nvSpPr>
        <p:spPr bwMode="auto">
          <a:xfrm>
            <a:off x="4527550" y="494823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33" name="Rectangle 28"/>
          <p:cNvSpPr>
            <a:spLocks noChangeArrowheads="1"/>
          </p:cNvSpPr>
          <p:nvPr/>
        </p:nvSpPr>
        <p:spPr bwMode="auto">
          <a:xfrm>
            <a:off x="4859338" y="51117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34" name="Rectangle 29"/>
          <p:cNvSpPr>
            <a:spLocks noChangeArrowheads="1"/>
          </p:cNvSpPr>
          <p:nvPr/>
        </p:nvSpPr>
        <p:spPr bwMode="auto">
          <a:xfrm>
            <a:off x="4859338" y="53990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35" name="Rectangle 30"/>
          <p:cNvSpPr>
            <a:spLocks noChangeArrowheads="1"/>
          </p:cNvSpPr>
          <p:nvPr/>
        </p:nvSpPr>
        <p:spPr bwMode="auto">
          <a:xfrm>
            <a:off x="4454525" y="523557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36" name="Rectangle 35"/>
          <p:cNvSpPr>
            <a:spLocks noChangeArrowheads="1"/>
          </p:cNvSpPr>
          <p:nvPr/>
        </p:nvSpPr>
        <p:spPr bwMode="auto">
          <a:xfrm>
            <a:off x="5292725" y="51117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37" name="Rectangle 36"/>
          <p:cNvSpPr>
            <a:spLocks noChangeArrowheads="1"/>
          </p:cNvSpPr>
          <p:nvPr/>
        </p:nvSpPr>
        <p:spPr bwMode="auto">
          <a:xfrm>
            <a:off x="5508625" y="532765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38" name="Rectangle 38"/>
          <p:cNvSpPr>
            <a:spLocks noChangeArrowheads="1"/>
          </p:cNvSpPr>
          <p:nvPr/>
        </p:nvSpPr>
        <p:spPr bwMode="auto">
          <a:xfrm>
            <a:off x="5219700" y="53990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39" name="Rectangle 39"/>
          <p:cNvSpPr>
            <a:spLocks noChangeArrowheads="1"/>
          </p:cNvSpPr>
          <p:nvPr/>
        </p:nvSpPr>
        <p:spPr bwMode="auto">
          <a:xfrm>
            <a:off x="4305300" y="42291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0" name="Rectangle 40"/>
          <p:cNvSpPr>
            <a:spLocks noChangeArrowheads="1"/>
          </p:cNvSpPr>
          <p:nvPr/>
        </p:nvSpPr>
        <p:spPr bwMode="auto">
          <a:xfrm>
            <a:off x="4816475" y="458787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1" name="Rectangle 41"/>
          <p:cNvSpPr>
            <a:spLocks noChangeArrowheads="1"/>
          </p:cNvSpPr>
          <p:nvPr/>
        </p:nvSpPr>
        <p:spPr bwMode="auto">
          <a:xfrm>
            <a:off x="4932363" y="48228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2" name="Rectangle 42"/>
          <p:cNvSpPr>
            <a:spLocks noChangeArrowheads="1"/>
          </p:cNvSpPr>
          <p:nvPr/>
        </p:nvSpPr>
        <p:spPr bwMode="auto">
          <a:xfrm>
            <a:off x="3910013" y="469741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3" name="Rectangle 84"/>
          <p:cNvSpPr>
            <a:spLocks noChangeArrowheads="1"/>
          </p:cNvSpPr>
          <p:nvPr/>
        </p:nvSpPr>
        <p:spPr bwMode="auto">
          <a:xfrm>
            <a:off x="4257675" y="458787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4" name="Rectangle 85"/>
          <p:cNvSpPr>
            <a:spLocks noChangeArrowheads="1"/>
          </p:cNvSpPr>
          <p:nvPr/>
        </p:nvSpPr>
        <p:spPr bwMode="auto">
          <a:xfrm>
            <a:off x="4257675" y="487521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5" name="Rectangle 35"/>
          <p:cNvSpPr>
            <a:spLocks noChangeArrowheads="1"/>
          </p:cNvSpPr>
          <p:nvPr/>
        </p:nvSpPr>
        <p:spPr bwMode="auto">
          <a:xfrm>
            <a:off x="2859088" y="47767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6" name="Rectangle 36"/>
          <p:cNvSpPr>
            <a:spLocks noChangeArrowheads="1"/>
          </p:cNvSpPr>
          <p:nvPr/>
        </p:nvSpPr>
        <p:spPr bwMode="auto">
          <a:xfrm>
            <a:off x="3074988" y="4992688"/>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7" name="Rectangle 37"/>
          <p:cNvSpPr>
            <a:spLocks noChangeArrowheads="1"/>
          </p:cNvSpPr>
          <p:nvPr/>
        </p:nvSpPr>
        <p:spPr bwMode="auto">
          <a:xfrm>
            <a:off x="3074988" y="52800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8" name="Rectangle 38"/>
          <p:cNvSpPr>
            <a:spLocks noChangeArrowheads="1"/>
          </p:cNvSpPr>
          <p:nvPr/>
        </p:nvSpPr>
        <p:spPr bwMode="auto">
          <a:xfrm>
            <a:off x="2786063" y="50641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49" name="Rectangle 79"/>
          <p:cNvSpPr>
            <a:spLocks noChangeArrowheads="1"/>
          </p:cNvSpPr>
          <p:nvPr/>
        </p:nvSpPr>
        <p:spPr bwMode="auto">
          <a:xfrm>
            <a:off x="3433763" y="52800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50" name="Rectangle 83"/>
          <p:cNvSpPr>
            <a:spLocks noChangeArrowheads="1"/>
          </p:cNvSpPr>
          <p:nvPr/>
        </p:nvSpPr>
        <p:spPr bwMode="auto">
          <a:xfrm>
            <a:off x="3576638" y="47037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51" name="Rectangle 84"/>
          <p:cNvSpPr>
            <a:spLocks noChangeArrowheads="1"/>
          </p:cNvSpPr>
          <p:nvPr/>
        </p:nvSpPr>
        <p:spPr bwMode="auto">
          <a:xfrm>
            <a:off x="3073400" y="4200525"/>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52" name="Rectangle 85"/>
          <p:cNvSpPr>
            <a:spLocks noChangeArrowheads="1"/>
          </p:cNvSpPr>
          <p:nvPr/>
        </p:nvSpPr>
        <p:spPr bwMode="auto">
          <a:xfrm>
            <a:off x="3073400" y="4487863"/>
            <a:ext cx="180975" cy="198437"/>
          </a:xfrm>
          <a:prstGeom prst="rect">
            <a:avLst/>
          </a:prstGeom>
          <a:solidFill>
            <a:schemeClr val="accent1"/>
          </a:solidFill>
          <a:ln w="9525">
            <a:solidFill>
              <a:schemeClr val="tx1"/>
            </a:solidFill>
            <a:miter lim="800000"/>
            <a:headEnd/>
            <a:tailEnd/>
          </a:ln>
        </p:spPr>
        <p:txBody>
          <a:bodyPr wrap="none" anchor="ctr"/>
          <a:lstStyle/>
          <a:p>
            <a:endParaRPr lang="es-ES"/>
          </a:p>
        </p:txBody>
      </p:sp>
      <p:sp>
        <p:nvSpPr>
          <p:cNvPr id="106553" name="Rectangle 86"/>
          <p:cNvSpPr>
            <a:spLocks noChangeArrowheads="1"/>
          </p:cNvSpPr>
          <p:nvPr/>
        </p:nvSpPr>
        <p:spPr bwMode="auto">
          <a:xfrm>
            <a:off x="3503613" y="4991100"/>
            <a:ext cx="180975" cy="198438"/>
          </a:xfrm>
          <a:prstGeom prst="rect">
            <a:avLst/>
          </a:prstGeom>
          <a:solidFill>
            <a:schemeClr val="accent1"/>
          </a:solidFill>
          <a:ln w="9525">
            <a:solidFill>
              <a:schemeClr val="tx1"/>
            </a:solidFill>
            <a:miter lim="800000"/>
            <a:headEnd/>
            <a:tailEnd/>
          </a:ln>
        </p:spPr>
        <p:txBody>
          <a:bodyPr wrap="none" anchor="ctr"/>
          <a:lstStyle/>
          <a:p>
            <a:endParaRPr lang="es-E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6 Tabla"/>
          <p:cNvGraphicFramePr>
            <a:graphicFrameLocks noGrp="1"/>
          </p:cNvGraphicFramePr>
          <p:nvPr/>
        </p:nvGraphicFramePr>
        <p:xfrm>
          <a:off x="5099050" y="304800"/>
          <a:ext cx="3735097" cy="6454986"/>
        </p:xfrm>
        <a:graphic>
          <a:graphicData uri="http://schemas.openxmlformats.org/drawingml/2006/table">
            <a:tbl>
              <a:tblPr/>
              <a:tblGrid>
                <a:gridCol w="3735097"/>
              </a:tblGrid>
              <a:tr h="6379190">
                <a:tc>
                  <a:txBody>
                    <a:bodyPr/>
                    <a:lstStyle/>
                    <a:p>
                      <a:pPr algn="ctr">
                        <a:buFont typeface="Arial"/>
                        <a:buNone/>
                      </a:pPr>
                      <a:r>
                        <a:rPr lang="es-ES" sz="2000" dirty="0" smtClean="0">
                          <a:solidFill>
                            <a:schemeClr val="bg1"/>
                          </a:solidFill>
                          <a:latin typeface="Arial" pitchFamily="34" charset="0"/>
                          <a:cs typeface="Arial" pitchFamily="34" charset="0"/>
                        </a:rPr>
                        <a:t>10 µm – 1971</a:t>
                      </a:r>
                    </a:p>
                    <a:p>
                      <a:pPr algn="ctr">
                        <a:buFont typeface="Arial"/>
                        <a:buNone/>
                      </a:pPr>
                      <a:r>
                        <a:rPr lang="es-ES" sz="2000" dirty="0" smtClean="0">
                          <a:solidFill>
                            <a:schemeClr val="bg1"/>
                          </a:solidFill>
                          <a:latin typeface="Arial" pitchFamily="34" charset="0"/>
                          <a:cs typeface="Arial" pitchFamily="34" charset="0"/>
                        </a:rPr>
                        <a:t>6 µm – 1974</a:t>
                      </a:r>
                    </a:p>
                    <a:p>
                      <a:pPr algn="ctr">
                        <a:buFont typeface="Arial"/>
                        <a:buNone/>
                      </a:pPr>
                      <a:r>
                        <a:rPr lang="es-ES" sz="2000" dirty="0" smtClean="0">
                          <a:solidFill>
                            <a:schemeClr val="bg1"/>
                          </a:solidFill>
                          <a:latin typeface="Arial" pitchFamily="34" charset="0"/>
                          <a:cs typeface="Arial" pitchFamily="34" charset="0"/>
                        </a:rPr>
                        <a:t>3 µm – 1977</a:t>
                      </a:r>
                    </a:p>
                    <a:p>
                      <a:pPr algn="ctr">
                        <a:buFont typeface="Arial"/>
                        <a:buNone/>
                      </a:pPr>
                      <a:r>
                        <a:rPr lang="es-ES" sz="2000" dirty="0" smtClean="0">
                          <a:solidFill>
                            <a:schemeClr val="bg1"/>
                          </a:solidFill>
                          <a:latin typeface="Arial" pitchFamily="34" charset="0"/>
                          <a:cs typeface="Arial" pitchFamily="34" charset="0"/>
                        </a:rPr>
                        <a:t>1.5 µm – 1982</a:t>
                      </a:r>
                    </a:p>
                    <a:p>
                      <a:pPr algn="ctr">
                        <a:buFont typeface="Arial"/>
                        <a:buNone/>
                      </a:pPr>
                      <a:r>
                        <a:rPr lang="es-ES" sz="2000" dirty="0" smtClean="0">
                          <a:solidFill>
                            <a:schemeClr val="bg1"/>
                          </a:solidFill>
                          <a:latin typeface="Arial" pitchFamily="34" charset="0"/>
                          <a:cs typeface="Arial" pitchFamily="34" charset="0"/>
                        </a:rPr>
                        <a:t>1 µm – 1985</a:t>
                      </a:r>
                    </a:p>
                    <a:p>
                      <a:pPr algn="ctr">
                        <a:buFont typeface="Arial"/>
                        <a:buNone/>
                      </a:pPr>
                      <a:r>
                        <a:rPr lang="es-ES" sz="2000" dirty="0" smtClean="0">
                          <a:solidFill>
                            <a:schemeClr val="bg1"/>
                          </a:solidFill>
                          <a:latin typeface="Arial" pitchFamily="34" charset="0"/>
                          <a:cs typeface="Arial" pitchFamily="34" charset="0"/>
                        </a:rPr>
                        <a:t>800 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1989</a:t>
                      </a:r>
                    </a:p>
                    <a:p>
                      <a:pPr algn="ctr">
                        <a:buFont typeface="Arial"/>
                        <a:buNone/>
                      </a:pPr>
                      <a:r>
                        <a:rPr lang="es-ES" sz="2000" dirty="0" smtClean="0">
                          <a:solidFill>
                            <a:schemeClr val="bg1"/>
                          </a:solidFill>
                          <a:latin typeface="Arial" pitchFamily="34" charset="0"/>
                          <a:cs typeface="Arial" pitchFamily="34" charset="0"/>
                        </a:rPr>
                        <a:t>600 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1994</a:t>
                      </a:r>
                    </a:p>
                    <a:p>
                      <a:pPr algn="ctr">
                        <a:buFont typeface="Arial"/>
                        <a:buNone/>
                      </a:pPr>
                      <a:r>
                        <a:rPr lang="es-ES" sz="2000" dirty="0" smtClean="0">
                          <a:solidFill>
                            <a:schemeClr val="bg1"/>
                          </a:solidFill>
                          <a:latin typeface="Arial" pitchFamily="34" charset="0"/>
                          <a:cs typeface="Arial" pitchFamily="34" charset="0"/>
                        </a:rPr>
                        <a:t>350 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1995</a:t>
                      </a:r>
                    </a:p>
                    <a:p>
                      <a:pPr algn="ctr">
                        <a:buFont typeface="Arial"/>
                        <a:buNone/>
                      </a:pPr>
                      <a:r>
                        <a:rPr lang="es-ES" sz="2000" dirty="0" smtClean="0">
                          <a:solidFill>
                            <a:schemeClr val="bg1"/>
                          </a:solidFill>
                          <a:latin typeface="Arial" pitchFamily="34" charset="0"/>
                          <a:cs typeface="Arial" pitchFamily="34" charset="0"/>
                        </a:rPr>
                        <a:t>250 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1997</a:t>
                      </a:r>
                    </a:p>
                    <a:p>
                      <a:pPr algn="ctr">
                        <a:buFont typeface="Arial"/>
                        <a:buNone/>
                      </a:pPr>
                      <a:r>
                        <a:rPr lang="es-ES" sz="2000" dirty="0" smtClean="0">
                          <a:solidFill>
                            <a:schemeClr val="bg1"/>
                          </a:solidFill>
                          <a:latin typeface="Arial" pitchFamily="34" charset="0"/>
                          <a:cs typeface="Arial" pitchFamily="34" charset="0"/>
                        </a:rPr>
                        <a:t>180 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1999</a:t>
                      </a:r>
                    </a:p>
                    <a:p>
                      <a:pPr algn="ctr">
                        <a:buFont typeface="Arial"/>
                        <a:buNone/>
                      </a:pPr>
                      <a:r>
                        <a:rPr lang="es-ES" sz="2000" dirty="0" smtClean="0">
                          <a:solidFill>
                            <a:schemeClr val="bg1"/>
                          </a:solidFill>
                          <a:latin typeface="Arial" pitchFamily="34" charset="0"/>
                          <a:cs typeface="Arial" pitchFamily="34" charset="0"/>
                        </a:rPr>
                        <a:t>130 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2001</a:t>
                      </a:r>
                    </a:p>
                    <a:p>
                      <a:pPr algn="ctr">
                        <a:buFont typeface="Arial"/>
                        <a:buNone/>
                      </a:pPr>
                      <a:r>
                        <a:rPr lang="es-ES" sz="2000" dirty="0" smtClean="0">
                          <a:solidFill>
                            <a:schemeClr val="bg1"/>
                          </a:solidFill>
                          <a:latin typeface="Arial" pitchFamily="34" charset="0"/>
                          <a:cs typeface="Arial" pitchFamily="34" charset="0"/>
                        </a:rPr>
                        <a:t>90 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2004</a:t>
                      </a:r>
                    </a:p>
                    <a:p>
                      <a:pPr algn="ctr">
                        <a:buFont typeface="Arial"/>
                        <a:buNone/>
                      </a:pPr>
                      <a:r>
                        <a:rPr lang="es-ES" sz="2000" dirty="0" smtClean="0">
                          <a:solidFill>
                            <a:schemeClr val="bg1"/>
                          </a:solidFill>
                          <a:latin typeface="Arial" pitchFamily="34" charset="0"/>
                          <a:cs typeface="Arial" pitchFamily="34" charset="0"/>
                        </a:rPr>
                        <a:t>65 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2006</a:t>
                      </a:r>
                    </a:p>
                    <a:p>
                      <a:pPr algn="ctr">
                        <a:buFont typeface="Arial"/>
                        <a:buNone/>
                      </a:pPr>
                      <a:r>
                        <a:rPr lang="es-ES" sz="2000" dirty="0" smtClean="0">
                          <a:solidFill>
                            <a:schemeClr val="bg1"/>
                          </a:solidFill>
                          <a:latin typeface="Arial" pitchFamily="34" charset="0"/>
                          <a:cs typeface="Arial" pitchFamily="34" charset="0"/>
                        </a:rPr>
                        <a:t>45 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2008</a:t>
                      </a:r>
                    </a:p>
                    <a:p>
                      <a:pPr algn="ctr">
                        <a:buFont typeface="Arial"/>
                        <a:buNone/>
                      </a:pPr>
                      <a:r>
                        <a:rPr lang="es-ES" sz="2000" dirty="0" smtClean="0">
                          <a:solidFill>
                            <a:schemeClr val="bg1"/>
                          </a:solidFill>
                          <a:latin typeface="Arial" pitchFamily="34" charset="0"/>
                          <a:cs typeface="Arial" pitchFamily="34" charset="0"/>
                        </a:rPr>
                        <a:t>32 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2010</a:t>
                      </a:r>
                    </a:p>
                    <a:p>
                      <a:pPr algn="ctr">
                        <a:buFont typeface="Arial"/>
                        <a:buNone/>
                      </a:pPr>
                      <a:r>
                        <a:rPr lang="es-ES" sz="2000" dirty="0" smtClean="0">
                          <a:solidFill>
                            <a:schemeClr val="bg1"/>
                          </a:solidFill>
                          <a:latin typeface="Arial" pitchFamily="34" charset="0"/>
                          <a:cs typeface="Arial" pitchFamily="34" charset="0"/>
                        </a:rPr>
                        <a:t>22 </a:t>
                      </a:r>
                      <a:r>
                        <a:rPr lang="es-ES" sz="2000" dirty="0" err="1" smtClean="0">
                          <a:solidFill>
                            <a:schemeClr val="bg1"/>
                          </a:solidFill>
                          <a:latin typeface="Arial" pitchFamily="34" charset="0"/>
                          <a:cs typeface="Arial" pitchFamily="34" charset="0"/>
                        </a:rPr>
                        <a:t>nm</a:t>
                      </a:r>
                      <a:r>
                        <a:rPr lang="es-ES" sz="2000" dirty="0" smtClean="0">
                          <a:solidFill>
                            <a:schemeClr val="bg1"/>
                          </a:solidFill>
                          <a:latin typeface="Arial" pitchFamily="34" charset="0"/>
                          <a:cs typeface="Arial" pitchFamily="34" charset="0"/>
                        </a:rPr>
                        <a:t> – 2012</a:t>
                      </a:r>
                    </a:p>
                    <a:p>
                      <a:pPr algn="ctr">
                        <a:buFont typeface="Arial"/>
                        <a:buNone/>
                      </a:pPr>
                      <a:r>
                        <a:rPr lang="es-ES" sz="2000" i="0" dirty="0" smtClean="0">
                          <a:solidFill>
                            <a:srgbClr val="FFFF00"/>
                          </a:solidFill>
                          <a:latin typeface="Arial" pitchFamily="34" charset="0"/>
                          <a:cs typeface="Arial" pitchFamily="34" charset="0"/>
                        </a:rPr>
                        <a:t>14 </a:t>
                      </a:r>
                      <a:r>
                        <a:rPr lang="es-ES" sz="2000" i="0" dirty="0" err="1" smtClean="0">
                          <a:solidFill>
                            <a:srgbClr val="FFFF00"/>
                          </a:solidFill>
                          <a:latin typeface="Arial" pitchFamily="34" charset="0"/>
                          <a:cs typeface="Arial" pitchFamily="34" charset="0"/>
                        </a:rPr>
                        <a:t>nm</a:t>
                      </a:r>
                      <a:r>
                        <a:rPr lang="es-ES" sz="2000" i="0" dirty="0" smtClean="0">
                          <a:solidFill>
                            <a:srgbClr val="FFFF00"/>
                          </a:solidFill>
                          <a:latin typeface="Arial" pitchFamily="34" charset="0"/>
                          <a:cs typeface="Arial" pitchFamily="34" charset="0"/>
                        </a:rPr>
                        <a:t> – 2014</a:t>
                      </a:r>
                    </a:p>
                    <a:p>
                      <a:pPr algn="ctr">
                        <a:buFont typeface="Arial"/>
                        <a:buNone/>
                      </a:pPr>
                      <a:r>
                        <a:rPr lang="es-ES" sz="2000" i="1" dirty="0" smtClean="0">
                          <a:solidFill>
                            <a:schemeClr val="bg1"/>
                          </a:solidFill>
                          <a:latin typeface="Arial" pitchFamily="34" charset="0"/>
                          <a:cs typeface="Arial" pitchFamily="34" charset="0"/>
                        </a:rPr>
                        <a:t>10 </a:t>
                      </a:r>
                      <a:r>
                        <a:rPr lang="es-ES" sz="2000" i="1" dirty="0" err="1" smtClean="0">
                          <a:solidFill>
                            <a:schemeClr val="bg1"/>
                          </a:solidFill>
                          <a:latin typeface="Arial" pitchFamily="34" charset="0"/>
                          <a:cs typeface="Arial" pitchFamily="34" charset="0"/>
                        </a:rPr>
                        <a:t>nm</a:t>
                      </a:r>
                      <a:r>
                        <a:rPr lang="es-ES" sz="2000" i="1" dirty="0" smtClean="0">
                          <a:solidFill>
                            <a:schemeClr val="bg1"/>
                          </a:solidFill>
                          <a:latin typeface="Arial" pitchFamily="34" charset="0"/>
                          <a:cs typeface="Arial" pitchFamily="34" charset="0"/>
                        </a:rPr>
                        <a:t> – 2016-2017</a:t>
                      </a:r>
                    </a:p>
                    <a:p>
                      <a:pPr algn="ctr">
                        <a:buFont typeface="Arial"/>
                        <a:buNone/>
                      </a:pPr>
                      <a:r>
                        <a:rPr lang="es-ES" sz="2000" i="1" dirty="0" smtClean="0">
                          <a:solidFill>
                            <a:schemeClr val="bg1"/>
                          </a:solidFill>
                          <a:latin typeface="Arial" pitchFamily="34" charset="0"/>
                          <a:cs typeface="Arial" pitchFamily="34" charset="0"/>
                        </a:rPr>
                        <a:t>7 </a:t>
                      </a:r>
                      <a:r>
                        <a:rPr lang="es-ES" sz="2000" i="1" dirty="0" err="1" smtClean="0">
                          <a:solidFill>
                            <a:schemeClr val="bg1"/>
                          </a:solidFill>
                          <a:latin typeface="Arial" pitchFamily="34" charset="0"/>
                          <a:cs typeface="Arial" pitchFamily="34" charset="0"/>
                        </a:rPr>
                        <a:t>nm</a:t>
                      </a:r>
                      <a:r>
                        <a:rPr lang="es-ES" sz="2000" i="1" dirty="0" smtClean="0">
                          <a:solidFill>
                            <a:schemeClr val="bg1"/>
                          </a:solidFill>
                          <a:latin typeface="Arial" pitchFamily="34" charset="0"/>
                          <a:cs typeface="Arial" pitchFamily="34" charset="0"/>
                        </a:rPr>
                        <a:t>  – 2017-2018</a:t>
                      </a:r>
                    </a:p>
                    <a:p>
                      <a:pPr algn="ctr">
                        <a:buFont typeface="Arial"/>
                        <a:buNone/>
                      </a:pPr>
                      <a:r>
                        <a:rPr lang="es-ES" sz="2000" i="1" dirty="0" smtClean="0">
                          <a:solidFill>
                            <a:schemeClr val="bg1"/>
                          </a:solidFill>
                          <a:latin typeface="Arial" pitchFamily="34" charset="0"/>
                          <a:cs typeface="Arial" pitchFamily="34" charset="0"/>
                        </a:rPr>
                        <a:t>5 </a:t>
                      </a:r>
                      <a:r>
                        <a:rPr lang="es-ES" sz="2000" i="1" dirty="0" err="1" smtClean="0">
                          <a:solidFill>
                            <a:schemeClr val="bg1"/>
                          </a:solidFill>
                          <a:latin typeface="Arial" pitchFamily="34" charset="0"/>
                          <a:cs typeface="Arial" pitchFamily="34" charset="0"/>
                        </a:rPr>
                        <a:t>nm</a:t>
                      </a:r>
                      <a:r>
                        <a:rPr lang="es-ES" sz="2000" i="1" dirty="0" smtClean="0">
                          <a:solidFill>
                            <a:schemeClr val="bg1"/>
                          </a:solidFill>
                          <a:latin typeface="Arial" pitchFamily="34" charset="0"/>
                          <a:cs typeface="Arial" pitchFamily="34" charset="0"/>
                        </a:rPr>
                        <a:t> – 2020-2021</a:t>
                      </a:r>
                    </a:p>
                    <a:p>
                      <a:pPr algn="ctr">
                        <a:buFont typeface="Arial"/>
                        <a:buNone/>
                      </a:pPr>
                      <a:endParaRPr lang="es-ES" sz="2000" dirty="0">
                        <a:solidFill>
                          <a:schemeClr val="bg1"/>
                        </a:solidFill>
                        <a:latin typeface="Arial" pitchFamily="34" charset="0"/>
                        <a:cs typeface="Arial" pitchFamily="34" charset="0"/>
                      </a:endParaRPr>
                    </a:p>
                  </a:txBody>
                  <a:tcPr marL="54187" marR="54187" marT="27093" marB="27093" anchor="ctr">
                    <a:lnL w="9525" cap="flat" cmpd="sng" algn="ctr">
                      <a:solidFill>
                        <a:srgbClr val="AAAAAA"/>
                      </a:solidFill>
                      <a:prstDash val="solid"/>
                      <a:round/>
                      <a:headEnd type="none" w="med" len="med"/>
                      <a:tailEnd type="none" w="med" len="med"/>
                    </a:lnL>
                    <a:lnR w="9525" cap="flat" cmpd="sng" algn="ctr">
                      <a:solidFill>
                        <a:srgbClr val="AAAAAA"/>
                      </a:solidFill>
                      <a:prstDash val="solid"/>
                      <a:round/>
                      <a:headEnd type="none" w="med" len="med"/>
                      <a:tailEnd type="none" w="med" len="med"/>
                    </a:lnR>
                    <a:lnT w="9525" cap="flat" cmpd="sng" algn="ctr">
                      <a:solidFill>
                        <a:srgbClr val="AAAAAA"/>
                      </a:solidFill>
                      <a:prstDash val="solid"/>
                      <a:round/>
                      <a:headEnd type="none" w="med" len="med"/>
                      <a:tailEnd type="none" w="med" len="med"/>
                    </a:lnT>
                    <a:lnB w="9525" cap="flat" cmpd="sng" algn="ctr">
                      <a:solidFill>
                        <a:srgbClr val="AAAAAA"/>
                      </a:solidFill>
                      <a:prstDash val="solid"/>
                      <a:round/>
                      <a:headEnd type="none" w="med" len="med"/>
                      <a:tailEnd type="none" w="med" len="med"/>
                    </a:lnB>
                    <a:solidFill>
                      <a:srgbClr val="002060"/>
                    </a:solidFill>
                  </a:tcPr>
                </a:tc>
              </a:tr>
            </a:tbl>
          </a:graphicData>
        </a:graphic>
      </p:graphicFrame>
      <p:sp>
        <p:nvSpPr>
          <p:cNvPr id="112648" name="AutoShape 1" descr="4-fach-NAND-C10.JPG"/>
          <p:cNvSpPr>
            <a:spLocks noChangeAspect="1" noChangeArrowheads="1"/>
          </p:cNvSpPr>
          <p:nvPr/>
        </p:nvSpPr>
        <p:spPr bwMode="auto">
          <a:xfrm>
            <a:off x="179388" y="2382838"/>
            <a:ext cx="4314825" cy="2227262"/>
          </a:xfrm>
          <a:prstGeom prst="rect">
            <a:avLst/>
          </a:prstGeom>
          <a:noFill/>
          <a:ln w="9525">
            <a:noFill/>
            <a:miter lim="800000"/>
            <a:headEnd/>
            <a:tailEnd/>
          </a:ln>
        </p:spPr>
        <p:txBody>
          <a:bodyPr/>
          <a:lstStyle/>
          <a:p>
            <a:r>
              <a:rPr lang="es-ES" sz="2800">
                <a:latin typeface="Arial" pitchFamily="34" charset="0"/>
                <a:cs typeface="Arial" pitchFamily="34" charset="0"/>
              </a:rPr>
              <a:t>PROCESOS DE </a:t>
            </a:r>
          </a:p>
          <a:p>
            <a:r>
              <a:rPr lang="es-ES" sz="2800">
                <a:latin typeface="Arial" pitchFamily="34" charset="0"/>
                <a:cs typeface="Arial" pitchFamily="34" charset="0"/>
              </a:rPr>
              <a:t>MICRO-NANO-FABRICACIÓN CON SEMICONDUCTORES</a:t>
            </a:r>
          </a:p>
        </p:txBody>
      </p:sp>
      <p:sp>
        <p:nvSpPr>
          <p:cNvPr id="4" name="3 Abrir llave"/>
          <p:cNvSpPr/>
          <p:nvPr/>
        </p:nvSpPr>
        <p:spPr>
          <a:xfrm>
            <a:off x="4327525" y="296863"/>
            <a:ext cx="579438" cy="6373812"/>
          </a:xfrm>
          <a:prstGeom prst="leftBrace">
            <a:avLst/>
          </a:prstGeom>
        </p:spPr>
        <p:style>
          <a:lnRef idx="3">
            <a:schemeClr val="accent3"/>
          </a:lnRef>
          <a:fillRef idx="0">
            <a:schemeClr val="accent3"/>
          </a:fillRef>
          <a:effectRef idx="2">
            <a:schemeClr val="accent3"/>
          </a:effectRef>
          <a:fontRef idx="minor">
            <a:schemeClr val="tx1"/>
          </a:fontRef>
        </p:style>
        <p:txBody>
          <a:bodyPr anchor="ctr"/>
          <a:lstStyle/>
          <a:p>
            <a:pPr algn="ctr">
              <a:defRPr/>
            </a:pPr>
            <a:endParaRPr lang="es-ES"/>
          </a:p>
        </p:txBody>
      </p:sp>
      <p:sp>
        <p:nvSpPr>
          <p:cNvPr id="5" name="4 Flecha derecha"/>
          <p:cNvSpPr/>
          <p:nvPr/>
        </p:nvSpPr>
        <p:spPr>
          <a:xfrm>
            <a:off x="5292725" y="3573463"/>
            <a:ext cx="719138" cy="57626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ES"/>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2814</TotalTime>
  <Words>2628</Words>
  <Application>Microsoft Office PowerPoint</Application>
  <PresentationFormat>Presentación en pantalla (4:3)</PresentationFormat>
  <Paragraphs>529</Paragraphs>
  <Slides>67</Slides>
  <Notes>9</Notes>
  <HiddenSlides>0</HiddenSlides>
  <MMClips>0</MMClips>
  <ScaleCrop>false</ScaleCrop>
  <HeadingPairs>
    <vt:vector size="6" baseType="variant">
      <vt:variant>
        <vt:lpstr>Tema</vt:lpstr>
      </vt:variant>
      <vt:variant>
        <vt:i4>1</vt:i4>
      </vt:variant>
      <vt:variant>
        <vt:lpstr>Servidores OLE incrustados</vt:lpstr>
      </vt:variant>
      <vt:variant>
        <vt:i4>2</vt:i4>
      </vt:variant>
      <vt:variant>
        <vt:lpstr>Títulos de diapositiva</vt:lpstr>
      </vt:variant>
      <vt:variant>
        <vt:i4>67</vt:i4>
      </vt:variant>
    </vt:vector>
  </HeadingPairs>
  <TitlesOfParts>
    <vt:vector size="70" baseType="lpstr">
      <vt:lpstr>Tema de Office</vt:lpstr>
      <vt:lpstr>Ecuación</vt:lpstr>
      <vt:lpstr>Imagen de mapa de bits</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marta</dc:creator>
  <cp:lastModifiedBy> Pedro Serena</cp:lastModifiedBy>
  <cp:revision>250</cp:revision>
  <dcterms:created xsi:type="dcterms:W3CDTF">2014-10-21T17:35:28Z</dcterms:created>
  <dcterms:modified xsi:type="dcterms:W3CDTF">2017-05-22T11:47:12Z</dcterms:modified>
</cp:coreProperties>
</file>