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slide" Target="slides/slide20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9df56f5bb2_17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9df56f5bb2_17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9df56f5bb2_16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9df56f5bb2_16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9df56f5bb2_16_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9df56f5bb2_16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9df56f5bb2_7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9df56f5bb2_7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9df56f5bb2_7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9df56f5bb2_7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9df56f5bb2_8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9df56f5bb2_8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9df56f5bb2_7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9df56f5bb2_7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9df56f5bb2_7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9df56f5bb2_7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9df56f5bb2_9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9df56f5bb2_9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9df56f5bb2_1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9df56f5bb2_1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5" name="Google Shape;95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9df56f5bb2_1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9df56f5bb2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9df56f5bb2_5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9df56f5bb2_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9df56f5bb2_3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9df56f5bb2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9df56f5bb2_4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9df56f5bb2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9df56f5bb2_4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9df56f5bb2_4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9df56f5bb2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9df56f5bb2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9df56f5bb2_12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9df56f5bb2_1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9df56f5bb2_15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9df56f5bb2_1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6012656" y="771525"/>
            <a:ext cx="3290888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1821656" y="-1209675"/>
            <a:ext cx="3290888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4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" type="body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2" name="Google Shape;32;p5"/>
          <p:cNvSpPr txBox="1"/>
          <p:nvPr>
            <p:ph idx="2" type="body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3" name="Google Shape;33;p5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" type="body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6"/>
          <p:cNvSpPr txBox="1"/>
          <p:nvPr>
            <p:ph idx="2" type="body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0" name="Google Shape;40;p6"/>
          <p:cNvSpPr txBox="1"/>
          <p:nvPr>
            <p:ph idx="3" type="body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6"/>
          <p:cNvSpPr txBox="1"/>
          <p:nvPr>
            <p:ph idx="4" type="body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2" name="Google Shape;42;p6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ólo el título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B4"/>
            </a:gs>
            <a:gs pos="40000">
              <a:srgbClr val="FFFFAB"/>
            </a:gs>
            <a:gs pos="100000">
              <a:srgbClr val="9E8F26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jpg"/><Relationship Id="rId4" Type="http://schemas.openxmlformats.org/officeDocument/2006/relationships/image" Target="../media/image16.png"/><Relationship Id="rId5" Type="http://schemas.openxmlformats.org/officeDocument/2006/relationships/image" Target="../media/image10.png"/><Relationship Id="rId6" Type="http://schemas.openxmlformats.org/officeDocument/2006/relationships/image" Target="../media/image1.png"/><Relationship Id="rId7" Type="http://schemas.openxmlformats.org/officeDocument/2006/relationships/image" Target="../media/image11.png"/><Relationship Id="rId8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g"/><Relationship Id="rId4" Type="http://schemas.openxmlformats.org/officeDocument/2006/relationships/image" Target="../media/image15.png"/><Relationship Id="rId5" Type="http://schemas.openxmlformats.org/officeDocument/2006/relationships/image" Target="../media/image19.jpg"/><Relationship Id="rId6" Type="http://schemas.openxmlformats.org/officeDocument/2006/relationships/image" Target="../media/image2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Relationship Id="rId4" Type="http://schemas.openxmlformats.org/officeDocument/2006/relationships/image" Target="../media/image3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png"/><Relationship Id="rId4" Type="http://schemas.openxmlformats.org/officeDocument/2006/relationships/image" Target="../media/image2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jpg"/><Relationship Id="rId4" Type="http://schemas.openxmlformats.org/officeDocument/2006/relationships/image" Target="../media/image16.png"/><Relationship Id="rId5" Type="http://schemas.openxmlformats.org/officeDocument/2006/relationships/image" Target="../media/image10.png"/><Relationship Id="rId6" Type="http://schemas.openxmlformats.org/officeDocument/2006/relationships/image" Target="../media/image1.png"/><Relationship Id="rId7" Type="http://schemas.openxmlformats.org/officeDocument/2006/relationships/image" Target="../media/image11.png"/><Relationship Id="rId8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17.png"/><Relationship Id="rId5" Type="http://schemas.openxmlformats.org/officeDocument/2006/relationships/image" Target="../media/image7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/>
          <p:nvPr/>
        </p:nvSpPr>
        <p:spPr>
          <a:xfrm>
            <a:off x="583259" y="1642962"/>
            <a:ext cx="7952659" cy="11860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TECNOLOGÍAS DE LA INFORMACIÓN Y LAS COMUNICACIONES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Robótica de </a:t>
            </a:r>
            <a:r>
              <a:rPr b="1"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compañía</a:t>
            </a:r>
            <a:endParaRPr b="0" i="0" sz="1800" u="none" cap="none" strike="noStrik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endParaRPr b="0" i="0" sz="1800" u="none" cap="none" strike="noStrik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85" name="Google Shape;85;p13"/>
          <p:cNvSpPr txBox="1"/>
          <p:nvPr/>
        </p:nvSpPr>
        <p:spPr>
          <a:xfrm>
            <a:off x="1714480" y="1576982"/>
            <a:ext cx="6968574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XI CONGRESO INVESTIGA I+D+i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descr="C:\Users\JOSE ALBERTO\Desktop\Banda - Investiga.jpg" id="86" name="Google Shape;8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0921" y="214296"/>
            <a:ext cx="7713554" cy="1219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7" name="Google Shape;87;p13"/>
          <p:cNvGrpSpPr/>
          <p:nvPr/>
        </p:nvGrpSpPr>
        <p:grpSpPr>
          <a:xfrm>
            <a:off x="1285852" y="4316879"/>
            <a:ext cx="6858048" cy="755201"/>
            <a:chOff x="1285852" y="4316879"/>
            <a:chExt cx="6858048" cy="755201"/>
          </a:xfrm>
        </p:grpSpPr>
        <p:pic>
          <p:nvPicPr>
            <p:cNvPr descr="C:\Users\Jose Alberto\Documents\INVESTIGA ED 7\LOGOS\CSIC.png" id="88" name="Google Shape;88;p1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285852" y="4403228"/>
              <a:ext cx="1357322" cy="5825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ose Alberto\Documents\INVESTIGA ED 7\LOGOS\CIEMAT.png" id="89" name="Google Shape;89;p1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116834" y="4457430"/>
              <a:ext cx="1013228" cy="4740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ose Alberto\Documents\INVESTIGA ED 7\LOGOS\INIA.png" id="90" name="Google Shape;90;p1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647979" y="4452185"/>
              <a:ext cx="1445371" cy="484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ose Alberto\Documents\INVESTIGA ED 7\LOGOS\INTA.png" id="91" name="Google Shape;91;p1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567011" y="4404986"/>
              <a:ext cx="576889" cy="5789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ose Alberto\Documents\INVESTIGA ED 7\LOGOS\ISCIII.png" id="92" name="Google Shape;92;p13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4603722" y="4316879"/>
              <a:ext cx="570596" cy="7552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2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Rechazo a la robótica</a:t>
            </a:r>
            <a:endParaRPr/>
          </a:p>
        </p:txBody>
      </p:sp>
      <p:sp>
        <p:nvSpPr>
          <p:cNvPr id="159" name="Google Shape;159;p22"/>
          <p:cNvSpPr txBox="1"/>
          <p:nvPr>
            <p:ph idx="1" type="body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s-ES" sz="1800"/>
              <a:t>Hipótesis sobre el rechazo a la estética de los robots </a:t>
            </a:r>
            <a:endParaRPr sz="1800"/>
          </a:p>
          <a:p>
            <a:pPr indent="-3429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s-ES" sz="1800"/>
              <a:t> ¿Inteligencia Artificial superdesarrollada?</a:t>
            </a:r>
            <a:endParaRPr sz="1800"/>
          </a:p>
          <a:p>
            <a:pPr indent="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60" name="Google Shape;160;p22"/>
          <p:cNvPicPr preferRelativeResize="0"/>
          <p:nvPr/>
        </p:nvPicPr>
        <p:blipFill rotWithShape="1">
          <a:blip r:embed="rId3">
            <a:alphaModFix/>
          </a:blip>
          <a:srcRect b="15561" l="0" r="0" t="0"/>
          <a:stretch/>
        </p:blipFill>
        <p:spPr>
          <a:xfrm>
            <a:off x="11748749" y="-1176727"/>
            <a:ext cx="3381791" cy="1820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191" y="2275575"/>
            <a:ext cx="4523310" cy="23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2"/>
          <p:cNvPicPr preferRelativeResize="0"/>
          <p:nvPr/>
        </p:nvPicPr>
        <p:blipFill rotWithShape="1">
          <a:blip r:embed="rId5">
            <a:alphaModFix/>
          </a:blip>
          <a:srcRect b="14806" l="0" r="13262" t="0"/>
          <a:stretch/>
        </p:blipFill>
        <p:spPr>
          <a:xfrm>
            <a:off x="6067425" y="1331975"/>
            <a:ext cx="2465675" cy="140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75600" y="2921300"/>
            <a:ext cx="3157501" cy="1578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3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Economía</a:t>
            </a:r>
            <a:endParaRPr/>
          </a:p>
        </p:txBody>
      </p:sp>
      <p:sp>
        <p:nvSpPr>
          <p:cNvPr id="169" name="Google Shape;169;p23"/>
          <p:cNvSpPr txBox="1"/>
          <p:nvPr>
            <p:ph idx="1" type="body"/>
          </p:nvPr>
        </p:nvSpPr>
        <p:spPr>
          <a:xfrm>
            <a:off x="541475" y="981425"/>
            <a:ext cx="7709100" cy="637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rPr lang="es-ES" sz="1500"/>
              <a:t>En el pasado ya hubo una </a:t>
            </a:r>
            <a:r>
              <a:rPr lang="es-ES" sz="1500"/>
              <a:t>pérdida </a:t>
            </a:r>
            <a:r>
              <a:rPr lang="es-ES" sz="1500"/>
              <a:t>de empleos debido a la </a:t>
            </a:r>
            <a:r>
              <a:rPr lang="es-ES" sz="1500"/>
              <a:t>revolución</a:t>
            </a:r>
            <a:r>
              <a:rPr lang="es-ES" sz="1500"/>
              <a:t> industrial.</a:t>
            </a:r>
            <a:endParaRPr sz="1500"/>
          </a:p>
        </p:txBody>
      </p:sp>
      <p:pic>
        <p:nvPicPr>
          <p:cNvPr id="170" name="Google Shape;170;p23"/>
          <p:cNvPicPr preferRelativeResize="0"/>
          <p:nvPr/>
        </p:nvPicPr>
        <p:blipFill rotWithShape="1">
          <a:blip r:embed="rId3">
            <a:alphaModFix/>
          </a:blip>
          <a:srcRect b="0" l="3211" r="3444" t="0"/>
          <a:stretch/>
        </p:blipFill>
        <p:spPr>
          <a:xfrm>
            <a:off x="4738050" y="1813550"/>
            <a:ext cx="3935849" cy="2807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istemas y modelos de producción industrial | EAE" id="171" name="Google Shape;171;p23"/>
          <p:cNvPicPr preferRelativeResize="0"/>
          <p:nvPr/>
        </p:nvPicPr>
        <p:blipFill rotWithShape="1">
          <a:blip r:embed="rId4">
            <a:alphaModFix/>
          </a:blip>
          <a:srcRect b="0" l="6103" r="0" t="0"/>
          <a:stretch/>
        </p:blipFill>
        <p:spPr>
          <a:xfrm>
            <a:off x="455821" y="1813550"/>
            <a:ext cx="3695504" cy="2807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2" name="Google Shape;172;p23"/>
          <p:cNvCxnSpPr/>
          <p:nvPr/>
        </p:nvCxnSpPr>
        <p:spPr>
          <a:xfrm>
            <a:off x="4180075" y="3155263"/>
            <a:ext cx="529200" cy="39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4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Economía</a:t>
            </a:r>
            <a:endParaRPr/>
          </a:p>
        </p:txBody>
      </p:sp>
      <p:sp>
        <p:nvSpPr>
          <p:cNvPr id="178" name="Google Shape;178;p24"/>
          <p:cNvSpPr txBox="1"/>
          <p:nvPr>
            <p:ph idx="1" type="body"/>
          </p:nvPr>
        </p:nvSpPr>
        <p:spPr>
          <a:xfrm>
            <a:off x="457200" y="1128426"/>
            <a:ext cx="8229600" cy="339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s-ES" sz="1500"/>
              <a:t>Los robots tienen mayores capacidades que los humanos en muchas </a:t>
            </a:r>
            <a:r>
              <a:rPr lang="es-ES" sz="1500"/>
              <a:t>áreas</a:t>
            </a:r>
            <a:r>
              <a:rPr lang="es-ES" sz="1500"/>
              <a:t> pero esto no quiere decir que no se puedan usar como </a:t>
            </a:r>
            <a:r>
              <a:rPr b="1" i="1" lang="es-ES" sz="1700" u="sng">
                <a:solidFill>
                  <a:srgbClr val="FF0000"/>
                </a:solidFill>
              </a:rPr>
              <a:t>herramientas</a:t>
            </a:r>
            <a:r>
              <a:rPr lang="es-ES" sz="1500"/>
              <a:t>.</a:t>
            </a:r>
            <a:endParaRPr sz="15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pic>
        <p:nvPicPr>
          <p:cNvPr id="179" name="Google Shape;17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1326" y="1976675"/>
            <a:ext cx="3791799" cy="267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4"/>
          <p:cNvPicPr preferRelativeResize="0"/>
          <p:nvPr/>
        </p:nvPicPr>
        <p:blipFill rotWithShape="1">
          <a:blip r:embed="rId4">
            <a:alphaModFix/>
          </a:blip>
          <a:srcRect b="1912" l="12590" r="6542" t="0"/>
          <a:stretch/>
        </p:blipFill>
        <p:spPr>
          <a:xfrm>
            <a:off x="559675" y="2027900"/>
            <a:ext cx="3877725" cy="262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5"/>
          <p:cNvSpPr txBox="1"/>
          <p:nvPr>
            <p:ph type="title"/>
          </p:nvPr>
        </p:nvSpPr>
        <p:spPr>
          <a:xfrm>
            <a:off x="564625" y="2143054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CONCLUSIONES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6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Brecha social</a:t>
            </a:r>
            <a:endParaRPr/>
          </a:p>
        </p:txBody>
      </p:sp>
      <p:pic>
        <p:nvPicPr>
          <p:cNvPr id="191" name="Google Shape;19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500" y="2505365"/>
            <a:ext cx="3758100" cy="1861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3325" y="2571750"/>
            <a:ext cx="3049750" cy="170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6"/>
          <p:cNvSpPr txBox="1"/>
          <p:nvPr/>
        </p:nvSpPr>
        <p:spPr>
          <a:xfrm>
            <a:off x="810363" y="4361425"/>
            <a:ext cx="41184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700"/>
              <a:t>https://www.mastermarketingdigital.com/everriculum/2020/03/05/brecha-digital/</a:t>
            </a:r>
            <a:endParaRPr sz="700"/>
          </a:p>
        </p:txBody>
      </p:sp>
      <p:sp>
        <p:nvSpPr>
          <p:cNvPr id="194" name="Google Shape;194;p26"/>
          <p:cNvSpPr txBox="1"/>
          <p:nvPr/>
        </p:nvSpPr>
        <p:spPr>
          <a:xfrm>
            <a:off x="4928775" y="4248275"/>
            <a:ext cx="37581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700"/>
              <a:t>http://izca.net/2020/09/11/la-brecha-social-se-disparo-en-visperas-de-la-pandemia-47-000-nuevos-ricos-y-700-000-nuevos-pobres-en-siete-anos/</a:t>
            </a:r>
            <a:endParaRPr sz="700"/>
          </a:p>
        </p:txBody>
      </p:sp>
      <p:sp>
        <p:nvSpPr>
          <p:cNvPr id="195" name="Google Shape;195;p26"/>
          <p:cNvSpPr txBox="1"/>
          <p:nvPr/>
        </p:nvSpPr>
        <p:spPr>
          <a:xfrm>
            <a:off x="1374600" y="1614175"/>
            <a:ext cx="2738100" cy="4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900">
                <a:latin typeface="Calibri"/>
                <a:ea typeface="Calibri"/>
                <a:cs typeface="Calibri"/>
                <a:sym typeface="Calibri"/>
              </a:rPr>
              <a:t>PRECIO ELEVADO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26"/>
          <p:cNvSpPr txBox="1"/>
          <p:nvPr/>
        </p:nvSpPr>
        <p:spPr>
          <a:xfrm>
            <a:off x="5310400" y="1662613"/>
            <a:ext cx="3169200" cy="3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900">
                <a:latin typeface="Calibri"/>
                <a:ea typeface="Calibri"/>
                <a:cs typeface="Calibri"/>
                <a:sym typeface="Calibri"/>
              </a:rPr>
              <a:t>ACCESIBILIDAD LIMITADA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7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Impacto medioambiental</a:t>
            </a:r>
            <a:endParaRPr/>
          </a:p>
        </p:txBody>
      </p:sp>
      <p:sp>
        <p:nvSpPr>
          <p:cNvPr id="202" name="Google Shape;202;p27"/>
          <p:cNvSpPr txBox="1"/>
          <p:nvPr>
            <p:ph idx="1" type="body"/>
          </p:nvPr>
        </p:nvSpPr>
        <p:spPr>
          <a:xfrm>
            <a:off x="348875" y="2236800"/>
            <a:ext cx="3060900" cy="669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s-ES"/>
              <a:t>1,3 % de energía</a:t>
            </a:r>
            <a:endParaRPr/>
          </a:p>
        </p:txBody>
      </p:sp>
      <p:pic>
        <p:nvPicPr>
          <p:cNvPr id="203" name="Google Shape;20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4175" y="2236800"/>
            <a:ext cx="669900" cy="6699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7"/>
          <p:cNvSpPr/>
          <p:nvPr/>
        </p:nvSpPr>
        <p:spPr>
          <a:xfrm>
            <a:off x="4097525" y="2363550"/>
            <a:ext cx="833100" cy="416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5" name="Google Shape;20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7812" y="1789900"/>
            <a:ext cx="3956825" cy="184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7"/>
          <p:cNvSpPr txBox="1"/>
          <p:nvPr/>
        </p:nvSpPr>
        <p:spPr>
          <a:xfrm>
            <a:off x="5630725" y="3630400"/>
            <a:ext cx="2691000" cy="2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700"/>
              <a:t>https://www.elmundo.es/economia/2017/11/22/5a15c277e2704e9c448b4603.html</a:t>
            </a:r>
            <a:endParaRPr sz="7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8"/>
          <p:cNvSpPr txBox="1"/>
          <p:nvPr>
            <p:ph type="title"/>
          </p:nvPr>
        </p:nvSpPr>
        <p:spPr>
          <a:xfrm>
            <a:off x="457200" y="205975"/>
            <a:ext cx="8229600" cy="1338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Precisión, rendimiento y productividad</a:t>
            </a:r>
            <a:endParaRPr/>
          </a:p>
        </p:txBody>
      </p:sp>
      <p:pic>
        <p:nvPicPr>
          <p:cNvPr id="212" name="Google Shape;21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225" y="2079500"/>
            <a:ext cx="3601945" cy="20091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8"/>
          <p:cNvSpPr txBox="1"/>
          <p:nvPr/>
        </p:nvSpPr>
        <p:spPr>
          <a:xfrm>
            <a:off x="340300" y="4088600"/>
            <a:ext cx="36018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800">
                <a:latin typeface="Calibri"/>
                <a:ea typeface="Calibri"/>
                <a:cs typeface="Calibri"/>
                <a:sym typeface="Calibri"/>
              </a:rPr>
              <a:t>https://i.blogs.es/7a8cee/robot2/450_1000.jpg</a:t>
            </a:r>
            <a:endParaRPr sz="7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4" name="Google Shape;21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7975" y="2025726"/>
            <a:ext cx="3012549" cy="2009097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8"/>
          <p:cNvSpPr txBox="1"/>
          <p:nvPr/>
        </p:nvSpPr>
        <p:spPr>
          <a:xfrm>
            <a:off x="5932550" y="3995450"/>
            <a:ext cx="26034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800">
                <a:latin typeface="Calibri"/>
                <a:ea typeface="Calibri"/>
                <a:cs typeface="Calibri"/>
                <a:sym typeface="Calibri"/>
              </a:rPr>
              <a:t>https://i.blogs.es/8a454a/exoesqueleto-08/1366_2000.jpg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9"/>
          <p:cNvSpPr txBox="1"/>
          <p:nvPr>
            <p:ph type="title"/>
          </p:nvPr>
        </p:nvSpPr>
        <p:spPr>
          <a:xfrm>
            <a:off x="501700" y="221879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Reducción de riesgos</a:t>
            </a:r>
            <a:endParaRPr/>
          </a:p>
        </p:txBody>
      </p:sp>
      <p:pic>
        <p:nvPicPr>
          <p:cNvPr id="221" name="Google Shape;22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300" y="1307576"/>
            <a:ext cx="3352700" cy="2383626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9"/>
          <p:cNvSpPr txBox="1"/>
          <p:nvPr/>
        </p:nvSpPr>
        <p:spPr>
          <a:xfrm>
            <a:off x="577475" y="3719975"/>
            <a:ext cx="3352800" cy="37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>
                <a:latin typeface="Calibri"/>
                <a:ea typeface="Calibri"/>
                <a:cs typeface="Calibri"/>
                <a:sym typeface="Calibri"/>
              </a:rPr>
              <a:t>https://pbs.twimg.com/media/EMDuTctU4AIAbIq.jpg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nformes: ¡Ni los robots sobreviven a la radiación de Fukushima! | HISPANTV" id="223" name="Google Shape;22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9875" y="1411501"/>
            <a:ext cx="3871450" cy="2175761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9"/>
          <p:cNvSpPr txBox="1"/>
          <p:nvPr/>
        </p:nvSpPr>
        <p:spPr>
          <a:xfrm>
            <a:off x="4109600" y="3747725"/>
            <a:ext cx="49920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900">
                <a:latin typeface="Calibri"/>
                <a:ea typeface="Calibri"/>
                <a:cs typeface="Calibri"/>
                <a:sym typeface="Calibri"/>
              </a:rPr>
              <a:t>https://www.hispantv.com/noticias/sociedad/218356/fukushima-radiacion-robot-humanos--tepco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0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Modelo mixto</a:t>
            </a:r>
            <a:endParaRPr/>
          </a:p>
        </p:txBody>
      </p:sp>
      <p:pic>
        <p:nvPicPr>
          <p:cNvPr id="230" name="Google Shape;23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5912" y="1063375"/>
            <a:ext cx="5092175" cy="3513599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0"/>
          <p:cNvSpPr txBox="1"/>
          <p:nvPr/>
        </p:nvSpPr>
        <p:spPr>
          <a:xfrm>
            <a:off x="1710575" y="4512300"/>
            <a:ext cx="8118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>
                <a:latin typeface="Calibri"/>
                <a:ea typeface="Calibri"/>
                <a:cs typeface="Calibri"/>
                <a:sym typeface="Calibri"/>
              </a:rPr>
              <a:t>https://observatorio.tec.mx/edu-news/los-robots-podrian-mejorar-las-habilidades-sociales-de-ninos-autistas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1"/>
          <p:cNvSpPr txBox="1"/>
          <p:nvPr>
            <p:ph idx="1" type="body"/>
          </p:nvPr>
        </p:nvSpPr>
        <p:spPr>
          <a:xfrm>
            <a:off x="916350" y="963750"/>
            <a:ext cx="7311300" cy="640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3000">
                <a:latin typeface="Arial"/>
                <a:ea typeface="Arial"/>
                <a:cs typeface="Arial"/>
                <a:sym typeface="Arial"/>
              </a:rPr>
              <a:t>SE DEBE SEGUIR EN LA INVESTIGACIÓN DE LOS ROBOTS COMO HERRAMIENTAS Y NO COMO SUSTITUTOS</a:t>
            </a:r>
            <a:endParaRPr sz="3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7" name="Google Shape;23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3350" y="3566900"/>
            <a:ext cx="1097300" cy="109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s-ES" sz="3959"/>
              <a:t>ÍNDICE</a:t>
            </a:r>
            <a:endParaRPr sz="3959"/>
          </a:p>
        </p:txBody>
      </p:sp>
      <p:sp>
        <p:nvSpPr>
          <p:cNvPr id="98" name="Google Shape;98;p14"/>
          <p:cNvSpPr txBox="1"/>
          <p:nvPr>
            <p:ph idx="1" type="body"/>
          </p:nvPr>
        </p:nvSpPr>
        <p:spPr>
          <a:xfrm>
            <a:off x="533400" y="11239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rtl="0" algn="just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200"/>
              <a:buAutoNum type="arabicPeriod"/>
            </a:pPr>
            <a:r>
              <a:rPr b="1" lang="es-ES" sz="2200"/>
              <a:t>Introducción: Robótica de compañía</a:t>
            </a:r>
            <a:endParaRPr b="1" sz="2200"/>
          </a:p>
          <a:p>
            <a:pPr indent="-368300" lvl="1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i="1" lang="es-ES" sz="2200"/>
              <a:t>Definición</a:t>
            </a:r>
            <a:endParaRPr i="1" sz="2200"/>
          </a:p>
          <a:p>
            <a:pPr indent="-368300" lvl="1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i="1" lang="es-ES" sz="2200"/>
              <a:t>Leyes y legislación</a:t>
            </a:r>
            <a:endParaRPr i="1" sz="2200"/>
          </a:p>
          <a:p>
            <a:pPr indent="-368300" lvl="1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i="1" lang="es-ES" sz="2200"/>
              <a:t>Situación en España</a:t>
            </a:r>
            <a:endParaRPr i="1" sz="2200"/>
          </a:p>
          <a:p>
            <a:pPr indent="-3683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b="1" lang="es-ES" sz="2200"/>
              <a:t>Cuerpo</a:t>
            </a:r>
            <a:endParaRPr b="1" sz="2200"/>
          </a:p>
          <a:p>
            <a:pPr indent="-368300" lvl="1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i="1" lang="es-ES" sz="2200"/>
              <a:t>Aplicaciones</a:t>
            </a:r>
            <a:endParaRPr i="1" sz="2200"/>
          </a:p>
          <a:p>
            <a:pPr indent="-368300" lvl="1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i="1" lang="es-ES" sz="2200"/>
              <a:t>Sentimientos en los robots</a:t>
            </a:r>
            <a:endParaRPr i="1" sz="2200"/>
          </a:p>
          <a:p>
            <a:pPr indent="-368300" lvl="1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i="1" lang="es-ES" sz="2200"/>
              <a:t>Rechazo a la robótica</a:t>
            </a:r>
            <a:endParaRPr i="1" sz="2200"/>
          </a:p>
          <a:p>
            <a:pPr indent="-368300" lvl="1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i="1" lang="es-ES" sz="2200"/>
              <a:t>Impacto en la economía </a:t>
            </a:r>
            <a:endParaRPr i="1" sz="2200"/>
          </a:p>
          <a:p>
            <a:pPr indent="-3683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b="1" lang="es-ES" sz="2200"/>
              <a:t>Conclusiones</a:t>
            </a:r>
            <a:endParaRPr b="1" sz="22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2"/>
          <p:cNvSpPr txBox="1"/>
          <p:nvPr>
            <p:ph type="title"/>
          </p:nvPr>
        </p:nvSpPr>
        <p:spPr>
          <a:xfrm>
            <a:off x="284875" y="1504954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700"/>
              <a:t>Línea 5: Robótica de Compañía</a:t>
            </a:r>
            <a:endParaRPr b="1" sz="2700"/>
          </a:p>
        </p:txBody>
      </p:sp>
      <p:sp>
        <p:nvSpPr>
          <p:cNvPr id="243" name="Google Shape;243;p32"/>
          <p:cNvSpPr txBox="1"/>
          <p:nvPr>
            <p:ph idx="1" type="body"/>
          </p:nvPr>
        </p:nvSpPr>
        <p:spPr>
          <a:xfrm>
            <a:off x="1029525" y="2214050"/>
            <a:ext cx="1995000" cy="1910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s-ES" sz="1900"/>
              <a:t>Participantes</a:t>
            </a:r>
            <a:r>
              <a:rPr lang="es-ES" sz="2000"/>
              <a:t>:</a:t>
            </a:r>
            <a:endParaRPr sz="2000"/>
          </a:p>
          <a:p>
            <a:pPr indent="-304800" lvl="0" marL="457200" rtl="0" algn="l">
              <a:spcBef>
                <a:spcPts val="360"/>
              </a:spcBef>
              <a:spcAft>
                <a:spcPts val="0"/>
              </a:spcAft>
              <a:buSzPts val="1200"/>
              <a:buChar char="-"/>
            </a:pPr>
            <a:r>
              <a:rPr lang="es-ES" sz="1200"/>
              <a:t>Andrea Álvarez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s-ES" sz="1200"/>
              <a:t>Andreu Bisús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s-ES" sz="1200"/>
              <a:t>Ariadna Valle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s-ES" sz="1200"/>
              <a:t>Celia Ayuso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s-ES" sz="1200"/>
              <a:t>Félix Ibáñez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s-ES" sz="1200"/>
              <a:t>Hugo Leiva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s-ES" sz="1200"/>
              <a:t>Laura Bosch</a:t>
            </a:r>
            <a:endParaRPr sz="1200"/>
          </a:p>
        </p:txBody>
      </p:sp>
      <p:pic>
        <p:nvPicPr>
          <p:cNvPr descr="C:\Users\JOSE ALBERTO\Desktop\Banda - Investiga.jpg" id="244" name="Google Shape;24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0921" y="214296"/>
            <a:ext cx="7713554" cy="1219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5" name="Google Shape;245;p32"/>
          <p:cNvGrpSpPr/>
          <p:nvPr/>
        </p:nvGrpSpPr>
        <p:grpSpPr>
          <a:xfrm>
            <a:off x="1285852" y="4240679"/>
            <a:ext cx="6858048" cy="755201"/>
            <a:chOff x="1285852" y="4316879"/>
            <a:chExt cx="6858048" cy="755201"/>
          </a:xfrm>
        </p:grpSpPr>
        <p:pic>
          <p:nvPicPr>
            <p:cNvPr descr="C:\Users\Jose Alberto\Documents\INVESTIGA ED 7\LOGOS\CSIC.png" id="246" name="Google Shape;246;p3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285852" y="4403228"/>
              <a:ext cx="1357322" cy="5825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ose Alberto\Documents\INVESTIGA ED 7\LOGOS\CIEMAT.png" id="247" name="Google Shape;247;p3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116834" y="4457430"/>
              <a:ext cx="1013228" cy="4740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ose Alberto\Documents\INVESTIGA ED 7\LOGOS\INIA.png" id="248" name="Google Shape;248;p3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647979" y="4452185"/>
              <a:ext cx="1445371" cy="484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ose Alberto\Documents\INVESTIGA ED 7\LOGOS\INTA.png" id="249" name="Google Shape;249;p32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567011" y="4404986"/>
              <a:ext cx="576889" cy="5789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ose Alberto\Documents\INVESTIGA ED 7\LOGOS\ISCIII.png" id="250" name="Google Shape;250;p32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4603722" y="4316879"/>
              <a:ext cx="570596" cy="7552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1" name="Google Shape;251;p32"/>
          <p:cNvSpPr txBox="1"/>
          <p:nvPr/>
        </p:nvSpPr>
        <p:spPr>
          <a:xfrm>
            <a:off x="3265525" y="2524063"/>
            <a:ext cx="2631900" cy="14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s-E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Lucía Matellano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s-E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Marta Mariscal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s-E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Mencía González Haba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s-E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Mia Quintana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s-E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Miguel Almaullen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s-E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Sara Ben Aissaoui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s-E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Susana Ye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/>
          <p:cNvSpPr txBox="1"/>
          <p:nvPr>
            <p:ph type="ctrTitle"/>
          </p:nvPr>
        </p:nvSpPr>
        <p:spPr>
          <a:xfrm>
            <a:off x="685800" y="2020494"/>
            <a:ext cx="7772400" cy="1102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INTRODUCCIÓN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Definición</a:t>
            </a:r>
            <a:endParaRPr/>
          </a:p>
        </p:txBody>
      </p:sp>
      <p:pic>
        <p:nvPicPr>
          <p:cNvPr descr="Robots colaborativos - Robótica, paletizadores y Pick and Place" id="109" name="Google Shape;10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7650" y="1200150"/>
            <a:ext cx="3461060" cy="339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6"/>
          <p:cNvSpPr txBox="1"/>
          <p:nvPr>
            <p:ph idx="1" type="body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9250" lvl="0" marL="457200" rtl="0" algn="l">
              <a:spcBef>
                <a:spcPts val="360"/>
              </a:spcBef>
              <a:spcAft>
                <a:spcPts val="0"/>
              </a:spcAft>
              <a:buSzPts val="1900"/>
              <a:buChar char="•"/>
            </a:pPr>
            <a:r>
              <a:rPr lang="es-ES" sz="1900"/>
              <a:t>Robótica</a:t>
            </a:r>
            <a:endParaRPr sz="1900"/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SzPts val="1900"/>
              <a:buChar char="–"/>
            </a:pPr>
            <a:r>
              <a:rPr lang="es-ES" sz="1900"/>
              <a:t>Ciencia que estudia los robots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s-ES" sz="1900"/>
              <a:t>Robot</a:t>
            </a:r>
            <a:endParaRPr sz="1900"/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SzPts val="1900"/>
              <a:buChar char="–"/>
            </a:pPr>
            <a:r>
              <a:rPr lang="es-ES" sz="1900"/>
              <a:t>Máquina</a:t>
            </a:r>
            <a:r>
              <a:rPr lang="es-ES" sz="1900"/>
              <a:t> que realiza un trabajo, es</a:t>
            </a:r>
            <a:endParaRPr sz="1900"/>
          </a:p>
          <a:p>
            <a:pPr indent="0" lvl="0" marL="91440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s-ES" sz="1900"/>
              <a:t>programada por un humano</a:t>
            </a:r>
            <a:endParaRPr sz="19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7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Leyes y legislación</a:t>
            </a:r>
            <a:endParaRPr/>
          </a:p>
        </p:txBody>
      </p:sp>
      <p:sp>
        <p:nvSpPr>
          <p:cNvPr id="116" name="Google Shape;116;p17"/>
          <p:cNvSpPr txBox="1"/>
          <p:nvPr>
            <p:ph idx="1" type="body"/>
          </p:nvPr>
        </p:nvSpPr>
        <p:spPr>
          <a:xfrm>
            <a:off x="457200" y="937076"/>
            <a:ext cx="8229600" cy="339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9250" lvl="0" marL="457200" rtl="0" algn="l">
              <a:spcBef>
                <a:spcPts val="360"/>
              </a:spcBef>
              <a:spcAft>
                <a:spcPts val="0"/>
              </a:spcAft>
              <a:buSzPts val="1900"/>
              <a:buChar char="•"/>
            </a:pPr>
            <a:r>
              <a:rPr lang="es-ES" sz="1900"/>
              <a:t>1942, Isaac Asimov</a:t>
            </a:r>
            <a:endParaRPr sz="1900"/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SzPts val="1900"/>
              <a:buChar char="–"/>
            </a:pPr>
            <a:r>
              <a:rPr lang="es-ES" sz="1900"/>
              <a:t>Círculo Vicioso</a:t>
            </a:r>
            <a:endParaRPr sz="1900"/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SzPts val="1900"/>
              <a:buChar char="–"/>
            </a:pPr>
            <a:r>
              <a:rPr lang="es-ES" sz="1900"/>
              <a:t>Tres leyes fundamentales</a:t>
            </a:r>
            <a:endParaRPr sz="1900"/>
          </a:p>
          <a:p>
            <a:pPr indent="-349250" lvl="2" marL="1371600" rtl="0" algn="l"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s-ES" sz="1900"/>
              <a:t>No harán daño </a:t>
            </a:r>
            <a:endParaRPr sz="1900"/>
          </a:p>
          <a:p>
            <a:pPr indent="-349250" lvl="2" marL="1371600" rtl="0" algn="l"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s-ES" sz="1900"/>
              <a:t>Debe cumplir órdenes</a:t>
            </a:r>
            <a:endParaRPr sz="1900"/>
          </a:p>
          <a:p>
            <a:pPr indent="-349250" lvl="2" marL="1371600" rtl="0" algn="l"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s-ES" sz="1900"/>
              <a:t>Proteger su propia existencia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s-ES" sz="1900"/>
              <a:t>Unión Europea</a:t>
            </a:r>
            <a:endParaRPr sz="1900"/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SzPts val="1900"/>
              <a:buChar char="–"/>
            </a:pPr>
            <a:r>
              <a:rPr lang="es-ES" sz="1900"/>
              <a:t>Interruptor de emergencia</a:t>
            </a:r>
            <a:endParaRPr sz="1900"/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SzPts val="1900"/>
              <a:buChar char="–"/>
            </a:pPr>
            <a:r>
              <a:rPr lang="es-ES" sz="1900"/>
              <a:t>No harán daño a los seres humanos</a:t>
            </a:r>
            <a:endParaRPr sz="1900"/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SzPts val="1900"/>
              <a:buChar char="–"/>
            </a:pPr>
            <a:r>
              <a:rPr lang="es-ES" sz="1900"/>
              <a:t>No relaciones emocionales</a:t>
            </a:r>
            <a:endParaRPr sz="1900"/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SzPts val="1900"/>
              <a:buChar char="–"/>
            </a:pPr>
            <a:r>
              <a:rPr lang="es-ES" sz="1900"/>
              <a:t>Tendrán un seguro</a:t>
            </a:r>
            <a:endParaRPr sz="1900"/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SzPts val="1900"/>
              <a:buChar char="–"/>
            </a:pPr>
            <a:r>
              <a:rPr lang="es-ES" sz="1900"/>
              <a:t>Derechos y obligaciones</a:t>
            </a:r>
            <a:endParaRPr sz="1900"/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SzPts val="1900"/>
              <a:buChar char="–"/>
            </a:pPr>
            <a:r>
              <a:rPr lang="es-ES" sz="1900"/>
              <a:t>Pagar impuestos</a:t>
            </a:r>
            <a:endParaRPr sz="1900"/>
          </a:p>
        </p:txBody>
      </p:sp>
      <p:pic>
        <p:nvPicPr>
          <p:cNvPr id="117" name="Google Shape;11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93650" y="828575"/>
            <a:ext cx="2114607" cy="339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6225" y="3348075"/>
            <a:ext cx="1606325" cy="139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8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Situación en España</a:t>
            </a:r>
            <a:endParaRPr/>
          </a:p>
        </p:txBody>
      </p:sp>
      <p:sp>
        <p:nvSpPr>
          <p:cNvPr id="124" name="Google Shape;124;p18"/>
          <p:cNvSpPr txBox="1"/>
          <p:nvPr>
            <p:ph idx="1" type="body"/>
          </p:nvPr>
        </p:nvSpPr>
        <p:spPr>
          <a:xfrm>
            <a:off x="311525" y="1063376"/>
            <a:ext cx="8229600" cy="339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s-ES" sz="1800"/>
              <a:t>Las empresas españolas destacan en el sector de la robótica a nivel internacional.</a:t>
            </a:r>
            <a:endParaRPr sz="1800"/>
          </a:p>
          <a:p>
            <a:pPr indent="-342900" lvl="0" marL="4572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s-ES" sz="1800"/>
              <a:t>Al menos 35.000 robots industriales ya trabajan en España.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s-ES" sz="1800"/>
              <a:t>Una de las empresas españolas más conocidas del momento es Pal Robotics.</a:t>
            </a:r>
            <a:endParaRPr sz="18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/>
          </a:p>
        </p:txBody>
      </p:sp>
      <p:pic>
        <p:nvPicPr>
          <p:cNvPr id="125" name="Google Shape;12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2855250"/>
            <a:ext cx="2676525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OBOT NAO | MSL Robotics | Alquiler de robots para eventos" id="126" name="Google Shape;12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54114" y="2710775"/>
            <a:ext cx="1848135" cy="22030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pas y Banderas de España Animados | Bandera españa, España, Banderin" id="127" name="Google Shape;12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-579423">
            <a:off x="4866242" y="2780950"/>
            <a:ext cx="917058" cy="950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pas y Banderas de España Animados | Bandera españa, España, Banderin" id="128" name="Google Shape;128;p18"/>
          <p:cNvPicPr preferRelativeResize="0"/>
          <p:nvPr/>
        </p:nvPicPr>
        <p:blipFill rotWithShape="1">
          <a:blip r:embed="rId5">
            <a:alphaModFix/>
          </a:blip>
          <a:srcRect b="0" l="0" r="0" t="75146"/>
          <a:stretch/>
        </p:blipFill>
        <p:spPr>
          <a:xfrm flipH="1" rot="-579429">
            <a:off x="4969229" y="3268542"/>
            <a:ext cx="917062" cy="11898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pas y Banderas de España Animados | Bandera españa, España, Banderin" id="129" name="Google Shape;129;p18"/>
          <p:cNvPicPr preferRelativeResize="0"/>
          <p:nvPr/>
        </p:nvPicPr>
        <p:blipFill rotWithShape="1">
          <a:blip r:embed="rId5">
            <a:alphaModFix/>
          </a:blip>
          <a:srcRect b="-6" l="0" r="0" t="78870"/>
          <a:stretch/>
        </p:blipFill>
        <p:spPr>
          <a:xfrm flipH="1" rot="-579412">
            <a:off x="5098835" y="4529814"/>
            <a:ext cx="917077" cy="198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9"/>
          <p:cNvSpPr txBox="1"/>
          <p:nvPr>
            <p:ph type="title"/>
          </p:nvPr>
        </p:nvSpPr>
        <p:spPr>
          <a:xfrm>
            <a:off x="564625" y="2143054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CUERPO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 txBox="1"/>
          <p:nvPr>
            <p:ph type="title"/>
          </p:nvPr>
        </p:nvSpPr>
        <p:spPr>
          <a:xfrm>
            <a:off x="457200" y="244429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/>
              <a:t>Aplicación de la robótica de compañía</a:t>
            </a:r>
            <a:endParaRPr sz="4000"/>
          </a:p>
        </p:txBody>
      </p:sp>
      <p:sp>
        <p:nvSpPr>
          <p:cNvPr id="140" name="Google Shape;140;p20"/>
          <p:cNvSpPr txBox="1"/>
          <p:nvPr>
            <p:ph idx="1" type="body"/>
          </p:nvPr>
        </p:nvSpPr>
        <p:spPr>
          <a:xfrm>
            <a:off x="457200" y="1101826"/>
            <a:ext cx="8229600" cy="93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-ES" sz="1500"/>
              <a:t>Robots Sociales → Ámbitos como la educación, el cuidado de ancianos y la rehabilitación de enfermos</a:t>
            </a:r>
            <a:endParaRPr/>
          </a:p>
        </p:txBody>
      </p:sp>
      <p:pic>
        <p:nvPicPr>
          <p:cNvPr id="141" name="Google Shape;14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101" y="1906425"/>
            <a:ext cx="3988849" cy="280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4900" y="1906425"/>
            <a:ext cx="3857850" cy="280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1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Los Robots y Los Sentimientos</a:t>
            </a:r>
            <a:endParaRPr/>
          </a:p>
        </p:txBody>
      </p:sp>
      <p:sp>
        <p:nvSpPr>
          <p:cNvPr id="148" name="Google Shape;148;p21"/>
          <p:cNvSpPr txBox="1"/>
          <p:nvPr/>
        </p:nvSpPr>
        <p:spPr>
          <a:xfrm>
            <a:off x="1559700" y="1151575"/>
            <a:ext cx="5000100" cy="5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-E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HUMANOS → Reacciones Químicas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21"/>
          <p:cNvSpPr txBox="1"/>
          <p:nvPr/>
        </p:nvSpPr>
        <p:spPr>
          <a:xfrm>
            <a:off x="1559700" y="1694575"/>
            <a:ext cx="6024600" cy="7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-E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ROBOTS </a:t>
            </a:r>
            <a:r>
              <a:rPr lang="es-E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→  PROGRAMACIÓN (NO PUEDEN SENTIR EMOCIONES)</a:t>
            </a:r>
            <a:endParaRPr/>
          </a:p>
        </p:txBody>
      </p:sp>
      <p:pic>
        <p:nvPicPr>
          <p:cNvPr id="150" name="Google Shape;15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918" y="2405575"/>
            <a:ext cx="3599132" cy="241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5181" y="2411874"/>
            <a:ext cx="3458669" cy="241162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1"/>
          <p:cNvSpPr txBox="1"/>
          <p:nvPr/>
        </p:nvSpPr>
        <p:spPr>
          <a:xfrm rot="5400000">
            <a:off x="6099750" y="1642025"/>
            <a:ext cx="483000" cy="4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-E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→</a:t>
            </a:r>
            <a:endParaRPr/>
          </a:p>
        </p:txBody>
      </p:sp>
      <p:sp>
        <p:nvSpPr>
          <p:cNvPr id="153" name="Google Shape;153;p21"/>
          <p:cNvSpPr txBox="1"/>
          <p:nvPr/>
        </p:nvSpPr>
        <p:spPr>
          <a:xfrm>
            <a:off x="5418925" y="1223300"/>
            <a:ext cx="1650900" cy="5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-E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</a:t>
            </a:r>
            <a:r>
              <a:rPr lang="es-E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EMOCIONES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Mirador">
      <a:dk1>
        <a:srgbClr val="000000"/>
      </a:dk1>
      <a:lt1>
        <a:srgbClr val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