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5143500" cx="9144000"/>
  <p:notesSz cx="6858000" cy="9144000"/>
  <p:embeddedFontLst>
    <p:embeddedFont>
      <p:font typeface="Arial Black"/>
      <p:regular r:id="rId28"/>
    </p:embeddedFont>
    <p:embeddedFont>
      <p:font typeface="Bree Serif"/>
      <p:regular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30" roundtripDataSignature="AMtx7mhxM/U/75qhD6hBW7wgABi2+w4i+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ArialBlack-regular.fntdata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BreeSerif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customschemas.google.com/relationships/presentationmetadata" Target="meta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9ad35e6602_18_48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9ad35e6602_18_4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9ad35e6602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g9ad35e6602_3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9ad35e6602_3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g9ad35e6602_3_8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9ad35e6602_3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g9ad35e6602_3_8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9ad35e6602_3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g9ad35e6602_3_9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9ad35e6602_23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9ad35e6602_2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9ad35e6602_3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g9ad35e6602_3_10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9ad35e6602_1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9ad35e6602_1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400">
                <a:solidFill>
                  <a:schemeClr val="dk1"/>
                </a:solidFill>
              </a:rPr>
              <a:t>Tras un análisis exhaustivo y detallado hemos llegado a unas conclusiones sobre la energía offshore.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climático: construcción y </a:t>
            </a:r>
            <a:r>
              <a:rPr lang="es-ES"/>
              <a:t>transporte</a:t>
            </a:r>
            <a:r>
              <a:rPr lang="es-ES"/>
              <a:t> produce C02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Flora y fauna: como ha dicho mi compañero afecta a ecosistemas marinos para bien o para mal y a las rutas de las aves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Económico</a:t>
            </a:r>
            <a:r>
              <a:rPr lang="es-ES"/>
              <a:t>: cada vez más empresas se interesan por el desarrollo y expansión de esta energía. creando así actividad en el mercado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Geopolítico: se debe a que en un futuro no es de extrañar que haya p</a:t>
            </a:r>
            <a:r>
              <a:rPr lang="es-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aíses reclamando aguas internacionales para explotar este recurso energético, gobiernos disputándose sus territorios marinos…  Esto se debe a que las débiles y difusas fronteras marinas cambiando sin cesar. Ejemplo Marruecos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9ad35e6602_1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640"/>
              </a:spcBef>
              <a:spcAft>
                <a:spcPts val="0"/>
              </a:spcAft>
              <a:buNone/>
            </a:pPr>
            <a:r>
              <a:rPr lang="es-E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Reto </a:t>
            </a:r>
            <a:r>
              <a:rPr lang="es-E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medioambiental</a:t>
            </a:r>
            <a:r>
              <a:rPr lang="es-E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Reducir al </a:t>
            </a:r>
            <a:r>
              <a:rPr lang="es-E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mínimo</a:t>
            </a:r>
            <a:r>
              <a:rPr lang="es-E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el impacto en ecosistemas marinos y rutas migratorias de aves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just">
              <a:spcBef>
                <a:spcPts val="640"/>
              </a:spcBef>
              <a:spcAft>
                <a:spcPts val="0"/>
              </a:spcAft>
              <a:buNone/>
            </a:pPr>
            <a:r>
              <a:rPr lang="es-E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Reto económico: consiste en que uno</a:t>
            </a:r>
            <a:r>
              <a:rPr lang="es-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 los</a:t>
            </a:r>
            <a:r>
              <a:rPr lang="es-ES" sz="1200">
                <a:solidFill>
                  <a:schemeClr val="dk1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principales problemas al construir un parque es el coste de inversión y mantenimiento.</a:t>
            </a:r>
            <a:r>
              <a:rPr lang="es-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pero por suerte, esta energía es muy prometedora y tiene un gran potencial, en tanto que varias empresas como Iberdrola o Repsol están dispuestas a invertir. El reto consiste en hacer esta energía más asequible a más empresas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640"/>
              </a:spcBef>
              <a:spcAft>
                <a:spcPts val="0"/>
              </a:spcAft>
              <a:buNone/>
            </a:pPr>
            <a:r>
              <a:rPr lang="es-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Reto del almacenamiento:es un reto que  con la tecnología actual, basada principalmente en baterías químicas, como las de ion-litio, </a:t>
            </a:r>
            <a:r>
              <a:rPr lang="es-ES" sz="1200">
                <a:solidFill>
                  <a:schemeClr val="dk1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se desperdicia una cantidad significativa de energía por lo que no es de interés almacenar la energía de esta forma. </a:t>
            </a:r>
            <a:r>
              <a:rPr lang="es-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Sin embargo, vamos a proceder a presentar la tecnología más prometedora en relación al almacenamiento, el hidrógeno.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highlight>
                <a:srgbClr val="FFFF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3" name="Google Shape;213;g9ad35e6602_11_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9ad35e6602_11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9ad35e6602_11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>
                <a:solidFill>
                  <a:schemeClr val="dk1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almacenar los excedente. </a:t>
            </a:r>
            <a:r>
              <a:rPr lang="es-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debido a que este elemento es un vector energético y cuando queramos utilizar la energía simplemente debemos hacer  reaccionar al  con el oxígeno creando una reacción exotérmica, liberando energía </a:t>
            </a:r>
            <a:endParaRPr sz="1200">
              <a:solidFill>
                <a:schemeClr val="dk1"/>
              </a:solidFill>
              <a:highlight>
                <a:srgbClr val="FFFF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>
                <a:solidFill>
                  <a:schemeClr val="dk1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La energía </a:t>
            </a:r>
            <a:r>
              <a:rPr lang="es-ES" sz="1200">
                <a:solidFill>
                  <a:schemeClr val="dk1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eléctrica</a:t>
            </a:r>
            <a:r>
              <a:rPr lang="es-ES" sz="1200">
                <a:solidFill>
                  <a:schemeClr val="dk1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obtenida por el aerogenerador transforma el agua en hidrógeno mediante la electrólisis. (Reacción química endotérmica</a:t>
            </a:r>
            <a:r>
              <a:rPr lang="es-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en la que se produce la </a:t>
            </a:r>
            <a:r>
              <a:rPr lang="es-ES" sz="1200">
                <a:solidFill>
                  <a:schemeClr val="dk1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descomposición</a:t>
            </a:r>
            <a:r>
              <a:rPr lang="es-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 los </a:t>
            </a:r>
            <a:r>
              <a:rPr lang="es-ES" sz="1200">
                <a:solidFill>
                  <a:schemeClr val="dk1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elementos</a:t>
            </a:r>
            <a:r>
              <a:rPr lang="es-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 un compuesto formado por varios elementos diferentes </a:t>
            </a:r>
            <a:r>
              <a:rPr lang="es-ES" sz="1200">
                <a:solidFill>
                  <a:schemeClr val="dk1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inmersos</a:t>
            </a:r>
            <a:r>
              <a:rPr lang="es-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en una </a:t>
            </a:r>
            <a:r>
              <a:rPr lang="es-ES" sz="1200">
                <a:solidFill>
                  <a:schemeClr val="dk1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disolución</a:t>
            </a:r>
            <a:r>
              <a:rPr lang="es-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gracias a la intervención de una </a:t>
            </a:r>
            <a:r>
              <a:rPr lang="es-ES" sz="1200">
                <a:solidFill>
                  <a:schemeClr val="dk1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corriente eléctrica continua)</a:t>
            </a:r>
            <a:endParaRPr sz="1200">
              <a:solidFill>
                <a:schemeClr val="dk1"/>
              </a:solidFill>
              <a:highlight>
                <a:srgbClr val="FFFF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>
                <a:solidFill>
                  <a:schemeClr val="dk1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fácil y seguro de producir.</a:t>
            </a:r>
            <a:endParaRPr sz="1200">
              <a:solidFill>
                <a:schemeClr val="dk1"/>
              </a:solidFill>
              <a:highlight>
                <a:srgbClr val="FFFF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>
                <a:solidFill>
                  <a:schemeClr val="dk1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almacenarse</a:t>
            </a:r>
            <a:r>
              <a:rPr lang="es-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fácilmente </a:t>
            </a:r>
            <a:r>
              <a:rPr lang="es-ES" sz="1200">
                <a:solidFill>
                  <a:schemeClr val="dk1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sin pérdidas energéticas.</a:t>
            </a:r>
            <a:endParaRPr sz="1200">
              <a:solidFill>
                <a:schemeClr val="dk1"/>
              </a:solidFill>
              <a:highlight>
                <a:srgbClr val="FFFF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>
                <a:solidFill>
                  <a:schemeClr val="dk1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Facilita el transporte,no necesita grandes infraestructuras.</a:t>
            </a:r>
            <a:endParaRPr sz="1200">
              <a:solidFill>
                <a:schemeClr val="dk1"/>
              </a:solidFill>
              <a:highlight>
                <a:srgbClr val="FFFF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>
                <a:solidFill>
                  <a:schemeClr val="dk1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almacenar los excedente. </a:t>
            </a:r>
            <a:r>
              <a:rPr lang="es-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utilizarse como </a:t>
            </a:r>
            <a:r>
              <a:rPr lang="es-ES" sz="1200">
                <a:solidFill>
                  <a:schemeClr val="dk1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combustible.</a:t>
            </a:r>
            <a:endParaRPr sz="1200">
              <a:solidFill>
                <a:schemeClr val="dk1"/>
              </a:solidFill>
              <a:highlight>
                <a:srgbClr val="FFFF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>
                <a:solidFill>
                  <a:schemeClr val="dk1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pRODUCIR hidrógeno verde</a:t>
            </a:r>
            <a:r>
              <a:rPr lang="es-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en la energía offshore provocaría que esta tuviera un papel más importante en la </a:t>
            </a:r>
            <a:r>
              <a:rPr lang="es-ES" sz="1200">
                <a:solidFill>
                  <a:schemeClr val="dk1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descarbonización.</a:t>
            </a:r>
            <a:endParaRPr sz="1200">
              <a:solidFill>
                <a:schemeClr val="dk1"/>
              </a:solidFill>
              <a:highlight>
                <a:srgbClr val="FFFF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Aumentaría el </a:t>
            </a:r>
            <a:r>
              <a:rPr lang="es-ES" sz="1200">
                <a:solidFill>
                  <a:schemeClr val="dk1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rango de mercados</a:t>
            </a:r>
            <a:r>
              <a:rPr lang="es-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en los que participa la energía offshore ya que tendría más aplicaciones. adquiriendo más </a:t>
            </a:r>
            <a:r>
              <a:rPr lang="es-ES" sz="1200">
                <a:solidFill>
                  <a:schemeClr val="dk1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potencial y nuevas perspectivas</a:t>
            </a:r>
            <a:r>
              <a:rPr lang="es-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en el ámbito económico.</a:t>
            </a:r>
            <a:endParaRPr sz="1200">
              <a:solidFill>
                <a:schemeClr val="dk1"/>
              </a:solidFill>
              <a:highlight>
                <a:srgbClr val="FFFF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9" name="Google Shape;99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9ad35e6602_11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9ad35e6602_11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>
                <a:solidFill>
                  <a:schemeClr val="dk1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no </a:t>
            </a:r>
            <a:r>
              <a:rPr lang="es-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 han construido </a:t>
            </a:r>
            <a:r>
              <a:rPr lang="es-ES" sz="1200">
                <a:solidFill>
                  <a:schemeClr val="dk1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parques eólicos marinos en España. </a:t>
            </a:r>
            <a:r>
              <a:rPr lang="es-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200">
                <a:solidFill>
                  <a:schemeClr val="dk1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proyectos</a:t>
            </a:r>
            <a:r>
              <a:rPr lang="es-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que se están planificando y desarrollando a día de hoy. Las islas Canarias son el lugar de referencia de muchas empresas para llevar a cabo sus proyectos en territorio español, por ejemplo en estas islas se puede encontrar el</a:t>
            </a:r>
            <a:r>
              <a:rPr lang="es-ES" sz="1200">
                <a:solidFill>
                  <a:schemeClr val="dk1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primer prototipo eólico flotante</a:t>
            </a:r>
            <a:r>
              <a:rPr lang="es-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en España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Empresas interesadas: grandes</a:t>
            </a:r>
            <a:r>
              <a:rPr lang="es-ES" sz="1200">
                <a:solidFill>
                  <a:schemeClr val="dk1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empresas españolas</a:t>
            </a:r>
            <a:r>
              <a:rPr lang="es-E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bastante involucradas en la energía eólica marina como </a:t>
            </a:r>
            <a:r>
              <a:rPr lang="es-ES" sz="1200">
                <a:solidFill>
                  <a:schemeClr val="dk1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Iberdrola, Siemens-Gamesa o Acciona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9ad35e6602_11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9ad35e6602_11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9ad35e6602_11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9ad35e6602_11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9ad35e6602_18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g9ad35e6602_18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9ad35e6602_18_5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g9ad35e6602_18_56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9ad35e6602_18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g9ad35e6602_18_8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9ad35e6602_18_16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9ad35e6602_18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9ad35e6602_18_24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9ad35e6602_18_2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9ad35e6602_18_32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9ad35e6602_18_3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9ad35e6602_18_40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9ad35e6602_18_4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"/>
          <p:cNvSpPr txBox="1"/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4"/>
          <p:cNvSpPr txBox="1"/>
          <p:nvPr>
            <p:ph idx="1" type="subTitle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4" name="Google Shape;14;p4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4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4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3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3"/>
          <p:cNvSpPr txBox="1"/>
          <p:nvPr>
            <p:ph idx="1" type="body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3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3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3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/>
          <p:nvPr>
            <p:ph type="title"/>
          </p:nvPr>
        </p:nvSpPr>
        <p:spPr>
          <a:xfrm rot="5400000">
            <a:off x="6012656" y="771525"/>
            <a:ext cx="3290888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4"/>
          <p:cNvSpPr txBox="1"/>
          <p:nvPr>
            <p:ph idx="1" type="body"/>
          </p:nvPr>
        </p:nvSpPr>
        <p:spPr>
          <a:xfrm rot="5400000">
            <a:off x="1821656" y="-1209675"/>
            <a:ext cx="3290888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4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4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4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9ad35e6602_11_1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g9ad35e6602_11_1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rtl="0">
              <a:spcBef>
                <a:spcPts val="640"/>
              </a:spcBef>
              <a:spcAft>
                <a:spcPts val="0"/>
              </a:spcAft>
              <a:buSzPts val="3200"/>
              <a:buChar char="•"/>
              <a:defRPr/>
            </a:lvl1pPr>
            <a:lvl2pPr indent="-406400" lvl="1" marL="914400" rtl="0">
              <a:spcBef>
                <a:spcPts val="560"/>
              </a:spcBef>
              <a:spcAft>
                <a:spcPts val="0"/>
              </a:spcAft>
              <a:buSzPts val="2800"/>
              <a:buChar char="–"/>
              <a:defRPr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indent="-355600" lvl="3" marL="1828800" rtl="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indent="-355600" lvl="4" marL="2286000" rtl="0"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indent="-355600" lvl="5" marL="27432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indent="-355600" lvl="6" marL="32004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indent="-355600" lvl="7" marL="3657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indent="-355600" lvl="8" marL="41148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/>
        </p:txBody>
      </p:sp>
      <p:sp>
        <p:nvSpPr>
          <p:cNvPr id="83" name="Google Shape;83;g9ad35e6602_11_1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5"/>
          <p:cNvSpPr txBox="1"/>
          <p:nvPr>
            <p:ph idx="1" type="body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5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5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/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6"/>
          <p:cNvSpPr txBox="1"/>
          <p:nvPr>
            <p:ph idx="1" type="body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6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2" name="Google Shape;32;p7"/>
          <p:cNvSpPr txBox="1"/>
          <p:nvPr>
            <p:ph idx="2" type="body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3" name="Google Shape;33;p7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7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8"/>
          <p:cNvSpPr txBox="1"/>
          <p:nvPr>
            <p:ph idx="1" type="body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8"/>
          <p:cNvSpPr txBox="1"/>
          <p:nvPr>
            <p:ph idx="2" type="body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0" name="Google Shape;40;p8"/>
          <p:cNvSpPr txBox="1"/>
          <p:nvPr>
            <p:ph idx="3" type="body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8"/>
          <p:cNvSpPr txBox="1"/>
          <p:nvPr>
            <p:ph idx="4" type="body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2" name="Google Shape;42;p8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8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ólo el título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9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9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9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0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0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/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1"/>
          <p:cNvSpPr txBox="1"/>
          <p:nvPr>
            <p:ph idx="1" type="body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11"/>
          <p:cNvSpPr txBox="1"/>
          <p:nvPr>
            <p:ph idx="2" type="body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11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1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1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/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2"/>
          <p:cNvSpPr/>
          <p:nvPr>
            <p:ph idx="2" type="pic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12"/>
          <p:cNvSpPr txBox="1"/>
          <p:nvPr>
            <p:ph idx="1" type="body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2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2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2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0ECEC"/>
            </a:gs>
            <a:gs pos="40000">
              <a:srgbClr val="EDEAE6"/>
            </a:gs>
            <a:gs pos="100000">
              <a:srgbClr val="676562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3"/>
          <p:cNvSpPr txBox="1"/>
          <p:nvPr>
            <p:ph idx="1" type="body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3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3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3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g"/><Relationship Id="rId4" Type="http://schemas.openxmlformats.org/officeDocument/2006/relationships/image" Target="../media/image1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13.png"/><Relationship Id="rId8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Relationship Id="rId4" Type="http://schemas.openxmlformats.org/officeDocument/2006/relationships/image" Target="../media/image20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png"/><Relationship Id="rId4" Type="http://schemas.openxmlformats.org/officeDocument/2006/relationships/image" Target="../media/image26.jpg"/><Relationship Id="rId5" Type="http://schemas.openxmlformats.org/officeDocument/2006/relationships/image" Target="../media/image23.png"/><Relationship Id="rId6" Type="http://schemas.openxmlformats.org/officeDocument/2006/relationships/image" Target="../media/image3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2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png"/><Relationship Id="rId4" Type="http://schemas.openxmlformats.org/officeDocument/2006/relationships/image" Target="../media/image17.png"/><Relationship Id="rId5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/>
        </p:nvSpPr>
        <p:spPr>
          <a:xfrm>
            <a:off x="1785918" y="1643056"/>
            <a:ext cx="6900030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ENERGÍA Y MEDIO AMBIENTE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Energía eólica marina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endParaRPr b="0" i="0" sz="1800" u="none" cap="none" strike="noStrik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1714480" y="1576982"/>
            <a:ext cx="6968574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XI CONGRESO INVESTIGA I+D+i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descr="C:\Users\JOSE ALBERTO\Desktop\Banda - Investiga.jpg" id="90" name="Google Shape;90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0921" y="214296"/>
            <a:ext cx="7713554" cy="1219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1" name="Google Shape;91;p1"/>
          <p:cNvGrpSpPr/>
          <p:nvPr/>
        </p:nvGrpSpPr>
        <p:grpSpPr>
          <a:xfrm>
            <a:off x="1285852" y="4316879"/>
            <a:ext cx="6858048" cy="755201"/>
            <a:chOff x="1285852" y="4316879"/>
            <a:chExt cx="6858048" cy="755201"/>
          </a:xfrm>
        </p:grpSpPr>
        <p:pic>
          <p:nvPicPr>
            <p:cNvPr descr="C:\Users\Jose Alberto\Documents\INVESTIGA ED 7\LOGOS\CSIC.png" id="92" name="Google Shape;92;p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285852" y="4403228"/>
              <a:ext cx="1357322" cy="5825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Jose Alberto\Documents\INVESTIGA ED 7\LOGOS\CIEMAT.png" id="93" name="Google Shape;93;p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116834" y="4457430"/>
              <a:ext cx="1013228" cy="4740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Jose Alberto\Documents\INVESTIGA ED 7\LOGOS\INIA.png" id="94" name="Google Shape;94;p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647979" y="4452185"/>
              <a:ext cx="1445371" cy="484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Jose Alberto\Documents\INVESTIGA ED 7\LOGOS\INTA.png" id="95" name="Google Shape;95;p1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7567011" y="4404986"/>
              <a:ext cx="576889" cy="5789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Jose Alberto\Documents\INVESTIGA ED 7\LOGOS\ISCIII.png" id="96" name="Google Shape;96;p1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4603722" y="4316879"/>
              <a:ext cx="570596" cy="75520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9ad35e6602_18_488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Ventajas e inconvenientes </a:t>
            </a:r>
            <a:endParaRPr/>
          </a:p>
        </p:txBody>
      </p:sp>
      <p:pic>
        <p:nvPicPr>
          <p:cNvPr id="158" name="Google Shape;158;g9ad35e6602_18_488"/>
          <p:cNvPicPr preferRelativeResize="0"/>
          <p:nvPr/>
        </p:nvPicPr>
        <p:blipFill rotWithShape="1">
          <a:blip r:embed="rId3">
            <a:alphaModFix/>
          </a:blip>
          <a:srcRect b="46741" l="61015" r="18520" t="26485"/>
          <a:stretch/>
        </p:blipFill>
        <p:spPr>
          <a:xfrm>
            <a:off x="629075" y="1708600"/>
            <a:ext cx="3658373" cy="2692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g9ad35e6602_18_488"/>
          <p:cNvPicPr preferRelativeResize="0"/>
          <p:nvPr/>
        </p:nvPicPr>
        <p:blipFill rotWithShape="1">
          <a:blip r:embed="rId3">
            <a:alphaModFix/>
          </a:blip>
          <a:srcRect b="19092" l="60851" r="18520" t="53939"/>
          <a:stretch/>
        </p:blipFill>
        <p:spPr>
          <a:xfrm>
            <a:off x="4866700" y="1709553"/>
            <a:ext cx="3658373" cy="269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g9ad35e6602_3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2284" y="1682663"/>
            <a:ext cx="4610468" cy="2756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g9ad35e6602_3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37716" y="955675"/>
            <a:ext cx="4064000" cy="225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g9ad35e6602_3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28447" y="3245537"/>
            <a:ext cx="3273269" cy="191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g9ad35e6602_3_0"/>
          <p:cNvSpPr txBox="1"/>
          <p:nvPr/>
        </p:nvSpPr>
        <p:spPr>
          <a:xfrm>
            <a:off x="1604682" y="361507"/>
            <a:ext cx="48813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es-ES" sz="4000"/>
              <a:t>uncionamiento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g9ad35e6602_3_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1762" y="1448460"/>
            <a:ext cx="3126195" cy="35279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age6image21087664" id="173" name="Google Shape;173;g9ad35e6602_3_8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0" y="1478445"/>
            <a:ext cx="4159102" cy="3119326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g9ad35e6602_3_82"/>
          <p:cNvSpPr txBox="1"/>
          <p:nvPr/>
        </p:nvSpPr>
        <p:spPr>
          <a:xfrm>
            <a:off x="2439057" y="376203"/>
            <a:ext cx="48879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es-ES" sz="4400"/>
              <a:t>imentaciones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9ad35e6602_3_88"/>
          <p:cNvSpPr txBox="1"/>
          <p:nvPr/>
        </p:nvSpPr>
        <p:spPr>
          <a:xfrm>
            <a:off x="2965410" y="570510"/>
            <a:ext cx="40416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s-ES" sz="4400"/>
              <a:t>ransporte </a:t>
            </a:r>
            <a:endParaRPr/>
          </a:p>
        </p:txBody>
      </p:sp>
      <p:pic>
        <p:nvPicPr>
          <p:cNvPr id="180" name="Google Shape;180;g9ad35e6602_3_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450" y="1250385"/>
            <a:ext cx="4062039" cy="3498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g9ad35e6602_3_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40908" y="1492392"/>
            <a:ext cx="4005975" cy="257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g9ad35e6602_3_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2524" y="1031787"/>
            <a:ext cx="2992232" cy="18046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nlaces - Flora y fauna marina para niños" id="187" name="Google Shape;187;g9ad35e6602_3_9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80634" y="3209365"/>
            <a:ext cx="2396713" cy="1804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g9ad35e6602_3_9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67985" y="1031787"/>
            <a:ext cx="2409362" cy="1804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g9ad35e6602_3_9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52524" y="2982646"/>
            <a:ext cx="3040082" cy="1959392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g9ad35e6602_3_94"/>
          <p:cNvSpPr txBox="1"/>
          <p:nvPr/>
        </p:nvSpPr>
        <p:spPr>
          <a:xfrm>
            <a:off x="2271436" y="0"/>
            <a:ext cx="4669800" cy="14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es-ES" sz="4400"/>
              <a:t>auna y flora marina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9ad35e6602_23_0"/>
          <p:cNvSpPr txBox="1"/>
          <p:nvPr>
            <p:ph type="title"/>
          </p:nvPr>
        </p:nvSpPr>
        <p:spPr>
          <a:xfrm>
            <a:off x="379400" y="205979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Rentabilidad</a:t>
            </a:r>
            <a:endParaRPr/>
          </a:p>
        </p:txBody>
      </p:sp>
      <p:sp>
        <p:nvSpPr>
          <p:cNvPr id="196" name="Google Shape;196;g9ad35e6602_23_0"/>
          <p:cNvSpPr txBox="1"/>
          <p:nvPr>
            <p:ph idx="1" type="body"/>
          </p:nvPr>
        </p:nvSpPr>
        <p:spPr>
          <a:xfrm>
            <a:off x="2382375" y="1321475"/>
            <a:ext cx="3720600" cy="2352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7" name="Google Shape;197;g9ad35e6602_23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4225" y="986375"/>
            <a:ext cx="5185400" cy="329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g9ad35e6602_3_1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50305" y="993767"/>
            <a:ext cx="5443391" cy="3838212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g9ad35e6602_3_102"/>
          <p:cNvSpPr txBox="1"/>
          <p:nvPr/>
        </p:nvSpPr>
        <p:spPr>
          <a:xfrm>
            <a:off x="3088978" y="224276"/>
            <a:ext cx="39501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r>
              <a:rPr lang="es-ES" sz="4400"/>
              <a:t>egislación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9ad35e6602_11_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ES"/>
              <a:t>Impactos</a:t>
            </a:r>
            <a:endParaRPr/>
          </a:p>
        </p:txBody>
      </p:sp>
      <p:sp>
        <p:nvSpPr>
          <p:cNvPr id="209" name="Google Shape;209;g9ad35e6602_11_5"/>
          <p:cNvSpPr txBox="1"/>
          <p:nvPr>
            <p:ph idx="1" type="body"/>
          </p:nvPr>
        </p:nvSpPr>
        <p:spPr>
          <a:xfrm>
            <a:off x="311700" y="1503750"/>
            <a:ext cx="8520600" cy="2478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1" marL="914400" rtl="0" algn="l">
              <a:spcBef>
                <a:spcPts val="560"/>
              </a:spcBef>
              <a:spcAft>
                <a:spcPts val="0"/>
              </a:spcAft>
              <a:buSzPts val="2800"/>
              <a:buChar char="–"/>
            </a:pPr>
            <a:r>
              <a:rPr lang="es-ES"/>
              <a:t>Climático</a:t>
            </a:r>
            <a:endParaRPr/>
          </a:p>
          <a:p>
            <a:pPr indent="-406400" lvl="1" marL="914400" rtl="0" algn="l">
              <a:spcBef>
                <a:spcPts val="0"/>
              </a:spcBef>
              <a:spcAft>
                <a:spcPts val="0"/>
              </a:spcAft>
              <a:buSzPts val="2800"/>
              <a:buChar char="–"/>
            </a:pPr>
            <a:r>
              <a:rPr lang="es-ES"/>
              <a:t>Flora y Fauna</a:t>
            </a:r>
            <a:endParaRPr/>
          </a:p>
          <a:p>
            <a:pPr indent="-406400" lvl="1" marL="914400" rtl="0" algn="l">
              <a:spcBef>
                <a:spcPts val="0"/>
              </a:spcBef>
              <a:spcAft>
                <a:spcPts val="0"/>
              </a:spcAft>
              <a:buSzPts val="2800"/>
              <a:buChar char="–"/>
            </a:pPr>
            <a:r>
              <a:rPr lang="es-ES"/>
              <a:t>Económico</a:t>
            </a:r>
            <a:endParaRPr/>
          </a:p>
          <a:p>
            <a:pPr indent="-406400" lvl="1" marL="914400" rtl="0" algn="l">
              <a:spcBef>
                <a:spcPts val="0"/>
              </a:spcBef>
              <a:spcAft>
                <a:spcPts val="0"/>
              </a:spcAft>
              <a:buSzPts val="2800"/>
              <a:buChar char="–"/>
            </a:pPr>
            <a:r>
              <a:rPr lang="es-ES"/>
              <a:t>Geopolítico</a:t>
            </a:r>
            <a:endParaRPr/>
          </a:p>
        </p:txBody>
      </p:sp>
      <p:pic>
        <p:nvPicPr>
          <p:cNvPr id="210" name="Google Shape;210;g9ad35e6602_11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0575" y="1293325"/>
            <a:ext cx="4836775" cy="3333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9ad35e6602_11_11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ES"/>
              <a:t>Retos a superar</a:t>
            </a:r>
            <a:endParaRPr/>
          </a:p>
        </p:txBody>
      </p:sp>
      <p:sp>
        <p:nvSpPr>
          <p:cNvPr id="216" name="Google Shape;216;g9ad35e6602_11_11"/>
          <p:cNvSpPr txBox="1"/>
          <p:nvPr>
            <p:ph idx="1" type="body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31800" lvl="1" marL="914400" rtl="0" algn="just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–"/>
            </a:pPr>
            <a:r>
              <a:rPr lang="es-ES"/>
              <a:t>Medioambiental</a:t>
            </a:r>
            <a:endParaRPr/>
          </a:p>
          <a:p>
            <a:pPr indent="-431800" lvl="1" marL="914400" marR="0" rtl="0" algn="just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Font typeface="Calibri"/>
              <a:buChar char="–"/>
            </a:pPr>
            <a:r>
              <a:rPr lang="es-ES"/>
              <a:t>Económico</a:t>
            </a:r>
            <a:endParaRPr/>
          </a:p>
          <a:p>
            <a:pPr indent="-342900" lvl="1" marL="914400" marR="0" rtl="0" algn="just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800"/>
              <a:buChar char="–"/>
            </a:pPr>
            <a:r>
              <a:rPr lang="es-ES"/>
              <a:t>Almacenamiento</a:t>
            </a:r>
            <a:endParaRPr/>
          </a:p>
        </p:txBody>
      </p:sp>
      <p:pic>
        <p:nvPicPr>
          <p:cNvPr descr="Qué son los electrolizadores? - 100CIA" id="217" name="Google Shape;217;g9ad35e6602_11_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3900" y="1200150"/>
            <a:ext cx="4152901" cy="2310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9ad35e6602_11_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rPr lang="es-ES"/>
              <a:t>Producción de Hidrógeno Verde</a:t>
            </a:r>
            <a:endParaRPr/>
          </a:p>
        </p:txBody>
      </p:sp>
      <p:sp>
        <p:nvSpPr>
          <p:cNvPr id="223" name="Google Shape;223;g9ad35e6602_11_16"/>
          <p:cNvSpPr txBox="1"/>
          <p:nvPr>
            <p:ph idx="1" type="body"/>
          </p:nvPr>
        </p:nvSpPr>
        <p:spPr>
          <a:xfrm>
            <a:off x="0" y="1140275"/>
            <a:ext cx="85206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1" marL="914400" rtl="0" algn="l">
              <a:spcBef>
                <a:spcPts val="560"/>
              </a:spcBef>
              <a:spcAft>
                <a:spcPts val="0"/>
              </a:spcAft>
              <a:buSzPts val="2800"/>
              <a:buChar char="–"/>
            </a:pPr>
            <a:r>
              <a:rPr lang="es-ES"/>
              <a:t>¿Cómo se obtiene hidrógeno?</a:t>
            </a:r>
            <a:endParaRPr/>
          </a:p>
          <a:p>
            <a:pPr indent="-406400" lvl="1" marL="914400" rtl="0" algn="l">
              <a:spcBef>
                <a:spcPts val="0"/>
              </a:spcBef>
              <a:spcAft>
                <a:spcPts val="0"/>
              </a:spcAft>
              <a:buSzPts val="2800"/>
              <a:buChar char="–"/>
            </a:pPr>
            <a:r>
              <a:rPr lang="es-ES"/>
              <a:t>Beneficios</a:t>
            </a:r>
            <a:endParaRPr/>
          </a:p>
          <a:p>
            <a:pPr indent="-381000" lvl="2" marL="13716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s-ES"/>
              <a:t>Almacenamiento</a:t>
            </a:r>
            <a:endParaRPr/>
          </a:p>
          <a:p>
            <a:pPr indent="-381000" lvl="2" marL="13716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s-ES"/>
              <a:t>Transporte</a:t>
            </a:r>
            <a:endParaRPr/>
          </a:p>
          <a:p>
            <a:pPr indent="-381000" lvl="2" marL="13716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s-ES"/>
              <a:t>Medio ambiental</a:t>
            </a:r>
            <a:endParaRPr/>
          </a:p>
          <a:p>
            <a:pPr indent="-381000" lvl="2" marL="13716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s-ES"/>
              <a:t>Económica</a:t>
            </a:r>
            <a:endParaRPr/>
          </a:p>
        </p:txBody>
      </p:sp>
      <p:pic>
        <p:nvPicPr>
          <p:cNvPr id="224" name="Google Shape;224;g9ad35e6602_11_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13000" y="1140275"/>
            <a:ext cx="2985401" cy="3812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ES"/>
              <a:t>GRUPO INVESTIGADOR</a:t>
            </a:r>
            <a:endParaRPr/>
          </a:p>
        </p:txBody>
      </p:sp>
      <p:sp>
        <p:nvSpPr>
          <p:cNvPr id="102" name="Google Shape;102;p2"/>
          <p:cNvSpPr txBox="1"/>
          <p:nvPr>
            <p:ph idx="1" type="body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s-ES" sz="1600"/>
              <a:t>ÁLVARO JOSÉ HERRERO                                                                               </a:t>
            </a:r>
            <a:r>
              <a:rPr lang="es-ES" sz="1600"/>
              <a:t>NIL BOFILL</a:t>
            </a:r>
            <a:endParaRPr sz="1600"/>
          </a:p>
          <a:p>
            <a:pPr indent="0" lvl="0" marL="0" rtl="0" algn="just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600"/>
              <a:t>POL MOLINA                                                                                                  NATALIA PINEDO</a:t>
            </a:r>
            <a:endParaRPr sz="1600"/>
          </a:p>
          <a:p>
            <a:pPr indent="0" lvl="0" marL="0" rtl="0" algn="just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s-ES" sz="1600"/>
              <a:t>ANTONIO MOROÑO                                                                                     PAULA MONTAÑÉS</a:t>
            </a:r>
            <a:endParaRPr sz="1600"/>
          </a:p>
          <a:p>
            <a:pPr indent="0" lvl="0" marL="0" rtl="0" algn="just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s-ES" sz="1600"/>
              <a:t>BRUNO MORENO                                                                                          SARA GARCÍA</a:t>
            </a:r>
            <a:endParaRPr sz="1600"/>
          </a:p>
          <a:p>
            <a:pPr indent="0" lvl="0" marL="0" rtl="0" algn="just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s-ES" sz="1600"/>
              <a:t>MARCOS MARTÍN                                                                                          VICTOR HERNÁN</a:t>
            </a:r>
            <a:endParaRPr sz="1600"/>
          </a:p>
          <a:p>
            <a:pPr indent="0" lvl="0" marL="0" rtl="0" algn="just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s-ES" sz="1600"/>
              <a:t>MARÍA ALCÁNTARA                                                                                       </a:t>
            </a:r>
            <a:r>
              <a:rPr lang="es-ES" sz="1600"/>
              <a:t>VICTOR HERMES TORRES</a:t>
            </a:r>
            <a:endParaRPr sz="1600"/>
          </a:p>
          <a:p>
            <a:pPr indent="0" lvl="0" marL="0" rtl="0" algn="just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s-ES" sz="1600"/>
              <a:t>MARÍA DE LA TORRE                                                                                     </a:t>
            </a:r>
            <a:endParaRPr sz="1600"/>
          </a:p>
          <a:p>
            <a:pPr indent="0" lvl="0" marL="0" rtl="0" algn="just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just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9ad35e6602_11_22"/>
          <p:cNvSpPr txBox="1"/>
          <p:nvPr>
            <p:ph type="title"/>
          </p:nvPr>
        </p:nvSpPr>
        <p:spPr>
          <a:xfrm>
            <a:off x="311700" y="445025"/>
            <a:ext cx="8520600" cy="874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Proyectos eólicos en España</a:t>
            </a:r>
            <a:endParaRPr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30" name="Google Shape;230;g9ad35e6602_11_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Char char="•"/>
            </a:pPr>
            <a:r>
              <a:rPr lang="es-ES"/>
              <a:t>Proyectos eólicos marinos en España</a:t>
            </a:r>
            <a:endParaRPr/>
          </a:p>
          <a:p>
            <a: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s-ES"/>
              <a:t>Futuro de esta energía en España</a:t>
            </a:r>
            <a:endParaRPr/>
          </a:p>
          <a:p>
            <a: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s-ES"/>
              <a:t>Ejemplos</a:t>
            </a:r>
            <a:endParaRPr/>
          </a:p>
          <a:p>
            <a: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s-ES"/>
              <a:t>Empresas</a:t>
            </a:r>
            <a:endParaRPr/>
          </a:p>
          <a:p>
            <a:pPr indent="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1" name="Google Shape;231;g9ad35e6602_11_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8850" y="2385825"/>
            <a:ext cx="3070926" cy="230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9ad35e6602_11_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Conclusiones finales</a:t>
            </a:r>
            <a:endParaRPr/>
          </a:p>
        </p:txBody>
      </p:sp>
      <p:sp>
        <p:nvSpPr>
          <p:cNvPr id="237" name="Google Shape;237;g9ad35e6602_11_28"/>
          <p:cNvSpPr txBox="1"/>
          <p:nvPr>
            <p:ph idx="1" type="body"/>
          </p:nvPr>
        </p:nvSpPr>
        <p:spPr>
          <a:xfrm>
            <a:off x="311700" y="1779725"/>
            <a:ext cx="85206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31800" lvl="0" marL="457200" rtl="0" algn="l">
              <a:spcBef>
                <a:spcPts val="640"/>
              </a:spcBef>
              <a:spcAft>
                <a:spcPts val="0"/>
              </a:spcAft>
              <a:buSzPts val="3200"/>
              <a:buChar char="•"/>
            </a:pPr>
            <a:r>
              <a:rPr lang="es-ES"/>
              <a:t>Previsión de mercado positiva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s-ES"/>
              <a:t>Mucho potencial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s-ES"/>
              <a:t>Futura rentabilidad garantizada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s-ES"/>
              <a:t>Medioambientalmente sostenible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9ad35e6602_11_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rPr i="1" lang="es-ES" sz="4400"/>
              <a:t>“Hay una fuerza motriz más poderosa que el vapor, la electricidad y la energía atómica: la voluntad”</a:t>
            </a:r>
            <a:endParaRPr i="1"/>
          </a:p>
        </p:txBody>
      </p:sp>
      <p:sp>
        <p:nvSpPr>
          <p:cNvPr id="243" name="Google Shape;243;g9ad35e6602_11_33"/>
          <p:cNvSpPr txBox="1"/>
          <p:nvPr/>
        </p:nvSpPr>
        <p:spPr>
          <a:xfrm>
            <a:off x="3922500" y="4177275"/>
            <a:ext cx="1299000" cy="28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>
                <a:latin typeface="Calibri"/>
                <a:ea typeface="Calibri"/>
                <a:cs typeface="Calibri"/>
                <a:sym typeface="Calibri"/>
              </a:rPr>
              <a:t>Albert Einstein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9ad35e6602_18_0"/>
          <p:cNvSpPr txBox="1"/>
          <p:nvPr>
            <p:ph type="title"/>
          </p:nvPr>
        </p:nvSpPr>
        <p:spPr>
          <a:xfrm>
            <a:off x="353650" y="20382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s-ES">
                <a:latin typeface="Bree Serif"/>
                <a:ea typeface="Bree Serif"/>
                <a:cs typeface="Bree Serif"/>
                <a:sym typeface="Bree Serif"/>
              </a:rPr>
              <a:t>Índice</a:t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08" name="Google Shape;108;g9ad35e6602_18_0"/>
          <p:cNvSpPr txBox="1"/>
          <p:nvPr/>
        </p:nvSpPr>
        <p:spPr>
          <a:xfrm>
            <a:off x="663200" y="495975"/>
            <a:ext cx="7193400" cy="32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>
                <a:latin typeface="Calibri"/>
                <a:ea typeface="Calibri"/>
                <a:cs typeface="Calibri"/>
                <a:sym typeface="Calibri"/>
              </a:rPr>
              <a:t>Introducción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lang="es-ES">
                <a:latin typeface="Calibri"/>
                <a:ea typeface="Calibri"/>
                <a:cs typeface="Calibri"/>
                <a:sym typeface="Calibri"/>
              </a:rPr>
              <a:t>Concepto de energía offshore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lang="es-ES">
                <a:latin typeface="Calibri"/>
                <a:ea typeface="Calibri"/>
                <a:cs typeface="Calibri"/>
                <a:sym typeface="Calibri"/>
              </a:rPr>
              <a:t>Análisis histórico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lang="es-ES">
                <a:latin typeface="Calibri"/>
                <a:ea typeface="Calibri"/>
                <a:cs typeface="Calibri"/>
                <a:sym typeface="Calibri"/>
              </a:rPr>
              <a:t>Evolución de las turbinas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lang="es-ES">
                <a:latin typeface="Calibri"/>
                <a:ea typeface="Calibri"/>
                <a:cs typeface="Calibri"/>
                <a:sym typeface="Calibri"/>
              </a:rPr>
              <a:t>Contexto</a:t>
            </a:r>
            <a:r>
              <a:rPr lang="es-ES">
                <a:latin typeface="Calibri"/>
                <a:ea typeface="Calibri"/>
                <a:cs typeface="Calibri"/>
                <a:sym typeface="Calibri"/>
              </a:rPr>
              <a:t> energético general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lang="es-ES">
                <a:latin typeface="Calibri"/>
                <a:ea typeface="Calibri"/>
                <a:cs typeface="Calibri"/>
                <a:sym typeface="Calibri"/>
              </a:rPr>
              <a:t>Ventajas</a:t>
            </a:r>
            <a:r>
              <a:rPr lang="es-ES">
                <a:latin typeface="Calibri"/>
                <a:ea typeface="Calibri"/>
                <a:cs typeface="Calibri"/>
                <a:sym typeface="Calibri"/>
              </a:rPr>
              <a:t> e inconvenientes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>
                <a:latin typeface="Calibri"/>
                <a:ea typeface="Calibri"/>
                <a:cs typeface="Calibri"/>
                <a:sym typeface="Calibri"/>
              </a:rPr>
              <a:t>Nudo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lang="es-ES">
                <a:latin typeface="Calibri"/>
                <a:ea typeface="Calibri"/>
                <a:cs typeface="Calibri"/>
                <a:sym typeface="Calibri"/>
              </a:rPr>
              <a:t>Funcionamiento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lang="es-ES">
                <a:latin typeface="Calibri"/>
                <a:ea typeface="Calibri"/>
                <a:cs typeface="Calibri"/>
                <a:sym typeface="Calibri"/>
              </a:rPr>
              <a:t>Cimentaciones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lang="es-ES">
                <a:latin typeface="Calibri"/>
                <a:ea typeface="Calibri"/>
                <a:cs typeface="Calibri"/>
                <a:sym typeface="Calibri"/>
              </a:rPr>
              <a:t>Transporte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lang="es-ES">
                <a:latin typeface="Calibri"/>
                <a:ea typeface="Calibri"/>
                <a:cs typeface="Calibri"/>
                <a:sym typeface="Calibri"/>
              </a:rPr>
              <a:t>Fauna y Flora Marina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lang="es-ES">
                <a:latin typeface="Calibri"/>
                <a:ea typeface="Calibri"/>
                <a:cs typeface="Calibri"/>
                <a:sym typeface="Calibri"/>
              </a:rPr>
              <a:t>Rentabilidad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lang="es-ES">
                <a:latin typeface="Calibri"/>
                <a:ea typeface="Calibri"/>
                <a:cs typeface="Calibri"/>
                <a:sym typeface="Calibri"/>
              </a:rPr>
              <a:t>Legislación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>
                <a:latin typeface="Calibri"/>
                <a:ea typeface="Calibri"/>
                <a:cs typeface="Calibri"/>
                <a:sym typeface="Calibri"/>
              </a:rPr>
              <a:t>Conclusiones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lang="es-ES">
                <a:latin typeface="Calibri"/>
                <a:ea typeface="Calibri"/>
                <a:cs typeface="Calibri"/>
                <a:sym typeface="Calibri"/>
              </a:rPr>
              <a:t>Impacto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lang="es-ES">
                <a:latin typeface="Calibri"/>
                <a:ea typeface="Calibri"/>
                <a:cs typeface="Calibri"/>
                <a:sym typeface="Calibri"/>
              </a:rPr>
              <a:t>Retos a superar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lang="es-ES">
                <a:latin typeface="Calibri"/>
                <a:ea typeface="Calibri"/>
                <a:cs typeface="Calibri"/>
                <a:sym typeface="Calibri"/>
              </a:rPr>
              <a:t>Producción de hidrógeno verde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lang="es-ES">
                <a:latin typeface="Calibri"/>
                <a:ea typeface="Calibri"/>
                <a:cs typeface="Calibri"/>
                <a:sym typeface="Calibri"/>
              </a:rPr>
              <a:t>Proyectos eólicos marinos en España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lang="es-ES">
                <a:latin typeface="Calibri"/>
                <a:ea typeface="Calibri"/>
                <a:cs typeface="Calibri"/>
                <a:sym typeface="Calibri"/>
              </a:rPr>
              <a:t>Conclusiones finales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9ad35e6602_18_569"/>
          <p:cNvSpPr txBox="1"/>
          <p:nvPr>
            <p:ph type="title"/>
          </p:nvPr>
        </p:nvSpPr>
        <p:spPr>
          <a:xfrm>
            <a:off x="353650" y="66102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s-ES">
                <a:latin typeface="Bree Serif"/>
                <a:ea typeface="Bree Serif"/>
                <a:cs typeface="Bree Serif"/>
                <a:sym typeface="Bree Serif"/>
              </a:rPr>
              <a:t>INTRODUCCIÓN</a:t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114" name="Google Shape;114;g9ad35e6602_18_569"/>
          <p:cNvPicPr preferRelativeResize="0"/>
          <p:nvPr/>
        </p:nvPicPr>
        <p:blipFill rotWithShape="1">
          <a:blip r:embed="rId3">
            <a:alphaModFix/>
          </a:blip>
          <a:srcRect b="36777" l="42203" r="19757" t="49697"/>
          <a:stretch/>
        </p:blipFill>
        <p:spPr>
          <a:xfrm>
            <a:off x="704350" y="2296300"/>
            <a:ext cx="7756224" cy="1551201"/>
          </a:xfrm>
          <a:prstGeom prst="rect">
            <a:avLst/>
          </a:prstGeom>
          <a:noFill/>
          <a:ln cap="flat" cmpd="sng" w="28575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9ad35e6602_18_80"/>
          <p:cNvSpPr txBox="1"/>
          <p:nvPr>
            <p:ph type="title"/>
          </p:nvPr>
        </p:nvSpPr>
        <p:spPr>
          <a:xfrm>
            <a:off x="388150" y="362446"/>
            <a:ext cx="8229600" cy="86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s-ES" sz="3700">
                <a:latin typeface="Bree Serif"/>
                <a:ea typeface="Bree Serif"/>
                <a:cs typeface="Bree Serif"/>
                <a:sym typeface="Bree Serif"/>
              </a:rPr>
              <a:t>CONCEPTO DE ENERGÍA OFFSHORE</a:t>
            </a:r>
            <a:endParaRPr sz="37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20" name="Google Shape;120;g9ad35e6602_18_80"/>
          <p:cNvSpPr txBox="1"/>
          <p:nvPr/>
        </p:nvSpPr>
        <p:spPr>
          <a:xfrm>
            <a:off x="488075" y="1487300"/>
            <a:ext cx="2002200" cy="5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b="1" lang="es-ES">
                <a:latin typeface="Calibri"/>
                <a:ea typeface="Calibri"/>
                <a:cs typeface="Calibri"/>
                <a:sym typeface="Calibri"/>
              </a:rPr>
              <a:t>Energía renovable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g9ad35e6602_18_80"/>
          <p:cNvSpPr txBox="1"/>
          <p:nvPr/>
        </p:nvSpPr>
        <p:spPr>
          <a:xfrm>
            <a:off x="6235650" y="1487300"/>
            <a:ext cx="2770200" cy="5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b="1" lang="es-ES">
                <a:latin typeface="Calibri"/>
                <a:ea typeface="Calibri"/>
                <a:cs typeface="Calibri"/>
                <a:sym typeface="Calibri"/>
              </a:rPr>
              <a:t>Viento en mares y océanos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g9ad35e6602_18_80"/>
          <p:cNvSpPr txBox="1"/>
          <p:nvPr/>
        </p:nvSpPr>
        <p:spPr>
          <a:xfrm>
            <a:off x="3276150" y="2067200"/>
            <a:ext cx="2545800" cy="5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b="1" lang="es-ES">
                <a:latin typeface="Calibri"/>
                <a:ea typeface="Calibri"/>
                <a:cs typeface="Calibri"/>
                <a:sym typeface="Calibri"/>
              </a:rPr>
              <a:t>Conservación del planeta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3" name="Google Shape;123;g9ad35e6602_18_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62050" y="2266125"/>
            <a:ext cx="2002200" cy="1501643"/>
          </a:xfrm>
          <a:prstGeom prst="rect">
            <a:avLst/>
          </a:prstGeom>
          <a:noFill/>
          <a:ln cap="flat" cmpd="sng" w="2857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4" name="Google Shape;124;g9ad35e6602_18_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60776" y="2877475"/>
            <a:ext cx="1929450" cy="1929450"/>
          </a:xfrm>
          <a:prstGeom prst="rect">
            <a:avLst/>
          </a:prstGeom>
          <a:noFill/>
          <a:ln cap="flat" cmpd="sng" w="28575">
            <a:solidFill>
              <a:srgbClr val="B45F0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5" name="Google Shape;125;g9ad35e6602_18_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3925" y="2266125"/>
            <a:ext cx="2002200" cy="1501650"/>
          </a:xfrm>
          <a:prstGeom prst="rect">
            <a:avLst/>
          </a:prstGeom>
          <a:noFill/>
          <a:ln cap="flat" cmpd="sng" w="2857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9ad35e6602_18_165"/>
          <p:cNvSpPr txBox="1"/>
          <p:nvPr>
            <p:ph type="title"/>
          </p:nvPr>
        </p:nvSpPr>
        <p:spPr>
          <a:xfrm>
            <a:off x="457200" y="198579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 Análisis histórico</a:t>
            </a:r>
            <a:endParaRPr/>
          </a:p>
        </p:txBody>
      </p:sp>
      <p:pic>
        <p:nvPicPr>
          <p:cNvPr id="131" name="Google Shape;131;g9ad35e6602_18_165"/>
          <p:cNvPicPr preferRelativeResize="0"/>
          <p:nvPr/>
        </p:nvPicPr>
        <p:blipFill rotWithShape="1">
          <a:blip r:embed="rId3">
            <a:alphaModFix/>
          </a:blip>
          <a:srcRect b="12809" l="13248" r="10613" t="6271"/>
          <a:stretch/>
        </p:blipFill>
        <p:spPr>
          <a:xfrm>
            <a:off x="2145575" y="1352449"/>
            <a:ext cx="4833867" cy="2591825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2" name="Google Shape;132;g9ad35e6602_18_165"/>
          <p:cNvSpPr txBox="1"/>
          <p:nvPr/>
        </p:nvSpPr>
        <p:spPr>
          <a:xfrm>
            <a:off x="3087600" y="4282775"/>
            <a:ext cx="2968800" cy="579900"/>
          </a:xfrm>
          <a:prstGeom prst="rect">
            <a:avLst/>
          </a:prstGeom>
          <a:noFill/>
          <a:ln cap="flat" cmpd="sng" w="2857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>
                <a:latin typeface="Calibri"/>
                <a:ea typeface="Calibri"/>
                <a:cs typeface="Calibri"/>
                <a:sym typeface="Calibri"/>
              </a:rPr>
              <a:t>EVOLUCIÓN DE LA EÓLICA MARINA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9ad35e6602_18_246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Evolución de las turbinas</a:t>
            </a:r>
            <a:endParaRPr/>
          </a:p>
        </p:txBody>
      </p:sp>
      <p:pic>
        <p:nvPicPr>
          <p:cNvPr id="138" name="Google Shape;138;g9ad35e6602_18_2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75165" y="1258390"/>
            <a:ext cx="5993650" cy="3227525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9ad35e6602_18_326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Contexto energético general</a:t>
            </a:r>
            <a:endParaRPr/>
          </a:p>
        </p:txBody>
      </p:sp>
      <p:pic>
        <p:nvPicPr>
          <p:cNvPr id="144" name="Google Shape;144;g9ad35e6602_18_3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9650" y="1220625"/>
            <a:ext cx="5491936" cy="3092650"/>
          </a:xfrm>
          <a:prstGeom prst="rect">
            <a:avLst/>
          </a:prstGeom>
          <a:noFill/>
          <a:ln cap="flat" cmpd="sng" w="28575">
            <a:solidFill>
              <a:srgbClr val="B45F0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5" name="Google Shape;145;g9ad35e6602_18_326"/>
          <p:cNvPicPr preferRelativeResize="0"/>
          <p:nvPr/>
        </p:nvPicPr>
        <p:blipFill rotWithShape="1">
          <a:blip r:embed="rId4">
            <a:alphaModFix/>
          </a:blip>
          <a:srcRect b="0" l="15725" r="44694" t="31763"/>
          <a:stretch/>
        </p:blipFill>
        <p:spPr>
          <a:xfrm>
            <a:off x="5935275" y="2932100"/>
            <a:ext cx="1523426" cy="160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9ad35e6602_18_407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Contexto energético general</a:t>
            </a:r>
            <a:endParaRPr/>
          </a:p>
        </p:txBody>
      </p:sp>
      <p:pic>
        <p:nvPicPr>
          <p:cNvPr id="151" name="Google Shape;151;g9ad35e6602_18_4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0750" y="1386550"/>
            <a:ext cx="2763700" cy="3118325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2" name="Google Shape;152;g9ad35e6602_18_4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3775" y="1386539"/>
            <a:ext cx="3681375" cy="318245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e Office">
  <a:themeElements>
    <a:clrScheme name="Técnico">
      <a:dk1>
        <a:srgbClr val="000000"/>
      </a:dk1>
      <a:lt1>
        <a:srgbClr val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