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Arial Black"/>
      <p:regular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6" roundtripDataSignature="AMtx7mhWWp50d2BCbvLdbc0LIsBPLxmp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E08AE5F-0C43-49C6-ACAF-8FF013A32ADE}">
  <a:tblStyle styleId="{AE08AE5F-0C43-49C6-ACAF-8FF013A32AD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customschemas.google.com/relationships/presentationmetadata" Target="metadata"/><Relationship Id="rId25" Type="http://schemas.openxmlformats.org/officeDocument/2006/relationships/font" Target="fonts/ArialBlack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df7e8f622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df7e8f62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df7e8f62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df7e8f6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8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7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ITLE_AND_VERTICAL_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/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" type="body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" type="body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21"/>
          <p:cNvSpPr txBox="1"/>
          <p:nvPr>
            <p:ph idx="2" type="body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2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_WITH_TEXT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2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22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2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2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_WITH_CAPTION_TEXT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5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_WITH_CAPTION_TEXT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6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26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D4"/>
            </a:gs>
            <a:gs pos="40000">
              <a:srgbClr val="FFFFCE"/>
            </a:gs>
            <a:gs pos="100000">
              <a:srgbClr val="8A7B4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2.png"/><Relationship Id="rId8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3.jpg"/><Relationship Id="rId7" Type="http://schemas.openxmlformats.org/officeDocument/2006/relationships/image" Target="../media/image31.jpg"/><Relationship Id="rId8" Type="http://schemas.openxmlformats.org/officeDocument/2006/relationships/image" Target="../media/image32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8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4.jpg"/><Relationship Id="rId5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789824" y="1642962"/>
            <a:ext cx="6991027" cy="1688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CIENCIAS DEL ESPACIO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Origen de la vida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714480" y="1576982"/>
            <a:ext cx="696857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XI CONGRESO INVESTIGA I+D+i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C:\Users\JOSE ALBERTO\Desktop\Banda - Investiga.jpg"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921" y="214296"/>
            <a:ext cx="7713554" cy="121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" name="Google Shape;87;p1"/>
          <p:cNvGrpSpPr/>
          <p:nvPr/>
        </p:nvGrpSpPr>
        <p:grpSpPr>
          <a:xfrm>
            <a:off x="1285852" y="4316879"/>
            <a:ext cx="6858048" cy="755201"/>
            <a:chOff x="1285852" y="4316879"/>
            <a:chExt cx="6858048" cy="755201"/>
          </a:xfrm>
        </p:grpSpPr>
        <p:pic>
          <p:nvPicPr>
            <p:cNvPr descr="C:\Users\Jose Alberto\Documents\INVESTIGA ED 7\LOGOS\CSIC.png" id="88" name="Google Shape;88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85852" y="4403228"/>
              <a:ext cx="1357322" cy="582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CIEMAT.png" id="89" name="Google Shape;89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116834" y="4457430"/>
              <a:ext cx="1013228" cy="474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INIA.png" id="90" name="Google Shape;90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47979" y="4452185"/>
              <a:ext cx="1445371" cy="484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INTA.png" id="91" name="Google Shape;91;p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567011" y="4404986"/>
              <a:ext cx="576889" cy="578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ISCIII.png" id="92" name="Google Shape;92;p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603722" y="4316879"/>
              <a:ext cx="570596" cy="7552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GENERACIÓN ESPONTÁNEA</a:t>
            </a:r>
            <a:endParaRPr/>
          </a:p>
        </p:txBody>
      </p:sp>
      <p:sp>
        <p:nvSpPr>
          <p:cNvPr id="164" name="Google Shape;164;p9"/>
          <p:cNvSpPr txBox="1"/>
          <p:nvPr>
            <p:ph idx="1" type="body"/>
          </p:nvPr>
        </p:nvSpPr>
        <p:spPr>
          <a:xfrm>
            <a:off x="519075" y="1063375"/>
            <a:ext cx="76863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s-ES"/>
              <a:t>· Experimento de Redi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s-ES"/>
              <a:t>· Experimento de Louis Pasteur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65" name="Google Shape;16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275" y="2281650"/>
            <a:ext cx="7536100" cy="25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CARACTERÍSTICAS DE UN PLANETA PARA GENERAR VIDA</a:t>
            </a:r>
            <a:endParaRPr/>
          </a:p>
        </p:txBody>
      </p:sp>
      <p:sp>
        <p:nvSpPr>
          <p:cNvPr id="171" name="Google Shape;171;p10"/>
          <p:cNvSpPr txBox="1"/>
          <p:nvPr>
            <p:ph idx="1" type="body"/>
          </p:nvPr>
        </p:nvSpPr>
        <p:spPr>
          <a:xfrm>
            <a:off x="353725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s-ES" sz="2600"/>
              <a:t>· Zona de habitabilidad estelar</a:t>
            </a:r>
            <a:endParaRPr sz="26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s-ES" sz="2600"/>
              <a:t>· Molécula esencial para la vida.</a:t>
            </a:r>
            <a:endParaRPr sz="26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s-ES" sz="2600"/>
              <a:t>· Los planetas y sus atmósferas</a:t>
            </a:r>
            <a:endParaRPr sz="2600"/>
          </a:p>
        </p:txBody>
      </p:sp>
      <p:pic>
        <p:nvPicPr>
          <p:cNvPr id="172" name="Google Shape;17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2629925"/>
            <a:ext cx="4018399" cy="225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4294" y="1258300"/>
            <a:ext cx="3481156" cy="362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PANSPERMIA</a:t>
            </a:r>
            <a:endParaRPr/>
          </a:p>
        </p:txBody>
      </p:sp>
      <p:pic>
        <p:nvPicPr>
          <p:cNvPr id="179" name="Google Shape;17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425" y="1288351"/>
            <a:ext cx="4419600" cy="336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1"/>
          <p:cNvSpPr txBox="1"/>
          <p:nvPr>
            <p:ph idx="1" type="body"/>
          </p:nvPr>
        </p:nvSpPr>
        <p:spPr>
          <a:xfrm>
            <a:off x="5858650" y="1288351"/>
            <a:ext cx="2532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s-ES" sz="1500"/>
              <a:t>PANSPERMIA DURA</a:t>
            </a:r>
            <a:endParaRPr sz="1500"/>
          </a:p>
        </p:txBody>
      </p:sp>
      <p:pic>
        <p:nvPicPr>
          <p:cNvPr id="181" name="Google Shape;18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8650" y="1622900"/>
            <a:ext cx="2053800" cy="127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1"/>
          <p:cNvSpPr txBox="1"/>
          <p:nvPr>
            <p:ph idx="4294967295" type="body"/>
          </p:nvPr>
        </p:nvSpPr>
        <p:spPr>
          <a:xfrm>
            <a:off x="5858651" y="2813125"/>
            <a:ext cx="23208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s-ES" sz="1500"/>
              <a:t>PANSPERMIA</a:t>
            </a:r>
            <a:r>
              <a:rPr lang="es-ES"/>
              <a:t> </a:t>
            </a:r>
            <a:r>
              <a:rPr lang="es-ES" sz="1500"/>
              <a:t>BLANDA</a:t>
            </a:r>
            <a:endParaRPr/>
          </a:p>
        </p:txBody>
      </p:sp>
      <p:pic>
        <p:nvPicPr>
          <p:cNvPr id="183" name="Google Shape;18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58650" y="3459725"/>
            <a:ext cx="2053807" cy="127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"/>
          <p:cNvSpPr txBox="1"/>
          <p:nvPr>
            <p:ph type="title"/>
          </p:nvPr>
        </p:nvSpPr>
        <p:spPr>
          <a:xfrm>
            <a:off x="457200" y="713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3100"/>
              <a:t>PANSPERMIA INVERSA</a:t>
            </a:r>
            <a:endParaRPr sz="3100"/>
          </a:p>
        </p:txBody>
      </p:sp>
      <p:pic>
        <p:nvPicPr>
          <p:cNvPr id="189" name="Google Shape;18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1075" y="1571373"/>
            <a:ext cx="3159025" cy="300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"/>
          <p:cNvSpPr txBox="1"/>
          <p:nvPr>
            <p:ph type="title"/>
          </p:nvPr>
        </p:nvSpPr>
        <p:spPr>
          <a:xfrm>
            <a:off x="728675" y="216675"/>
            <a:ext cx="695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VIDA EN OTROS PLANETAS</a:t>
            </a:r>
            <a:endParaRPr/>
          </a:p>
        </p:txBody>
      </p:sp>
      <p:sp>
        <p:nvSpPr>
          <p:cNvPr id="195" name="Google Shape;195;p13"/>
          <p:cNvSpPr txBox="1"/>
          <p:nvPr>
            <p:ph idx="1" type="body"/>
          </p:nvPr>
        </p:nvSpPr>
        <p:spPr>
          <a:xfrm>
            <a:off x="435775" y="1200150"/>
            <a:ext cx="4632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s-ES" sz="2300"/>
              <a:t>Fluctuaciones de metano en Marte</a:t>
            </a:r>
            <a:endParaRPr sz="2300"/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300"/>
          </a:p>
        </p:txBody>
      </p:sp>
      <p:pic>
        <p:nvPicPr>
          <p:cNvPr id="196" name="Google Shape;19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325" y="1922975"/>
            <a:ext cx="3751676" cy="239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3"/>
          <p:cNvSpPr txBox="1"/>
          <p:nvPr/>
        </p:nvSpPr>
        <p:spPr>
          <a:xfrm>
            <a:off x="5218500" y="1200150"/>
            <a:ext cx="6172200" cy="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Fosfina en Venus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5150" y="2007863"/>
            <a:ext cx="3590925" cy="22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"/>
          <p:cNvSpPr txBox="1"/>
          <p:nvPr>
            <p:ph type="title"/>
          </p:nvPr>
        </p:nvSpPr>
        <p:spPr>
          <a:xfrm>
            <a:off x="-454700" y="188875"/>
            <a:ext cx="1018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>
                <a:solidFill>
                  <a:srgbClr val="000000"/>
                </a:solidFill>
              </a:rPr>
              <a:t>LÍNEAS ESPAÑOLAS DE INVESTIGACIÓN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04" name="Google Shape;20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650" y="1291350"/>
            <a:ext cx="4704425" cy="7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7800" y="3006325"/>
            <a:ext cx="2818374" cy="15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37800" y="1298500"/>
            <a:ext cx="2745517" cy="14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8650" y="2327700"/>
            <a:ext cx="2241000" cy="22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53750" y="2640875"/>
            <a:ext cx="3203352" cy="180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72725" y="1238638"/>
            <a:ext cx="1323050" cy="132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LIMITACIONES</a:t>
            </a:r>
            <a:endParaRPr/>
          </a:p>
        </p:txBody>
      </p:sp>
      <p:graphicFrame>
        <p:nvGraphicFramePr>
          <p:cNvPr id="215" name="Google Shape;215;p15"/>
          <p:cNvGraphicFramePr/>
          <p:nvPr/>
        </p:nvGraphicFramePr>
        <p:xfrm>
          <a:off x="897875" y="1369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{AE08AE5F-0C43-49C6-ACAF-8FF013A32ADE}</a:tableStyleId>
              </a:tblPr>
              <a:tblGrid>
                <a:gridCol w="3674125"/>
                <a:gridCol w="3674125"/>
              </a:tblGrid>
              <a:tr h="267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Debilidades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Amenazas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28900">
                <a:tc>
                  <a:txBody>
                    <a:bodyPr/>
                    <a:lstStyle/>
                    <a:p>
                      <a:pPr indent="-2921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s-E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dificultad de comprobar las hipótesis dado que las investigaciones son largas y los escenarios lejanos en el tiempo. 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921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s-E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 las líneas de investigación relacionadas con el espacio, podría producirse una contaminación de ecosistemas y/o incorporación de nuevas sustancias de efectos desconocidos.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921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s-E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falta de financiación económica porque los resultados no generan una rentabilidad inmediata o a corto plazo.  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921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s-E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moralidad predominante en la sociedad a lo largo del tiempo ha hecho que las investigaciones sean relativamente recientes.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7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Fortalezas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Oportunidades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1200">
                <a:tc>
                  <a:txBody>
                    <a:bodyPr/>
                    <a:lstStyle/>
                    <a:p>
                      <a:pPr indent="-2921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s-E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Muchos equipos están trabajando de forma interdisciplinar y coordinada sumando esfuerzos en la misma dirección.  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921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s-E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curiosidad del ser humano por conocer sus orígenes.  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921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s-ES" sz="1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Diferentes líneas de investigación que necesitan recursos similares rentabilizan la financiación económica (por ejemplo, en las líneas de investigación del espacio y las de exploración espacial).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"/>
          <p:cNvSpPr txBox="1"/>
          <p:nvPr>
            <p:ph type="title"/>
          </p:nvPr>
        </p:nvSpPr>
        <p:spPr>
          <a:xfrm>
            <a:off x="0" y="2059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3700"/>
              <a:t>¿QUÉ NOS APORTA CONOCER NUESTROS ORÍGENES?</a:t>
            </a:r>
            <a:endParaRPr sz="3700"/>
          </a:p>
        </p:txBody>
      </p:sp>
      <p:sp>
        <p:nvSpPr>
          <p:cNvPr id="221" name="Google Shape;221;p16"/>
          <p:cNvSpPr txBox="1"/>
          <p:nvPr>
            <p:ph idx="1" type="body"/>
          </p:nvPr>
        </p:nvSpPr>
        <p:spPr>
          <a:xfrm>
            <a:off x="457200" y="1133626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s-ES" sz="2600">
                <a:solidFill>
                  <a:srgbClr val="000000"/>
                </a:solidFill>
              </a:rPr>
              <a:t>Aprender sobre nuestros antepasados y la Tierra</a:t>
            </a:r>
            <a:endParaRPr sz="2600">
              <a:solidFill>
                <a:srgbClr val="000000"/>
              </a:solidFill>
            </a:endParaRPr>
          </a:p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s-ES" sz="2600">
                <a:solidFill>
                  <a:srgbClr val="000000"/>
                </a:solidFill>
              </a:rPr>
              <a:t>Hallar vida en otros planetas</a:t>
            </a:r>
            <a:endParaRPr sz="2600">
              <a:solidFill>
                <a:srgbClr val="000000"/>
              </a:solidFill>
            </a:endParaRPr>
          </a:p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s-ES" sz="2600">
                <a:solidFill>
                  <a:srgbClr val="000000"/>
                </a:solidFill>
              </a:rPr>
              <a:t>Conflictos extraterrestres</a:t>
            </a:r>
            <a:endParaRPr sz="2600">
              <a:solidFill>
                <a:srgbClr val="000000"/>
              </a:solidFill>
            </a:endParaRPr>
          </a:p>
        </p:txBody>
      </p:sp>
      <p:pic>
        <p:nvPicPr>
          <p:cNvPr id="222" name="Google Shape;22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1375" y="2571750"/>
            <a:ext cx="4247124" cy="23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9df7e8f622_0_5"/>
          <p:cNvSpPr txBox="1"/>
          <p:nvPr>
            <p:ph idx="1" type="body"/>
          </p:nvPr>
        </p:nvSpPr>
        <p:spPr>
          <a:xfrm>
            <a:off x="457200" y="225675"/>
            <a:ext cx="8229600" cy="440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s-ES" sz="4000"/>
              <a:t>MUCHAS GRACIAS POR SU ATENCIÓN</a:t>
            </a:r>
            <a:endParaRPr b="1" sz="4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Grupo investigador</a:t>
            </a:r>
            <a:endParaRPr/>
          </a:p>
        </p:txBody>
      </p:sp>
      <p:sp>
        <p:nvSpPr>
          <p:cNvPr id="98" name="Google Shape;98;p2"/>
          <p:cNvSpPr txBox="1"/>
          <p:nvPr>
            <p:ph idx="1" type="body"/>
          </p:nvPr>
        </p:nvSpPr>
        <p:spPr>
          <a:xfrm>
            <a:off x="457200" y="1200151"/>
            <a:ext cx="3551043" cy="33944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Adrián Blanco Ramírez</a:t>
            </a:r>
            <a:endParaRPr sz="1800"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Beatriz Santana Quintana</a:t>
            </a:r>
            <a:endParaRPr sz="1800"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Carmen Alfonsín Cuña</a:t>
            </a:r>
            <a:endParaRPr sz="1800"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Clara López Lago</a:t>
            </a:r>
            <a:endParaRPr sz="1800"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Inés Montoro Hiscox</a:t>
            </a:r>
            <a:endParaRPr sz="1800"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Irene Paniagua Rodríguez</a:t>
            </a:r>
            <a:endParaRPr sz="1800"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Jaime Rodríguez Brea</a:t>
            </a:r>
            <a:endParaRPr sz="1800"/>
          </a:p>
        </p:txBody>
      </p:sp>
      <p:sp>
        <p:nvSpPr>
          <p:cNvPr id="99" name="Google Shape;99;p2"/>
          <p:cNvSpPr txBox="1"/>
          <p:nvPr/>
        </p:nvSpPr>
        <p:spPr>
          <a:xfrm>
            <a:off x="4293221" y="1193832"/>
            <a:ext cx="3645411" cy="28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Jan Bezek Janer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Judit Martos Ferran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Lucía Arroyo Miguel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Marina García Baco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Pablo Delgado Ruiz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Pedro Jair Aguirre Tornero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Sara López Asensio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1858536" y="3882512"/>
            <a:ext cx="4881755" cy="8229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Moderador: Fermín Rey Fernández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Secretaria: Victoria Galán López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df7e8f622_0_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Índice</a:t>
            </a:r>
            <a:endParaRPr/>
          </a:p>
        </p:txBody>
      </p:sp>
      <p:sp>
        <p:nvSpPr>
          <p:cNvPr id="106" name="Google Shape;106;g9df7e8f622_0_0"/>
          <p:cNvSpPr txBox="1"/>
          <p:nvPr>
            <p:ph idx="1" type="body"/>
          </p:nvPr>
        </p:nvSpPr>
        <p:spPr>
          <a:xfrm>
            <a:off x="457200" y="946251"/>
            <a:ext cx="8229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Introducción: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¿Qué es la vida?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Como era la primera forma de vida.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Cronología de las teorías.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Darwin, Lamarck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Cuerpo: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Mundo de ARN.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Caldo primordial.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Generación espontánea.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Características de un planeta para generar vida.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Panspermia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Panspermia inversa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Conclusión: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Vida en otros planetas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Líneas españolas de investigación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Limitaciones actuales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-ES" sz="1200">
                <a:latin typeface="Arial"/>
                <a:ea typeface="Arial"/>
                <a:cs typeface="Arial"/>
                <a:sym typeface="Arial"/>
              </a:rPr>
              <a:t>Qué nos aporta conocer sobre nuestros orígenes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/>
          <p:nvPr>
            <p:ph type="title"/>
          </p:nvPr>
        </p:nvSpPr>
        <p:spPr>
          <a:xfrm>
            <a:off x="457200" y="-86421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¿QUÉ ES LA VIDA?</a:t>
            </a:r>
            <a:endParaRPr/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0150" y="821300"/>
            <a:ext cx="6543675" cy="39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¿CÓMO ERA LA PRIMERA FORMA DE VIDA?</a:t>
            </a:r>
            <a:endParaRPr/>
          </a:p>
        </p:txBody>
      </p:sp>
      <p:pic>
        <p:nvPicPr>
          <p:cNvPr id="118" name="Google Shape;11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1239" y="1312350"/>
            <a:ext cx="5521525" cy="361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CRONOLOGÍA DE LAS TEORÍAS</a:t>
            </a:r>
            <a:endParaRPr/>
          </a:p>
        </p:txBody>
      </p:sp>
      <p:pic>
        <p:nvPicPr>
          <p:cNvPr id="124" name="Google Shape;12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200" y="1451262"/>
            <a:ext cx="1269092" cy="1439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3449" y="1367588"/>
            <a:ext cx="1523300" cy="15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8296" y="1409424"/>
            <a:ext cx="1332879" cy="15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8813" y="3206950"/>
            <a:ext cx="1944313" cy="15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03450" y="3195126"/>
            <a:ext cx="1269100" cy="168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8">
            <a:alphaModFix/>
          </a:blip>
          <a:srcRect b="5403" l="3570" r="3912" t="2691"/>
          <a:stretch/>
        </p:blipFill>
        <p:spPr>
          <a:xfrm>
            <a:off x="6533212" y="3108862"/>
            <a:ext cx="1405725" cy="203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32225" y="1063384"/>
            <a:ext cx="1523300" cy="194566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 txBox="1"/>
          <p:nvPr/>
        </p:nvSpPr>
        <p:spPr>
          <a:xfrm>
            <a:off x="2218525" y="3978475"/>
            <a:ext cx="24912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Robert Hooke                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(1669)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2761225" y="1797125"/>
            <a:ext cx="2221200" cy="11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Aristóteles y         Francesco Redi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Anaximandro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7968800" y="898000"/>
            <a:ext cx="1066500" cy="40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Leonard Troland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(1917)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Stanley Miller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(1953)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9605325" y="2317675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3851625" y="3241700"/>
            <a:ext cx="1015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Alexander Oparin (1917)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LAMARCK Y DARWIN</a:t>
            </a:r>
            <a:endParaRPr/>
          </a:p>
        </p:txBody>
      </p:sp>
      <p:pic>
        <p:nvPicPr>
          <p:cNvPr id="141" name="Google Shape;14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5950" y="1659750"/>
            <a:ext cx="4978476" cy="253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6"/>
          <p:cNvPicPr preferRelativeResize="0"/>
          <p:nvPr/>
        </p:nvPicPr>
        <p:blipFill rotWithShape="1">
          <a:blip r:embed="rId4">
            <a:alphaModFix/>
          </a:blip>
          <a:srcRect b="0" l="16538" r="19578" t="0"/>
          <a:stretch/>
        </p:blipFill>
        <p:spPr>
          <a:xfrm>
            <a:off x="754775" y="1063375"/>
            <a:ext cx="1343118" cy="156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501" y="2796950"/>
            <a:ext cx="1562775" cy="2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EL MUNDO DE ARN</a:t>
            </a:r>
            <a:endParaRPr/>
          </a:p>
        </p:txBody>
      </p:sp>
      <p:sp>
        <p:nvSpPr>
          <p:cNvPr id="149" name="Google Shape;149;p7"/>
          <p:cNvSpPr txBox="1"/>
          <p:nvPr>
            <p:ph idx="1" type="body"/>
          </p:nvPr>
        </p:nvSpPr>
        <p:spPr>
          <a:xfrm>
            <a:off x="5106325" y="1066625"/>
            <a:ext cx="3792600" cy="3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ARN + membrana= celula procariota.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desarrolla tareas del ADN y de las proteínas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Dificultades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Mundo previo al ARN</a:t>
            </a:r>
            <a:endParaRPr sz="2400"/>
          </a:p>
        </p:txBody>
      </p:sp>
      <p:pic>
        <p:nvPicPr>
          <p:cNvPr id="150" name="Google Shape;15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551" y="1066625"/>
            <a:ext cx="4646575" cy="301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EL CALDO PRIMORDIAL</a:t>
            </a:r>
            <a:endParaRPr/>
          </a:p>
        </p:txBody>
      </p:sp>
      <p:sp>
        <p:nvSpPr>
          <p:cNvPr id="156" name="Google Shape;156;p8"/>
          <p:cNvSpPr txBox="1"/>
          <p:nvPr>
            <p:ph idx="1" type="body"/>
          </p:nvPr>
        </p:nvSpPr>
        <p:spPr>
          <a:xfrm>
            <a:off x="4887325" y="1200150"/>
            <a:ext cx="37995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s-ES"/>
              <a:t>·</a:t>
            </a:r>
            <a:endParaRPr/>
          </a:p>
        </p:txBody>
      </p:sp>
      <p:pic>
        <p:nvPicPr>
          <p:cNvPr id="157" name="Google Shape;157;p8"/>
          <p:cNvPicPr preferRelativeResize="0"/>
          <p:nvPr/>
        </p:nvPicPr>
        <p:blipFill rotWithShape="1">
          <a:blip r:embed="rId3">
            <a:alphaModFix/>
          </a:blip>
          <a:srcRect b="0" l="-8109" r="8108" t="0"/>
          <a:stretch/>
        </p:blipFill>
        <p:spPr>
          <a:xfrm>
            <a:off x="1597425" y="1200150"/>
            <a:ext cx="4430125" cy="358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8"/>
          <p:cNvSpPr txBox="1"/>
          <p:nvPr/>
        </p:nvSpPr>
        <p:spPr>
          <a:xfrm>
            <a:off x="6027550" y="4731425"/>
            <a:ext cx="2112300" cy="16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experiment de Miller 1953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Viajes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