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8" r:id="rId3"/>
    <p:sldId id="267" r:id="rId4"/>
    <p:sldId id="268" r:id="rId5"/>
    <p:sldId id="269" r:id="rId6"/>
    <p:sldId id="270" r:id="rId7"/>
    <p:sldId id="272" r:id="rId8"/>
    <p:sldId id="273" r:id="rId9"/>
    <p:sldId id="274" r:id="rId10"/>
    <p:sldId id="275" r:id="rId11"/>
    <p:sldId id="261" r:id="rId12"/>
    <p:sldId id="262" r:id="rId13"/>
    <p:sldId id="257" r:id="rId14"/>
    <p:sldId id="260" r:id="rId15"/>
    <p:sldId id="258" r:id="rId16"/>
    <p:sldId id="263" r:id="rId17"/>
    <p:sldId id="259" r:id="rId18"/>
    <p:sldId id="266" r:id="rId19"/>
    <p:sldId id="264" r:id="rId20"/>
    <p:sldId id="265" r:id="rId21"/>
    <p:sldId id="276" r:id="rId22"/>
    <p:sldId id="277" r:id="rId23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C69D6-3031-4CCF-AFF9-6426EA56954F}" type="datetimeFigureOut">
              <a:rPr lang="es-ES" smtClean="0"/>
              <a:t>11/05/2019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824CF-3148-4869-BE7C-92B055082D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281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824CF-3148-4869-BE7C-92B055082DF6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5045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11/05/2019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11/05/2019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11/05/2019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11/05/2019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11/05/2019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11/05/2019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11/05/2019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11/05/2019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11/05/2019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11/05/2019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11/05/2019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3FC39-D6E2-41AC-B93D-13A2BED8ABF0}" type="datetimeFigureOut">
              <a:rPr lang="es-ES" smtClean="0"/>
              <a:pPr/>
              <a:t>11/05/2019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oogle.es/url?sa=i&amp;rct=j&amp;q=&amp;esrc=s&amp;source=images&amp;cd=&amp;cad=rja&amp;uact=8&amp;ved=2ahUKEwiKmse82ZPiAhUJfxoKHX5GBx8QjRx6BAgBEAU&amp;url=https%3A%2F%2Fes.wikipedia.org%2Fwiki%2FFunci%25C3%25B3n_hash&amp;psig=AOvVaw1KyLNIDg-88kFYM_ypxO7O&amp;ust=155767171417970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google.es/url?sa=i&amp;rct=j&amp;q=&amp;esrc=s&amp;source=images&amp;cd=&amp;ved=2ahUKEwiUiZ6i2ZPiAhWHBWMBHYiyDzsQjRx6BAgBEAU&amp;url=https%3A%2F%2Fidevji.com%2Fwhat-is-blockchain-technology%2F&amp;psig=AOvVaw2NqzE_dYTFLFKO2ALpSK4J&amp;ust=155767165379462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google.es/url?sa=i&amp;rct=j&amp;q=&amp;esrc=s&amp;source=images&amp;cd=&amp;ved=2ahUKEwic36bn1pPiAhVKxYUKHewPBYMQjRx6BAgBEAU&amp;url=https%3A%2F%2Fwww.osi.es%2Fes%2Factualidad%2Fblog%2F2018%2F03%2F07%2Fcriptomonedas-el-dinero-del-futuro&amp;psig=AOvVaw36qFI2lKKyaH7lwz-X0c87&amp;ust=155767099821814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google.es/url?sa=i&amp;rct=j&amp;q=&amp;esrc=s&amp;source=images&amp;cd=&amp;cad=rja&amp;uact=8&amp;ved=2ahUKEwiGiuOD2ZPiAhVhAWMBHeiMBJwQjRx6BAgBEAU&amp;url=http%3A%2F%2Fpngimg.com%2Fimgs%2Flogos%2Fbitcoin%2F&amp;psig=AOvVaw1wIJ46krICzJi7aF_M6z7M&amp;ust=155767159354456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s://www.google.es/url?sa=i&amp;rct=j&amp;q=&amp;esrc=s&amp;source=images&amp;cd=&amp;cad=rja&amp;uact=8&amp;ved=2ahUKEwizupLc2ZPiAhUBLBoKHU5SCMQQjRx6BAgBEAU&amp;url=https%3A%2F%2Fes.statista.com%2Fgrafico%2F16170%2Fprecio-de-una-onza-de-oro-y-un-bitcoin%2F&amp;psig=AOvVaw0sellI8zyz5fMD1El7A1ba&amp;ust=155767176847667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hyperlink" Target="http://www.google.es/url?sa=i&amp;rct=j&amp;q=&amp;esrc=s&amp;source=images&amp;cd=&amp;cad=rja&amp;uact=8&amp;ved=2ahUKEwjQ_8C_2JPiAhUXAWMBHex5AToQjRx6BAgBEAU&amp;url=%2Furl%3Fsa%3Di%26rct%3Dj%26q%3D%26esrc%3Ds%26source%3Dimages%26cd%3D%26ved%3D%26url%3Dhttps%253A%252F%252Fcommons.wikimedia.org%252Fwiki%252FFile%253AEthereum_logo_2014.svg%26psig%3DAOvVaw3P-oYMt9TBocL8KeNhljPe%26ust%3D1557670595091406&amp;psig=AOvVaw3P-oYMt9TBocL8KeNhljPe&amp;ust=155767059509140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es/url?sa=i&amp;rct=j&amp;q=&amp;esrc=s&amp;source=images&amp;cd=&amp;cad=rja&amp;uact=8&amp;ved=2ahUKEwiIlM-z25PiAhV-AWMBHcwACaoQjRx6BAgBEAU&amp;url=%2Furl%3Fsa%3Di%26rct%3Dj%26q%3D%26esrc%3Ds%26source%3Dimages%26cd%3D%26ved%3D%26url%3Dhttps%253A%252F%252Fmedium.com%252Fcoinmonks%252Fintroduction-to-solidity-programming-and-smart-contracts-for-complete-beginners-eb46472058cf%26psig%3DAOvVaw38SL0wjDnXY-zo-PzkL8X4%26ust%3D1557672231744324&amp;psig=AOvVaw38SL0wjDnXY-zo-PzkL8X4&amp;ust=1557672231744324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s://www.google.es/url?sa=i&amp;rct=j&amp;q=&amp;esrc=s&amp;source=images&amp;cd=&amp;cad=rja&amp;uact=8&amp;ved=2ahUKEwjDt8Sl25PiAhUsA2MBHfo1BZkQjRx6BAgBEAU&amp;url=https%3A%2F%2Fcodebrahma.com%2Fbrief-intro-smart-contracts-endless-possibilities%2F&amp;psig=AOvVaw0FQQbfLdGgySxKkcwRcihz&amp;ust=1557672195115117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google.es/url?sa=i&amp;rct=j&amp;q=&amp;esrc=s&amp;source=images&amp;cd=&amp;cad=rja&amp;uact=8&amp;ved=2ahUKEwjijInf2pPiAhVO6RoKHa8mB9kQjRx6BAgBEAU&amp;url=https%3A%2F%2Felpaisfinanciero.com%2Fcanada-rechaza-la-mineria-de-criptomonedas-pero-da-la-bienvenida-a-proyectos-blockchain%2F&amp;psig=AOvVaw1pJm3d6IlzTob5LFHr-Y78&amp;ust=155767204715445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s://www.google.es/url?sa=i&amp;rct=j&amp;q=&amp;esrc=s&amp;source=images&amp;cd=&amp;cad=rja&amp;uact=8&amp;ved=2ahUKEwjdh6f42pPiAhVnxoUKHYJvAyYQjRx6BAgBEAU&amp;url=https%3A%2F%2Fbitcoinexchangeguide.com%2Fhacker-who-initiated-51-attack-against-ethereum-classic-etc-returns-100000-of-stolen-assets%2F&amp;psig=AOvVaw3jm651r2ET8yhApO25jwNm&amp;ust=155767209314700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es/url?sa=i&amp;rct=j&amp;q=&amp;esrc=s&amp;source=images&amp;cd=&amp;ved=2ahUKEwif0of-1ZPiAhWMz4UKHVc9BloQjRx6BAgBEAU&amp;url=https%3A%2F%2Fwww.como-minar.com%2Ftopic%2F36%2Ftipos-de-hardwares-para-las-criptomonedas&amp;psig=AOvVaw0g6O9F3LaCNxcf5niaE4tX&amp;ust=1557670764323207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es/url?sa=i&amp;rct=j&amp;q=&amp;esrc=s&amp;source=images&amp;cd=&amp;ved=2ahUKEwj5mPP355PiAhWOsBQKHUCdAGcQjRx6BAgBEAU&amp;url=%2Furl%3Fsa%3Di%26rct%3Dj%26q%3D%26esrc%3Ds%26source%3Dimages%26cd%3D%26ved%3D%26url%3Dhttps%253A%252F%252Fes.123rf.com%252Fphoto_56958945_voto-concepto-de-teclado-met%2525C3%2525A1lico-vote-concept-teclado-port%2525C3%2525A1til-moderno-con-teclado-vote-dedo-del-hombre.html%26psig%3DAOvVaw3DBYjvpnbwV1B1uaGAoGBc%26ust%3D1557675589749929&amp;psig=AOvVaw3DBYjvpnbwV1B1uaGAoGBc&amp;ust=155767558974992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criptonoticias.com/analisis-investigacion/jd-com-buscara-soluciones-a-la-escalabilidad-de-blockchain-mediante-inteligencia-artificial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google.es/url?sa=i&amp;rct=j&amp;q=&amp;esrc=s&amp;source=images&amp;cd=&amp;cad=rja&amp;uact=8&amp;ved=2ahUKEwi_xqTe6ZPiAhXlAmMBHT_gDJsQjRx6BAgBEAU&amp;url=https%3A%2F%2Fselectra.es%2Fenergia%2Fcompanias%2Fiberdrola&amp;psig=AOvVaw2-WKmLAG1TD_z1IeSkpHW-&amp;ust=155767607016990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s://www.google.es/url?sa=i&amp;rct=j&amp;q=&amp;esrc=s&amp;source=images&amp;cd=&amp;cad=rja&amp;uact=8&amp;ved=2ahUKEwj97_Wk65PiAhVlyoUKHda5By4QjRx6BAgBEAU&amp;url=https%3A%2F%2Fanque.es%2F2018%2F09%2F27%2Fel-csic-se-incorpora-al-foro-quimica-y-sociedad%2F&amp;psig=AOvVaw02i8Zhq7XpVQ9SErvhcNdv&amp;ust=1557676399353391" TargetMode="External"/><Relationship Id="rId4" Type="http://schemas.openxmlformats.org/officeDocument/2006/relationships/hyperlink" Target="http://www.google.es/url?sa=i&amp;rct=j&amp;q=&amp;esrc=s&amp;source=images&amp;cd=&amp;cad=rja&amp;uact=8&amp;ved=2ahUKEwj5vr_46pPiAhWO3eAKHaIxCIAQjRx6BAgBEAU&amp;url=%2Furl%3Fsa%3Di%26rct%3Dj%26q%3D%26esrc%3Ds%26source%3Dimages%26cd%3D%26ved%3D%26url%3Dhttps%253A%252F%252Fwww.ietcc.csic.es%252F%26psig%3DAOvVaw02i8Zhq7XpVQ9SErvhcNdv%26ust%3D1557676399353391&amp;psig=AOvVaw02i8Zhq7XpVQ9SErvhcNdv&amp;ust=155767639935339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79266" y="1643056"/>
            <a:ext cx="81361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 smtClean="0">
              <a:latin typeface="Arial Black" pitchFamily="34" charset="0"/>
            </a:endParaRPr>
          </a:p>
          <a:p>
            <a:endParaRPr lang="es-ES" dirty="0" smtClean="0">
              <a:latin typeface="Arial Black" pitchFamily="34" charset="0"/>
            </a:endParaRPr>
          </a:p>
          <a:p>
            <a:pPr algn="r"/>
            <a:r>
              <a:rPr lang="es-ES" dirty="0" smtClean="0">
                <a:latin typeface="Arial Black" pitchFamily="34" charset="0"/>
              </a:rPr>
              <a:t>TECNOLOGÍAS DE LA INFORMACIÓN Y LAS COMUNICACIONES</a:t>
            </a:r>
          </a:p>
          <a:p>
            <a:pPr algn="r"/>
            <a:endParaRPr lang="es-ES" dirty="0">
              <a:latin typeface="Arial Black" pitchFamily="34" charset="0"/>
            </a:endParaRPr>
          </a:p>
          <a:p>
            <a:pPr algn="r"/>
            <a:r>
              <a:rPr lang="es-ES" smtClean="0">
                <a:latin typeface="Arial Black" pitchFamily="34" charset="0"/>
              </a:rPr>
              <a:t>Tecnología blockchain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714480" y="1576982"/>
            <a:ext cx="6968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dirty="0" smtClean="0">
                <a:latin typeface="Arial Black" pitchFamily="34" charset="0"/>
              </a:rPr>
              <a:t>X CONGRESO INVESTIGA I+D+i</a:t>
            </a:r>
          </a:p>
          <a:p>
            <a:endParaRPr lang="es-ES" dirty="0">
              <a:latin typeface="Arial Black" pitchFamily="34" charset="0"/>
            </a:endParaRPr>
          </a:p>
          <a:p>
            <a:endParaRPr lang="es-ES" dirty="0" smtClean="0">
              <a:latin typeface="Arial Black" pitchFamily="34" charset="0"/>
            </a:endParaRPr>
          </a:p>
        </p:txBody>
      </p:sp>
      <p:pic>
        <p:nvPicPr>
          <p:cNvPr id="11" name="Picture 13" descr="C:\Users\JOSE ALBERTO\Desktop\Banda - Investiga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00921" y="214296"/>
            <a:ext cx="771355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18 Grupo"/>
          <p:cNvGrpSpPr/>
          <p:nvPr/>
        </p:nvGrpSpPr>
        <p:grpSpPr>
          <a:xfrm>
            <a:off x="1285852" y="4316879"/>
            <a:ext cx="6858048" cy="755201"/>
            <a:chOff x="1285852" y="4316879"/>
            <a:chExt cx="6858048" cy="755201"/>
          </a:xfrm>
        </p:grpSpPr>
        <p:pic>
          <p:nvPicPr>
            <p:cNvPr id="20" name="Picture 2" descr="C:\Users\Jose Alberto\Documents\INVESTIGA ED 7\LOGOS\CSIC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85852" y="4403228"/>
              <a:ext cx="1357322" cy="582503"/>
            </a:xfrm>
            <a:prstGeom prst="rect">
              <a:avLst/>
            </a:prstGeom>
            <a:noFill/>
          </p:spPr>
        </p:pic>
        <p:pic>
          <p:nvPicPr>
            <p:cNvPr id="21" name="Picture 4" descr="C:\Users\Jose Alberto\Documents\INVESTIGA ED 7\LOGOS\CIEMAT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16834" y="4457430"/>
              <a:ext cx="1013228" cy="474098"/>
            </a:xfrm>
            <a:prstGeom prst="rect">
              <a:avLst/>
            </a:prstGeom>
            <a:noFill/>
          </p:spPr>
        </p:pic>
        <p:pic>
          <p:nvPicPr>
            <p:cNvPr id="22" name="Picture 5" descr="C:\Users\Jose Alberto\Documents\INVESTIGA ED 7\LOGOS\INIA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647979" y="4452185"/>
              <a:ext cx="1445371" cy="484588"/>
            </a:xfrm>
            <a:prstGeom prst="rect">
              <a:avLst/>
            </a:prstGeom>
            <a:noFill/>
          </p:spPr>
        </p:pic>
        <p:pic>
          <p:nvPicPr>
            <p:cNvPr id="23" name="Picture 6" descr="C:\Users\Jose Alberto\Documents\INVESTIGA ED 7\LOGOS\INTA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67011" y="4404986"/>
              <a:ext cx="576889" cy="578987"/>
            </a:xfrm>
            <a:prstGeom prst="rect">
              <a:avLst/>
            </a:prstGeom>
            <a:noFill/>
          </p:spPr>
        </p:pic>
        <p:pic>
          <p:nvPicPr>
            <p:cNvPr id="24" name="Picture 7" descr="C:\Users\Jose Alberto\Documents\INVESTIGA ED 7\LOGOS\ISCIII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03722" y="4316879"/>
              <a:ext cx="570596" cy="75520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APLICACIONES ACTUALES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34587"/>
            <a:ext cx="8229600" cy="3394472"/>
          </a:xfrm>
        </p:spPr>
        <p:txBody>
          <a:bodyPr/>
          <a:lstStyle/>
          <a:p>
            <a:r>
              <a:rPr lang="es-ES" dirty="0" smtClean="0"/>
              <a:t>Comercio internacional</a:t>
            </a:r>
          </a:p>
          <a:p>
            <a:r>
              <a:rPr lang="es-ES" dirty="0" smtClean="0"/>
              <a:t>Rastreo de mercancías</a:t>
            </a:r>
          </a:p>
          <a:p>
            <a:r>
              <a:rPr lang="es-ES" dirty="0" smtClean="0"/>
              <a:t>Industria aseguradora </a:t>
            </a:r>
          </a:p>
          <a:p>
            <a:r>
              <a:rPr lang="es-ES" dirty="0" err="1" smtClean="0"/>
              <a:t>ONGs</a:t>
            </a:r>
            <a:endParaRPr lang="es-ES" dirty="0" smtClean="0"/>
          </a:p>
          <a:p>
            <a:r>
              <a:rPr lang="es-ES" dirty="0" err="1" smtClean="0"/>
              <a:t>Criptomonedas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23678"/>
            <a:ext cx="3240360" cy="181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85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dirty="0" smtClean="0"/>
              <a:t>Seguridad</a:t>
            </a:r>
            <a:endParaRPr lang="es-ES" b="1" dirty="0"/>
          </a:p>
        </p:txBody>
      </p:sp>
      <p:pic>
        <p:nvPicPr>
          <p:cNvPr id="4" name="Picture 2" descr="Resultado de imagen de hash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7614"/>
            <a:ext cx="492489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69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dirty="0" smtClean="0"/>
              <a:t>Seguridad</a:t>
            </a:r>
            <a:endParaRPr lang="es-ES" b="1" dirty="0"/>
          </a:p>
        </p:txBody>
      </p:sp>
      <p:pic>
        <p:nvPicPr>
          <p:cNvPr id="4098" name="Picture 2" descr="Resultado de imagen de hash blockchai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03598"/>
            <a:ext cx="78105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81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b="1" dirty="0" err="1" smtClean="0"/>
              <a:t>Criptomonedas</a:t>
            </a:r>
            <a:endParaRPr lang="es-ES" b="1" dirty="0"/>
          </a:p>
        </p:txBody>
      </p:sp>
      <p:pic>
        <p:nvPicPr>
          <p:cNvPr id="1026" name="Picture 2" descr="Resultado de imagen de logo criptomoneda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75606"/>
            <a:ext cx="5873722" cy="287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i="1" dirty="0" err="1" smtClean="0"/>
              <a:t>Bitcoin</a:t>
            </a:r>
            <a:endParaRPr lang="es-ES" i="1" dirty="0"/>
          </a:p>
        </p:txBody>
      </p:sp>
      <p:pic>
        <p:nvPicPr>
          <p:cNvPr id="3076" name="Picture 4" descr="Resultado de imagen de bitcoin logo 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190" y="872871"/>
            <a:ext cx="4248472" cy="424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de grafico precio bitcoi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92299"/>
            <a:ext cx="490537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971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i="1" dirty="0" err="1" smtClean="0"/>
              <a:t>Ethereum</a:t>
            </a:r>
            <a:endParaRPr lang="es-ES" i="1" dirty="0"/>
          </a:p>
        </p:txBody>
      </p:sp>
      <p:pic>
        <p:nvPicPr>
          <p:cNvPr id="2058" name="Picture 10" descr="Resultado de imagen de ethereum 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78" y="1203598"/>
            <a:ext cx="2178730" cy="354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sultado de imagen de smart contract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31590"/>
            <a:ext cx="479107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esultado de imagen de solidity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40" y="350785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81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23478"/>
            <a:ext cx="8229600" cy="857250"/>
          </a:xfrm>
        </p:spPr>
        <p:txBody>
          <a:bodyPr/>
          <a:lstStyle/>
          <a:p>
            <a:pPr algn="l"/>
            <a:r>
              <a:rPr lang="es-ES" b="1" dirty="0" smtClean="0"/>
              <a:t>Minería</a:t>
            </a:r>
            <a:endParaRPr lang="es-ES" b="1" dirty="0"/>
          </a:p>
        </p:txBody>
      </p:sp>
      <p:pic>
        <p:nvPicPr>
          <p:cNvPr id="8194" name="Picture 2" descr="Resultado de imagen de minería blockchai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7"/>
          <a:stretch/>
        </p:blipFill>
        <p:spPr bwMode="auto">
          <a:xfrm>
            <a:off x="233263" y="1048878"/>
            <a:ext cx="4607559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n de hacker 01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9662"/>
            <a:ext cx="490360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68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i="1" dirty="0" smtClean="0"/>
              <a:t>Problemas minería</a:t>
            </a:r>
            <a:endParaRPr lang="es-ES" i="1" dirty="0"/>
          </a:p>
        </p:txBody>
      </p:sp>
      <p:pic>
        <p:nvPicPr>
          <p:cNvPr id="7170" name="Picture 2" descr="Resultado de imagen de granjas de mineri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03598"/>
            <a:ext cx="6700173" cy="370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85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3314" name="Picture 2" descr="E:\daf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5486"/>
            <a:ext cx="8712968" cy="48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92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er las imágenes de ori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486"/>
            <a:ext cx="432048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Ver las imágenes de ori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28311"/>
            <a:ext cx="4234297" cy="307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580112" y="218431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/>
              <a:t>Música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281364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Índice: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dirty="0" smtClean="0"/>
              <a:t>Definición y diferenciación entre </a:t>
            </a:r>
            <a:r>
              <a:rPr lang="es-ES" dirty="0" err="1" smtClean="0"/>
              <a:t>Blockchain</a:t>
            </a:r>
            <a:r>
              <a:rPr lang="es-ES" dirty="0" smtClean="0"/>
              <a:t> y </a:t>
            </a:r>
            <a:r>
              <a:rPr lang="es-ES" dirty="0" err="1" smtClean="0"/>
              <a:t>Bitcoin</a:t>
            </a:r>
            <a:r>
              <a:rPr lang="es-ES" dirty="0" smtClean="0"/>
              <a:t>.</a:t>
            </a:r>
          </a:p>
          <a:p>
            <a:r>
              <a:rPr lang="es-ES" dirty="0" smtClean="0"/>
              <a:t>Revolución </a:t>
            </a:r>
            <a:r>
              <a:rPr lang="es-ES" dirty="0" err="1" smtClean="0"/>
              <a:t>Blockchain</a:t>
            </a:r>
            <a:endParaRPr lang="es-ES" dirty="0" smtClean="0"/>
          </a:p>
          <a:p>
            <a:r>
              <a:rPr lang="es-ES" dirty="0" smtClean="0"/>
              <a:t>Estructura</a:t>
            </a:r>
          </a:p>
          <a:p>
            <a:r>
              <a:rPr lang="es-ES" dirty="0" err="1" smtClean="0"/>
              <a:t>Satoshi</a:t>
            </a:r>
            <a:r>
              <a:rPr lang="es-ES" dirty="0" smtClean="0"/>
              <a:t> </a:t>
            </a:r>
            <a:r>
              <a:rPr lang="es-ES" dirty="0" err="1" smtClean="0"/>
              <a:t>Nakamoto</a:t>
            </a:r>
            <a:endParaRPr lang="es-ES" dirty="0" smtClean="0"/>
          </a:p>
          <a:p>
            <a:r>
              <a:rPr lang="es-ES" dirty="0" smtClean="0"/>
              <a:t>Propiedades </a:t>
            </a:r>
            <a:r>
              <a:rPr lang="es-ES" dirty="0" err="1" smtClean="0"/>
              <a:t>Blockchain</a:t>
            </a:r>
            <a:endParaRPr lang="es-ES" dirty="0" smtClean="0"/>
          </a:p>
          <a:p>
            <a:r>
              <a:rPr lang="es-ES" dirty="0" smtClean="0"/>
              <a:t>Aplicaciones actuales</a:t>
            </a:r>
          </a:p>
          <a:p>
            <a:r>
              <a:rPr lang="es-ES" dirty="0" smtClean="0"/>
              <a:t>Seguridad</a:t>
            </a:r>
          </a:p>
          <a:p>
            <a:r>
              <a:rPr lang="es-ES" dirty="0" err="1" smtClean="0"/>
              <a:t>Criptomonedas</a:t>
            </a:r>
            <a:endParaRPr lang="es-ES" dirty="0" smtClean="0"/>
          </a:p>
          <a:p>
            <a:r>
              <a:rPr lang="es-ES" dirty="0" smtClean="0"/>
              <a:t>Minería</a:t>
            </a:r>
          </a:p>
          <a:p>
            <a:r>
              <a:rPr lang="es-ES" dirty="0" smtClean="0"/>
              <a:t>Análisis DAFO</a:t>
            </a:r>
          </a:p>
          <a:p>
            <a:r>
              <a:rPr lang="es-ES" dirty="0" smtClean="0"/>
              <a:t>Aplicaciones </a:t>
            </a:r>
            <a:r>
              <a:rPr lang="es-ES" dirty="0" err="1" smtClean="0"/>
              <a:t>Blockchain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91030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Resultado de imagen de vote teclad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23678"/>
            <a:ext cx="4176464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3003"/>
            <a:ext cx="4035107" cy="223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23528" y="338056"/>
            <a:ext cx="66967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/>
              <a:t>Sistema Político </a:t>
            </a:r>
          </a:p>
          <a:p>
            <a:r>
              <a:rPr lang="es-ES" sz="4400" dirty="0" smtClean="0"/>
              <a:t>Alternativo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195567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Inteligencia artificial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6386" name="Picture 2" descr="Resultado de imagen de inteligencia artificial blockchai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03597"/>
            <a:ext cx="7995764" cy="383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83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/>
              <a:t>Especial agradecimiento a…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29577"/>
            <a:ext cx="8229600" cy="339447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Francisco </a:t>
            </a:r>
            <a:r>
              <a:rPr lang="es-ES" dirty="0"/>
              <a:t>Javier Cárceles Moreno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dirty="0" smtClean="0"/>
          </a:p>
          <a:p>
            <a:pPr>
              <a:buFont typeface="Wingdings" panose="05000000000000000000" pitchFamily="2" charset="2"/>
              <a:buChar char="Ø"/>
            </a:pPr>
            <a:endParaRPr lang="es-E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Iberdrola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dirty="0"/>
          </a:p>
          <a:p>
            <a:pPr>
              <a:buFont typeface="Wingdings" panose="05000000000000000000" pitchFamily="2" charset="2"/>
              <a:buChar char="Ø"/>
            </a:pPr>
            <a:endParaRPr lang="es-E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CSIC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dirty="0"/>
          </a:p>
          <a:p>
            <a:pPr>
              <a:buFont typeface="Wingdings" panose="05000000000000000000" pitchFamily="2" charset="2"/>
              <a:buChar char="Ø"/>
            </a:pPr>
            <a:endParaRPr lang="es-ES" dirty="0" smtClean="0"/>
          </a:p>
        </p:txBody>
      </p:sp>
      <p:pic>
        <p:nvPicPr>
          <p:cNvPr id="17410" name="Picture 2" descr="Resultado de imagen de iberdrol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97778"/>
            <a:ext cx="2880320" cy="150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Resultado de imagen de csi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74675" y="-944562"/>
            <a:ext cx="78105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7420" name="Picture 12" descr="Imagen relacionad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35846"/>
            <a:ext cx="2952328" cy="149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45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43608" y="1347614"/>
            <a:ext cx="7056784" cy="138499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i="1" dirty="0" smtClean="0"/>
              <a:t>“</a:t>
            </a:r>
            <a:r>
              <a:rPr lang="es-ES" sz="2800" i="1" dirty="0"/>
              <a:t> </a:t>
            </a:r>
            <a:r>
              <a:rPr lang="es-ES" sz="2800" i="1" dirty="0" err="1" smtClean="0"/>
              <a:t>Blockchain</a:t>
            </a:r>
            <a:r>
              <a:rPr lang="es-ES" sz="2800" i="1" dirty="0" smtClean="0"/>
              <a:t> es la tecnología. </a:t>
            </a:r>
            <a:r>
              <a:rPr lang="es-ES" sz="2800" i="1" dirty="0" err="1" smtClean="0"/>
              <a:t>Bitcoin</a:t>
            </a:r>
            <a:r>
              <a:rPr lang="es-ES" sz="2800" i="1" dirty="0" smtClean="0"/>
              <a:t>, simplemente, la primera gran manifestación de su potencial”</a:t>
            </a:r>
            <a:endParaRPr lang="es-ES" sz="2800" i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6264188" y="2315101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Marc </a:t>
            </a:r>
            <a:r>
              <a:rPr lang="es-ES" dirty="0" err="1" smtClean="0"/>
              <a:t>Keninsberg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548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24" y="894807"/>
            <a:ext cx="3394075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342" y="1834608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2" b="99105" l="0" r="998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22897"/>
            <a:ext cx="1423222" cy="113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59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95685"/>
            <a:ext cx="8229600" cy="25989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000" b="1" dirty="0" smtClean="0">
                <a:solidFill>
                  <a:srgbClr val="FF0000"/>
                </a:solidFill>
              </a:rPr>
              <a:t>PERO…</a:t>
            </a:r>
          </a:p>
          <a:p>
            <a:pPr marL="0" indent="0" algn="ctr">
              <a:buNone/>
            </a:pPr>
            <a:r>
              <a:rPr lang="es-ES" sz="4000" b="1" dirty="0" smtClean="0"/>
              <a:t>¿Qué es la red </a:t>
            </a:r>
            <a:r>
              <a:rPr lang="es-ES" sz="4000" b="1" dirty="0" err="1"/>
              <a:t>B</a:t>
            </a:r>
            <a:r>
              <a:rPr lang="es-ES" sz="4000" b="1" dirty="0" err="1" smtClean="0"/>
              <a:t>lockchain</a:t>
            </a:r>
            <a:r>
              <a:rPr lang="es-ES" sz="4000" b="1" dirty="0" smtClean="0"/>
              <a:t>?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277493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099009"/>
            <a:ext cx="1800200" cy="425202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BLOCK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43808" y="950708"/>
            <a:ext cx="1872208" cy="7218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4000" b="1" dirty="0" smtClean="0">
                <a:latin typeface="+mj-lt"/>
              </a:rPr>
              <a:t>CHAIN</a:t>
            </a:r>
            <a:endParaRPr lang="es-ES" sz="4000" b="1" dirty="0">
              <a:latin typeface="+mj-lt"/>
            </a:endParaRPr>
          </a:p>
        </p:txBody>
      </p:sp>
      <p:cxnSp>
        <p:nvCxnSpPr>
          <p:cNvPr id="5" name="4 Conector angular"/>
          <p:cNvCxnSpPr/>
          <p:nvPr/>
        </p:nvCxnSpPr>
        <p:spPr>
          <a:xfrm flipV="1">
            <a:off x="395536" y="843558"/>
            <a:ext cx="4464496" cy="936104"/>
          </a:xfrm>
          <a:prstGeom prst="bentConnector3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" name="6 Explosión 2"/>
          <p:cNvSpPr/>
          <p:nvPr/>
        </p:nvSpPr>
        <p:spPr>
          <a:xfrm>
            <a:off x="5292080" y="2373354"/>
            <a:ext cx="3851920" cy="2532655"/>
          </a:xfrm>
          <a:prstGeom prst="irregularSeal2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 rot="20636939">
            <a:off x="5893147" y="3408848"/>
            <a:ext cx="2394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5ª REVOLUCIÓN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0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2211710"/>
            <a:ext cx="2664296" cy="792088"/>
          </a:xfrm>
        </p:spPr>
        <p:txBody>
          <a:bodyPr>
            <a:normAutofit fontScale="25000" lnSpcReduction="20000"/>
          </a:bodyPr>
          <a:lstStyle/>
          <a:p>
            <a:endParaRPr lang="es-ES" dirty="0" smtClean="0"/>
          </a:p>
          <a:p>
            <a:endParaRPr lang="es-ES" dirty="0"/>
          </a:p>
          <a:p>
            <a:pPr marL="0" indent="0">
              <a:buNone/>
            </a:pPr>
            <a:r>
              <a:rPr lang="es-ES" sz="12800" b="1" dirty="0" smtClean="0"/>
              <a:t>ESTRUCTURA</a:t>
            </a:r>
            <a:endParaRPr lang="es-ES" b="1" dirty="0"/>
          </a:p>
        </p:txBody>
      </p:sp>
      <p:sp>
        <p:nvSpPr>
          <p:cNvPr id="4" name="3 Abrir llave"/>
          <p:cNvSpPr/>
          <p:nvPr/>
        </p:nvSpPr>
        <p:spPr>
          <a:xfrm>
            <a:off x="2987824" y="1131590"/>
            <a:ext cx="360040" cy="3168352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3587278" y="1376938"/>
            <a:ext cx="35283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BLOQUES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NODO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ENCRIPTACIÓN</a:t>
            </a:r>
          </a:p>
        </p:txBody>
      </p:sp>
    </p:spTree>
    <p:extLst>
      <p:ext uri="{BB962C8B-B14F-4D97-AF65-F5344CB8AC3E}">
        <p14:creationId xmlns:p14="http://schemas.microsoft.com/office/powerpoint/2010/main" val="296737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SATOSHI NAKAMOTO</a:t>
            </a:r>
            <a:endParaRPr lang="es-ES" dirty="0"/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925" y="1200150"/>
            <a:ext cx="6788150" cy="3394075"/>
          </a:xfrm>
        </p:spPr>
      </p:pic>
    </p:spTree>
    <p:extLst>
      <p:ext uri="{BB962C8B-B14F-4D97-AF65-F5344CB8AC3E}">
        <p14:creationId xmlns:p14="http://schemas.microsoft.com/office/powerpoint/2010/main" val="101204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7494"/>
            <a:ext cx="8229600" cy="857250"/>
          </a:xfrm>
        </p:spPr>
        <p:txBody>
          <a:bodyPr/>
          <a:lstStyle/>
          <a:p>
            <a:r>
              <a:rPr lang="es-ES" dirty="0" smtClean="0"/>
              <a:t>PROPIEDADES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7614"/>
            <a:ext cx="8229600" cy="3394472"/>
          </a:xfrm>
        </p:spPr>
        <p:txBody>
          <a:bodyPr/>
          <a:lstStyle/>
          <a:p>
            <a:r>
              <a:rPr lang="es-ES" dirty="0" smtClean="0"/>
              <a:t>Descentralización</a:t>
            </a:r>
          </a:p>
          <a:p>
            <a:r>
              <a:rPr lang="es-ES" dirty="0" smtClean="0"/>
              <a:t>Transparencia</a:t>
            </a:r>
          </a:p>
          <a:p>
            <a:r>
              <a:rPr lang="es-ES" dirty="0" smtClean="0"/>
              <a:t>Inmodificable</a:t>
            </a:r>
          </a:p>
          <a:p>
            <a:r>
              <a:rPr lang="es-ES" dirty="0" err="1"/>
              <a:t>I</a:t>
            </a:r>
            <a:r>
              <a:rPr lang="es-ES" dirty="0" err="1" smtClean="0"/>
              <a:t>nhackeable</a:t>
            </a:r>
            <a:endParaRPr lang="es-ES" dirty="0" smtClean="0"/>
          </a:p>
          <a:p>
            <a:r>
              <a:rPr lang="es-ES" dirty="0" smtClean="0"/>
              <a:t>Tipos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272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120</Words>
  <Application>Microsoft Office PowerPoint</Application>
  <PresentationFormat>Presentación en pantalla (16:9)</PresentationFormat>
  <Paragraphs>72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Presentación de PowerPoint</vt:lpstr>
      <vt:lpstr>Índice:</vt:lpstr>
      <vt:lpstr>Presentación de PowerPoint</vt:lpstr>
      <vt:lpstr>Presentación de PowerPoint</vt:lpstr>
      <vt:lpstr>Presentación de PowerPoint</vt:lpstr>
      <vt:lpstr>BLOCK</vt:lpstr>
      <vt:lpstr>Presentación de PowerPoint</vt:lpstr>
      <vt:lpstr>SATOSHI NAKAMOTO</vt:lpstr>
      <vt:lpstr>PROPIEDADES</vt:lpstr>
      <vt:lpstr>APLICACIONES ACTUALES</vt:lpstr>
      <vt:lpstr>Seguridad</vt:lpstr>
      <vt:lpstr>Seguridad</vt:lpstr>
      <vt:lpstr>Criptomonedas</vt:lpstr>
      <vt:lpstr>Bitcoin</vt:lpstr>
      <vt:lpstr>Ethereum</vt:lpstr>
      <vt:lpstr>Minería</vt:lpstr>
      <vt:lpstr>Problemas minería</vt:lpstr>
      <vt:lpstr>Presentación de PowerPoint</vt:lpstr>
      <vt:lpstr>Presentación de PowerPoint</vt:lpstr>
      <vt:lpstr>Presentación de PowerPoint</vt:lpstr>
      <vt:lpstr>Inteligencia artificial</vt:lpstr>
      <vt:lpstr>Especial agradecimiento a…</vt:lpstr>
    </vt:vector>
  </TitlesOfParts>
  <Company>Gémina Servicios de Ingeniería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José Alberto</dc:creator>
  <cp:lastModifiedBy>Escuela</cp:lastModifiedBy>
  <cp:revision>17</cp:revision>
  <dcterms:created xsi:type="dcterms:W3CDTF">2016-11-11T10:12:07Z</dcterms:created>
  <dcterms:modified xsi:type="dcterms:W3CDTF">2019-05-11T16:32:03Z</dcterms:modified>
</cp:coreProperties>
</file>