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8" r:id="rId32"/>
    <p:sldId id="269" r:id="rId33"/>
    <p:sldId id="270" r:id="rId34"/>
    <p:sldId id="271" r:id="rId3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Bmpun4ZPiAhWCAmMBHWC2BHkQjRx6BAgBEAU&amp;url=https://solarimpulse.com/companies/lightyear&amp;psig=AOvVaw0R4luz37DmveapcW2-9KZw&amp;ust=1557673810870657" TargetMode="External"/><Relationship Id="rId2" Type="http://schemas.openxmlformats.org/officeDocument/2006/relationships/hyperlink" Target="https://www.google.es/url?sa=i&amp;rct=j&amp;q=&amp;esrc=s&amp;source=images&amp;cd=&amp;ved=&amp;url=https://ua.all.biz/en/enviro-tabs-envirotabs-tablets-for-fuel-g8280789&amp;psig=AOvVaw1bfixc7PdFxosV-liHBaBt&amp;ust=15576651246297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es/url?sa=i&amp;rct=j&amp;q=&amp;esrc=s&amp;source=images&amp;cd=&amp;cad=rja&amp;uact=8&amp;ved=2ahUKEwiPsqqGxZPiAhVPzhoKHR2jDqIQjRx6BAgBEAU&amp;url=http://www.expansion.com/economia/2017/04/01/58df824622601dc2378b460d.html&amp;psig=AOvVaw0NghRZ69Vlrtjtcu3ap1uE&amp;ust=15576661973556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google.es/url?sa=i&amp;rct=j&amp;q=&amp;esrc=s&amp;source=images&amp;cd=&amp;cad=rja&amp;uact=8&amp;ved=2ahUKEwiRv7W3xZPiAhWvx4UKHQ8EAyEQjRx6BAgBEAU&amp;url=https://rpp.pe/mundo/latinoamerica/bolivia-se-consolida-como-el-pais-con-la-mayor-reserva-de-litio-de-todo-el-mundo-noticia-1182903&amp;psig=AOvVaw08YeZVGHVGFjwWMKEGG88B&amp;ust=1557666294912259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es/url?sa=i&amp;rct=j&amp;q=&amp;esrc=s&amp;source=images&amp;cd=&amp;cad=rja&amp;uact=8&amp;ved=2ahUKEwiu6-r04pPiAhUIzIUKHU60CYUQjRx6BAgBEAU&amp;url=https://www.un.org/sustainabledevelopment/es/objetivos-de-desarrollo-sostenible/s_sdg_icons-01-07/&amp;psig=AOvVaw0VFYk63AS7EO3N0gvCBVSH&amp;ust=15576742394325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85918" y="1643056"/>
            <a:ext cx="69000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ENERGÍA Y MEDIO AMBIENTE</a:t>
            </a:r>
          </a:p>
          <a:p>
            <a:pPr algn="r"/>
            <a:endParaRPr lang="es-ES" dirty="0">
              <a:latin typeface="Arial Black" pitchFamily="34" charset="0"/>
            </a:endParaRPr>
          </a:p>
          <a:p>
            <a:pPr algn="r"/>
            <a:r>
              <a:rPr lang="en-US" dirty="0" err="1" smtClean="0">
                <a:latin typeface="Arial Black" pitchFamily="34" charset="0"/>
              </a:rPr>
              <a:t>Movilidad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eléctrica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1576982"/>
            <a:ext cx="696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latin typeface="Arial Black" pitchFamily="34" charset="0"/>
              </a:rPr>
              <a:t>X CONGRESO INVESTIGA I+D+i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</p:txBody>
      </p:sp>
      <p:pic>
        <p:nvPicPr>
          <p:cNvPr id="11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921" y="214296"/>
            <a:ext cx="771355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1285852" y="4316879"/>
            <a:ext cx="6858048" cy="755201"/>
            <a:chOff x="1285852" y="4316879"/>
            <a:chExt cx="6858048" cy="755201"/>
          </a:xfrm>
        </p:grpSpPr>
        <p:pic>
          <p:nvPicPr>
            <p:cNvPr id="20" name="Picture 2" descr="C:\Users\Jose Alberto\Documents\INVESTIGA ED 7\LOGOS\CSIC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4403228"/>
              <a:ext cx="1357322" cy="582503"/>
            </a:xfrm>
            <a:prstGeom prst="rect">
              <a:avLst/>
            </a:prstGeom>
            <a:noFill/>
          </p:spPr>
        </p:pic>
        <p:pic>
          <p:nvPicPr>
            <p:cNvPr id="21" name="Picture 4" descr="C:\Users\Jose Alberto\Documents\INVESTIGA ED 7\LOGOS\CIEMA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6834" y="4457430"/>
              <a:ext cx="1013228" cy="474098"/>
            </a:xfrm>
            <a:prstGeom prst="rect">
              <a:avLst/>
            </a:prstGeom>
            <a:noFill/>
          </p:spPr>
        </p:pic>
        <p:pic>
          <p:nvPicPr>
            <p:cNvPr id="22" name="Picture 5" descr="C:\Users\Jose Alberto\Documents\INVESTIGA ED 7\LOGOS\INIA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7979" y="4452185"/>
              <a:ext cx="1445371" cy="484588"/>
            </a:xfrm>
            <a:prstGeom prst="rect">
              <a:avLst/>
            </a:prstGeom>
            <a:noFill/>
          </p:spPr>
        </p:pic>
        <p:pic>
          <p:nvPicPr>
            <p:cNvPr id="23" name="Picture 6" descr="C:\Users\Jose Alberto\Documents\INVESTIGA ED 7\LOGOS\IN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67011" y="4404986"/>
              <a:ext cx="576889" cy="578987"/>
            </a:xfrm>
            <a:prstGeom prst="rect">
              <a:avLst/>
            </a:prstGeom>
            <a:noFill/>
          </p:spPr>
        </p:pic>
        <p:pic>
          <p:nvPicPr>
            <p:cNvPr id="24" name="Picture 7" descr="C:\Users\Jose Alberto\Documents\INVESTIGA ED 7\LOGOS\ISCIII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3722" y="4316879"/>
              <a:ext cx="570596" cy="7552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3742"/>
            <a:ext cx="6444630" cy="36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26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486"/>
            <a:ext cx="7344816" cy="47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48" y="2053124"/>
            <a:ext cx="4644007" cy="309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6848" cy="28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OBJETIVO: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63688" y="1491630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DESCARBONIZACIÓN</a:t>
            </a:r>
            <a:endParaRPr lang="es-ES" sz="4000" dirty="0">
              <a:solidFill>
                <a:prstClr val="white"/>
              </a:solidFill>
            </a:endParaRPr>
          </a:p>
        </p:txBody>
      </p:sp>
      <p:pic>
        <p:nvPicPr>
          <p:cNvPr id="6146" name="Picture 2" descr="Resultado de imagen de DESCARBONIZAC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6354" l="4948" r="95703">
                        <a14:foregroundMark x1="15365" y1="22917" x2="15365" y2="22917"/>
                        <a14:foregroundMark x1="13021" y1="35938" x2="13021" y2="35938"/>
                        <a14:foregroundMark x1="4948" y1="67708" x2="4948" y2="67708"/>
                        <a14:foregroundMark x1="22135" y1="81771" x2="22135" y2="81771"/>
                        <a14:foregroundMark x1="32552" y1="80208" x2="32552" y2="80208"/>
                        <a14:foregroundMark x1="39193" y1="93750" x2="39193" y2="93750"/>
                        <a14:foregroundMark x1="64323" y1="86979" x2="64323" y2="86979"/>
                        <a14:foregroundMark x1="85677" y1="72396" x2="85677" y2="72396"/>
                        <a14:foregroundMark x1="82422" y1="89583" x2="82422" y2="89583"/>
                        <a14:foregroundMark x1="54557" y1="87500" x2="54557" y2="87500"/>
                        <a14:foregroundMark x1="68099" y1="83854" x2="68099" y2="83854"/>
                        <a14:foregroundMark x1="58073" y1="72917" x2="58073" y2="72917"/>
                        <a14:foregroundMark x1="59115" y1="19271" x2="59115" y2="19271"/>
                        <a14:foregroundMark x1="79948" y1="52083" x2="79948" y2="52083"/>
                        <a14:foregroundMark x1="74479" y1="30729" x2="74479" y2="30729"/>
                        <a14:foregroundMark x1="65625" y1="17708" x2="65625" y2="17708"/>
                        <a14:foregroundMark x1="45443" y1="60417" x2="45443" y2="60417"/>
                        <a14:foregroundMark x1="33333" y1="39063" x2="33333" y2="39063"/>
                        <a14:foregroundMark x1="95703" y1="96354" x2="95703" y2="96354"/>
                        <a14:foregroundMark x1="24479" y1="39583" x2="24479" y2="39583"/>
                        <a14:foregroundMark x1="20443" y1="39063" x2="20443" y2="39063"/>
                        <a14:foregroundMark x1="26693" y1="25000" x2="26693" y2="25000"/>
                        <a14:foregroundMark x1="31771" y1="29167" x2="31771" y2="29167"/>
                        <a14:backgroundMark x1="30990" y1="42188" x2="30990" y2="42188"/>
                        <a14:backgroundMark x1="30729" y1="53646" x2="30729" y2="53646"/>
                        <a14:backgroundMark x1="20833" y1="63021" x2="20833" y2="63021"/>
                        <a14:backgroundMark x1="19010" y1="52083" x2="19010" y2="52083"/>
                        <a14:backgroundMark x1="59766" y1="70833" x2="59766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14700"/>
            <a:ext cx="731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SOLUCIÓN: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752909" y="2211710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ENERGIAS RENOVABLES</a:t>
            </a:r>
            <a:endParaRPr lang="es-E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EÓLICA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98"/>
            <a:ext cx="51530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82979" y="4731990"/>
            <a:ext cx="265351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prstClr val="black"/>
                </a:solidFill>
              </a:rPr>
              <a:t>ENERGIAS RENOVABLES</a:t>
            </a:r>
            <a:endParaRPr lang="es-E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FOTOVOLTAICA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648125"/>
            <a:ext cx="4041775" cy="479822"/>
          </a:xfrm>
        </p:spPr>
        <p:txBody>
          <a:bodyPr/>
          <a:lstStyle/>
          <a:p>
            <a:r>
              <a:rPr lang="es-ES" dirty="0" smtClean="0"/>
              <a:t>PLACAS DE PEROVSKITA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644008" y="212794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"Próximos 20 años entre el 50-100% de la producción será de </a:t>
            </a:r>
            <a:r>
              <a:rPr lang="es-ES" dirty="0"/>
              <a:t>este tipo" </a:t>
            </a:r>
          </a:p>
          <a:p>
            <a:pPr marL="0" indent="0">
              <a:buNone/>
            </a:pPr>
            <a:r>
              <a:rPr lang="es-ES" dirty="0" smtClean="0"/>
              <a:t>- Media-tics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3" y="1635646"/>
            <a:ext cx="41210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382979" y="4731990"/>
            <a:ext cx="265351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prstClr val="black"/>
                </a:solidFill>
              </a:rPr>
              <a:t>ENERGIAS RENOVABLES</a:t>
            </a:r>
            <a:endParaRPr lang="es-E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HIDRÁULICA</a:t>
            </a:r>
            <a:endParaRPr lang="es-ES" dirty="0"/>
          </a:p>
        </p:txBody>
      </p:sp>
      <p:pic>
        <p:nvPicPr>
          <p:cNvPr id="12292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3598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267744" y="4508707"/>
            <a:ext cx="3788227" cy="47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Presa 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</a:t>
            </a:r>
            <a:r>
              <a:rPr lang="es-E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Aldeadávila</a:t>
            </a: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– 1.243 MW</a:t>
            </a:r>
          </a:p>
          <a:p>
            <a:pPr marL="0" indent="0">
              <a:buFont typeface="Arial" pitchFamily="34" charset="0"/>
              <a:buNone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382979" y="4731990"/>
            <a:ext cx="265351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prstClr val="black"/>
                </a:solidFill>
              </a:rPr>
              <a:t>ENERGIAS RENOVABLES</a:t>
            </a:r>
            <a:endParaRPr lang="es-E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FUSIÓN ALTERNATIVA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4474865"/>
            <a:ext cx="3788227" cy="473149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Prototipo general fusión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 descr="http://ichef.bbci.co.uk/wwfeatures/wm/live/624_351/images/live/p0/3s/g7/p03sg7d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/>
          <a:stretch/>
        </p:blipFill>
        <p:spPr bwMode="auto">
          <a:xfrm>
            <a:off x="2123728" y="1131590"/>
            <a:ext cx="4973557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82979" y="4731990"/>
            <a:ext cx="265351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prstClr val="black"/>
                </a:solidFill>
              </a:rPr>
              <a:t>ENERGIAS RENOVABLES</a:t>
            </a:r>
            <a:endParaRPr lang="es-E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61" y="2427734"/>
            <a:ext cx="4775494" cy="255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35696" y="1059582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IRREGULARIDAD EN LA PRODUCCIÓN</a:t>
            </a:r>
            <a:endParaRPr lang="es-E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Energía y Medio Ambiente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4040188" cy="3036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/>
              <a:t>Anna </a:t>
            </a:r>
            <a:r>
              <a:rPr lang="es-ES" sz="1600" dirty="0" err="1"/>
              <a:t>Badia</a:t>
            </a:r>
            <a:r>
              <a:rPr lang="es-ES" sz="1600" dirty="0"/>
              <a:t> Prados          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Helena </a:t>
            </a:r>
            <a:r>
              <a:rPr lang="es-ES" sz="1600" dirty="0" err="1"/>
              <a:t>Bilski</a:t>
            </a:r>
            <a:r>
              <a:rPr lang="es-ES" sz="1600" dirty="0"/>
              <a:t> Moreno     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Pablo </a:t>
            </a:r>
            <a:r>
              <a:rPr lang="es-ES" sz="1600" dirty="0" err="1"/>
              <a:t>Borque</a:t>
            </a:r>
            <a:r>
              <a:rPr lang="es-ES" sz="1600" dirty="0"/>
              <a:t> </a:t>
            </a:r>
            <a:r>
              <a:rPr lang="es-ES" sz="1600" dirty="0" err="1"/>
              <a:t>Montañes</a:t>
            </a:r>
            <a:r>
              <a:rPr lang="es-ES" sz="1600" dirty="0"/>
              <a:t>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Lucia Cabrera Hernández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Pere </a:t>
            </a:r>
            <a:r>
              <a:rPr lang="es-ES" sz="1600" dirty="0" err="1"/>
              <a:t>Casellas</a:t>
            </a:r>
            <a:r>
              <a:rPr lang="es-ES" sz="1600" dirty="0"/>
              <a:t> </a:t>
            </a:r>
            <a:r>
              <a:rPr lang="es-ES" sz="1600" dirty="0" err="1"/>
              <a:t>Sagrera</a:t>
            </a:r>
            <a:r>
              <a:rPr lang="es-ES" sz="1600" dirty="0"/>
              <a:t>     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Alejandro Cermeño Pérez                              </a:t>
            </a:r>
            <a:r>
              <a:rPr lang="es-ES" sz="1600" dirty="0" smtClean="0"/>
              <a:t>     Eider </a:t>
            </a:r>
            <a:r>
              <a:rPr lang="es-ES" sz="1600" dirty="0"/>
              <a:t>Del Hoyo Lasa       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Elba Echarri Pérez           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Pablo García Sanz                                              </a:t>
            </a:r>
          </a:p>
          <a:p>
            <a:pPr marL="0" indent="0" algn="ctr">
              <a:buNone/>
            </a:pPr>
            <a:r>
              <a:rPr lang="es-ES" sz="1600" dirty="0"/>
              <a:t>Andrés López </a:t>
            </a:r>
            <a:r>
              <a:rPr lang="es-ES" sz="1600" dirty="0" smtClean="0"/>
              <a:t>González                                    </a:t>
            </a:r>
            <a:endParaRPr lang="es-ES" sz="16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6" y="1131590"/>
            <a:ext cx="4041775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smtClean="0"/>
              <a:t>Alexandra </a:t>
            </a:r>
            <a:r>
              <a:rPr lang="es-ES" sz="1600" dirty="0" err="1"/>
              <a:t>Maluenda</a:t>
            </a:r>
            <a:r>
              <a:rPr lang="es-ES" sz="1600" dirty="0"/>
              <a:t> </a:t>
            </a:r>
            <a:r>
              <a:rPr lang="es-ES" sz="1600" dirty="0" err="1" smtClean="0"/>
              <a:t>Vilaró</a:t>
            </a:r>
            <a:endParaRPr lang="es-ES" sz="1600" dirty="0" smtClean="0"/>
          </a:p>
          <a:p>
            <a:pPr marL="0" indent="0" algn="ctr">
              <a:buNone/>
            </a:pPr>
            <a:r>
              <a:rPr lang="es-ES" sz="1600" dirty="0" smtClean="0"/>
              <a:t>Pablo </a:t>
            </a:r>
            <a:r>
              <a:rPr lang="es-ES" sz="1600" dirty="0"/>
              <a:t>Matute Conejero </a:t>
            </a:r>
          </a:p>
          <a:p>
            <a:pPr marL="0" indent="0" algn="ctr">
              <a:buNone/>
            </a:pPr>
            <a:r>
              <a:rPr lang="es-ES" sz="1600" dirty="0" smtClean="0"/>
              <a:t>Alejandra </a:t>
            </a:r>
            <a:r>
              <a:rPr lang="es-ES" sz="1600" dirty="0"/>
              <a:t>Muñoz Espinosa </a:t>
            </a:r>
          </a:p>
          <a:p>
            <a:pPr marL="0" indent="0" algn="ctr">
              <a:buNone/>
            </a:pPr>
            <a:r>
              <a:rPr lang="es-ES" sz="1600" dirty="0" smtClean="0"/>
              <a:t>Elisabeth </a:t>
            </a:r>
            <a:r>
              <a:rPr lang="es-ES" sz="1600" dirty="0" err="1"/>
              <a:t>Lilai</a:t>
            </a:r>
            <a:r>
              <a:rPr lang="es-ES" sz="1600" dirty="0"/>
              <a:t> Naranjo Ventura </a:t>
            </a:r>
          </a:p>
          <a:p>
            <a:pPr marL="0" indent="0" algn="ctr">
              <a:buNone/>
            </a:pPr>
            <a:r>
              <a:rPr lang="es-ES" sz="1600" dirty="0" smtClean="0"/>
              <a:t>Miguel </a:t>
            </a:r>
            <a:r>
              <a:rPr lang="es-ES" sz="1600" dirty="0" err="1"/>
              <a:t>Noya</a:t>
            </a:r>
            <a:r>
              <a:rPr lang="es-ES" sz="1600" dirty="0"/>
              <a:t> </a:t>
            </a:r>
            <a:r>
              <a:rPr lang="es-ES" sz="1600" dirty="0" err="1"/>
              <a:t>Vieites</a:t>
            </a:r>
            <a:r>
              <a:rPr lang="es-ES" sz="1600" dirty="0"/>
              <a:t> </a:t>
            </a:r>
          </a:p>
          <a:p>
            <a:pPr marL="0" indent="0" algn="ctr">
              <a:buNone/>
            </a:pPr>
            <a:r>
              <a:rPr lang="es-ES" sz="1600" dirty="0" smtClean="0"/>
              <a:t>Miguel </a:t>
            </a:r>
            <a:r>
              <a:rPr lang="es-ES" sz="1600" dirty="0"/>
              <a:t>Oliva Fernández </a:t>
            </a:r>
          </a:p>
          <a:p>
            <a:pPr marL="0" indent="0" algn="ctr">
              <a:buNone/>
            </a:pPr>
            <a:r>
              <a:rPr lang="es-ES" sz="1600" dirty="0" smtClean="0"/>
              <a:t>Ginés </a:t>
            </a:r>
            <a:r>
              <a:rPr lang="es-ES" sz="1600" dirty="0"/>
              <a:t>Pérez Toledo  </a:t>
            </a:r>
          </a:p>
          <a:p>
            <a:pPr marL="0" indent="0" algn="ctr">
              <a:buNone/>
            </a:pPr>
            <a:r>
              <a:rPr lang="es-ES" sz="1600" dirty="0" smtClean="0"/>
              <a:t>Carlos </a:t>
            </a:r>
            <a:r>
              <a:rPr lang="es-ES" sz="1600" dirty="0"/>
              <a:t>Quintana Jiménez </a:t>
            </a:r>
          </a:p>
          <a:p>
            <a:pPr marL="0" indent="0" algn="ctr">
              <a:buNone/>
            </a:pPr>
            <a:r>
              <a:rPr lang="es-ES" sz="1600" dirty="0" smtClean="0"/>
              <a:t>Gonzalo  Sanz </a:t>
            </a:r>
            <a:r>
              <a:rPr lang="es-ES" sz="1600" dirty="0"/>
              <a:t>Hahn </a:t>
            </a:r>
          </a:p>
          <a:p>
            <a:pPr marL="0" indent="0" algn="ctr">
              <a:buNone/>
            </a:pPr>
            <a:r>
              <a:rPr lang="es-ES" sz="1600" dirty="0" smtClean="0"/>
              <a:t>Rubén </a:t>
            </a:r>
            <a:r>
              <a:rPr lang="es-ES" sz="1600" dirty="0"/>
              <a:t>Yagüe Núñez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03702" y="426890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Moderador: Marco Antonio López Sánchez </a:t>
            </a:r>
          </a:p>
          <a:p>
            <a:pPr algn="ctr"/>
            <a:r>
              <a:rPr lang="es-ES" b="1" dirty="0" smtClean="0"/>
              <a:t>Secretario: Martin Arribas </a:t>
            </a:r>
            <a:r>
              <a:rPr lang="es-ES" b="1" dirty="0" err="1" smtClean="0"/>
              <a:t>Robuffo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SOLUCIÓN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835696" y="1059582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ALMACENAMIENTO DE ENERGÍA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3" name="AutoShape 2" descr="blob:https://web.whatsapp.com/3e83cda7-c3fb-4d7d-b248-5ca275ec06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AutoShape 4" descr="blob:https://web.whatsapp.com/3e83cda7-c3fb-4d7d-b248-5ca275ec062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91" y="974438"/>
            <a:ext cx="5604929" cy="39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V2G</a:t>
            </a:r>
            <a:endParaRPr lang="es-ES" dirty="0"/>
          </a:p>
        </p:txBody>
      </p:sp>
      <p:pic>
        <p:nvPicPr>
          <p:cNvPr id="4" name="Picture 4" descr="Resultado de imagen de V2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7613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-503" r="-294" b="503"/>
          <a:stretch/>
        </p:blipFill>
        <p:spPr bwMode="auto">
          <a:xfrm>
            <a:off x="251520" y="1222803"/>
            <a:ext cx="3278931" cy="361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INFRAESTRUCTURA V2G</a:t>
            </a:r>
            <a:endParaRPr lang="es-ES" dirty="0"/>
          </a:p>
        </p:txBody>
      </p:sp>
      <p:sp>
        <p:nvSpPr>
          <p:cNvPr id="4" name="AutoShape 2" descr="blob:https://web.whatsapp.com/bc15b89f-6478-4a19-a767-d78b6ab0ac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1630"/>
            <a:ext cx="5328592" cy="27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9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CONEXIONES A LA RED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Conector estándar SAE </a:t>
            </a:r>
            <a:r>
              <a:rPr lang="es-ES" dirty="0"/>
              <a:t>J</a:t>
            </a:r>
            <a:r>
              <a:rPr lang="es-ES" dirty="0" smtClean="0"/>
              <a:t>1772</a:t>
            </a:r>
            <a:endParaRPr lang="es-E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5726"/>
            <a:ext cx="8816330" cy="14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3689" y="1305166"/>
            <a:ext cx="24482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SAE J1772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75856" y="1305166"/>
            <a:ext cx="24482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CARB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33369" y="1305166"/>
            <a:ext cx="24482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NEC</a:t>
            </a:r>
            <a:endParaRPr lang="es-E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V2H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AutoShape 6" descr="blob:https://web.whatsapp.com/8da72d5e-b15f-40c8-b54c-279948fa7b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AutoShape 9" descr="blob:https://web.whatsapp.com/0e97cb87-6fa0-4c9e-af33-13f75de6be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4338" name="Picture 2" descr="Resultado de imagen de v2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/>
          <a:stretch/>
        </p:blipFill>
        <p:spPr bwMode="auto">
          <a:xfrm>
            <a:off x="1691680" y="1193969"/>
            <a:ext cx="5715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689493" y="1491630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MÁS INVERSIONES</a:t>
            </a:r>
            <a:endParaRPr lang="es-ES" sz="4000" dirty="0">
              <a:solidFill>
                <a:prstClr val="white"/>
              </a:solidFill>
            </a:endParaRPr>
          </a:p>
        </p:txBody>
      </p:sp>
      <p:pic>
        <p:nvPicPr>
          <p:cNvPr id="19465" name="Picture 9" descr="¿Dónde recargar un coche eléctrico? Estas son las ‘electrolineras’ que vie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1"/>
          <a:stretch/>
        </p:blipFill>
        <p:spPr bwMode="auto">
          <a:xfrm>
            <a:off x="2459071" y="1409327"/>
            <a:ext cx="4077469" cy="35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689495" y="1491630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FALTA DE INFRAESTRUCTURA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PREJUICIOS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863760" y="1039995"/>
            <a:ext cx="127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PROBLEMA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906553" y="1039995"/>
            <a:ext cx="118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SOLUCIÓN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9467" name="Picture 11" descr="https://lh3.googleusercontent.com/3kblaPbBnX9R9YJCGs7n4eXGsF8sNveFOppVYBWItXaRbRfT7IkKrPUyusnlZqg5Pn1yzS5B_5S3hZNmH8v6EnoxtWHrZzyYhX2Lslz_zVheU7cXVethc00o2r82onVG6CwUP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92" y="2734021"/>
            <a:ext cx="35814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9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689492" y="2427734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CONTAMINACIÓN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PREJUICIOS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89495" y="2427734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SEGUNDA VIDA DE LAS BATERIAS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06552" y="1963212"/>
            <a:ext cx="118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SOLUCIÓN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61572" y="1963212"/>
            <a:ext cx="127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PROBLEMA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PREJUICIOS</a:t>
            </a:r>
            <a:endParaRPr lang="es-ES" dirty="0"/>
          </a:p>
        </p:txBody>
      </p:sp>
      <p:sp>
        <p:nvSpPr>
          <p:cNvPr id="5" name="12 Marcador de texto"/>
          <p:cNvSpPr txBox="1">
            <a:spLocks/>
          </p:cNvSpPr>
          <p:nvPr/>
        </p:nvSpPr>
        <p:spPr>
          <a:xfrm>
            <a:off x="3777727" y="1707654"/>
            <a:ext cx="1440160" cy="4798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prstClr val="black"/>
                </a:solidFill>
              </a:rPr>
              <a:t>PROBLEMA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89495" y="2427734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AUTONOMÍA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8" name="12 Marcador de texto"/>
          <p:cNvSpPr txBox="1">
            <a:spLocks/>
          </p:cNvSpPr>
          <p:nvPr/>
        </p:nvSpPr>
        <p:spPr>
          <a:xfrm>
            <a:off x="3745882" y="1694084"/>
            <a:ext cx="1440160" cy="4798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prstClr val="black"/>
                </a:solidFill>
              </a:rPr>
              <a:t>SOLUCIÓN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2426033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UTILIZACIÓN DE OTROS MÉTODOS 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5856" y="3730561"/>
            <a:ext cx="56166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BATERÍAS CON PILA DE HIDRÓGENO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12" name="12 Marcador de texto"/>
          <p:cNvSpPr txBox="1">
            <a:spLocks/>
          </p:cNvSpPr>
          <p:nvPr/>
        </p:nvSpPr>
        <p:spPr>
          <a:xfrm>
            <a:off x="179512" y="1860054"/>
            <a:ext cx="1939570" cy="4798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prstClr val="black"/>
                </a:solidFill>
              </a:rPr>
              <a:t>A CORTO PLAZO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12 Marcador de texto"/>
          <p:cNvSpPr txBox="1">
            <a:spLocks/>
          </p:cNvSpPr>
          <p:nvPr/>
        </p:nvSpPr>
        <p:spPr>
          <a:xfrm>
            <a:off x="6948264" y="3100040"/>
            <a:ext cx="1944216" cy="4798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solidFill>
                  <a:prstClr val="black"/>
                </a:solidFill>
              </a:rPr>
              <a:t>A LARGO PLAZO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0" grpId="0" animBg="1"/>
      <p:bldP spid="11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PREJUICIOS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3851920" y="1923678"/>
            <a:ext cx="4040188" cy="479822"/>
          </a:xfrm>
        </p:spPr>
        <p:txBody>
          <a:bodyPr/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3"/>
          </p:nvPr>
        </p:nvSpPr>
        <p:spPr>
          <a:xfrm>
            <a:off x="3779912" y="1131590"/>
            <a:ext cx="1440160" cy="47982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SOLUCIÓN</a:t>
            </a:r>
            <a:endParaRPr lang="es-ES" dirty="0"/>
          </a:p>
        </p:txBody>
      </p:sp>
      <p:sp>
        <p:nvSpPr>
          <p:cNvPr id="15" name="AutoShape 2" descr="blob:https://web.whatsapp.com/0681ff8d-d38b-40d9-88cb-f9faf4e4a3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91880" y="2571750"/>
            <a:ext cx="24482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prstClr val="black"/>
                </a:solidFill>
              </a:rPr>
              <a:t>PRECIO</a:t>
            </a:r>
            <a:endParaRPr lang="es-ES" sz="4000" dirty="0">
              <a:solidFill>
                <a:prstClr val="white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674" r="-398" b="7397"/>
          <a:stretch/>
        </p:blipFill>
        <p:spPr bwMode="auto">
          <a:xfrm>
            <a:off x="1154945" y="1707654"/>
            <a:ext cx="7122142" cy="215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Dar charlas a gente joven para concienciar</a:t>
            </a:r>
          </a:p>
          <a:p>
            <a:r>
              <a:rPr lang="es-ES" dirty="0" smtClean="0"/>
              <a:t>Reducir el IVA en seguros</a:t>
            </a:r>
            <a:endParaRPr lang="es-ES" dirty="0"/>
          </a:p>
          <a:p>
            <a:r>
              <a:rPr lang="es-ES" dirty="0"/>
              <a:t>Generar competencia (</a:t>
            </a:r>
            <a:r>
              <a:rPr lang="es-ES" dirty="0" smtClean="0"/>
              <a:t>calidad </a:t>
            </a:r>
            <a:r>
              <a:rPr lang="es-ES" dirty="0"/>
              <a:t>– precio)</a:t>
            </a:r>
          </a:p>
          <a:p>
            <a:r>
              <a:rPr lang="es-ES" dirty="0" smtClean="0"/>
              <a:t>Disminuir precio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ATRAER CLIENTELA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Propuestas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Plan de apoyo</a:t>
            </a:r>
          </a:p>
          <a:p>
            <a:r>
              <a:rPr lang="es-ES" dirty="0" smtClean="0"/>
              <a:t>Atraer clientes gracias a las ayudas del gobierno</a:t>
            </a:r>
          </a:p>
          <a:p>
            <a:r>
              <a:rPr lang="es-ES" dirty="0" smtClean="0"/>
              <a:t>Revisar las leyes</a:t>
            </a:r>
          </a:p>
          <a:p>
            <a:r>
              <a:rPr lang="es-ES" dirty="0" smtClean="0"/>
              <a:t>Aumentar la publicidad de V.E.</a:t>
            </a:r>
          </a:p>
          <a:p>
            <a:r>
              <a:rPr lang="es-ES" dirty="0" smtClean="0"/>
              <a:t>Aumentar la variedad de V.E. en empresas de alquiler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6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skepticalscience.com/images/co2_10000_yea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843558"/>
            <a:ext cx="295232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839707" y="424017"/>
            <a:ext cx="178275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ETIQUETAS</a:t>
            </a:r>
            <a:endParaRPr lang="es-ES" dirty="0"/>
          </a:p>
        </p:txBody>
      </p:sp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30" y="1203598"/>
            <a:ext cx="32956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Avances futuros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7643192" cy="3099791"/>
          </a:xfrm>
        </p:spPr>
        <p:txBody>
          <a:bodyPr>
            <a:normAutofit/>
          </a:bodyPr>
          <a:lstStyle/>
          <a:p>
            <a:r>
              <a:rPr lang="es-ES" dirty="0" smtClean="0"/>
              <a:t>Pintura capaz de captar vapor de agua.</a:t>
            </a:r>
          </a:p>
          <a:p>
            <a:r>
              <a:rPr lang="es-ES" dirty="0" smtClean="0"/>
              <a:t>Empresa </a:t>
            </a:r>
            <a:r>
              <a:rPr lang="es-ES" i="1" dirty="0" err="1" smtClean="0"/>
              <a:t>Lightyear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Nuevos materiales.</a:t>
            </a:r>
            <a:endParaRPr lang="es-ES" dirty="0"/>
          </a:p>
        </p:txBody>
      </p:sp>
      <p:sp>
        <p:nvSpPr>
          <p:cNvPr id="4" name="AutoShape 4" descr="Resultado de imagen de envirotAB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676400"/>
            <a:ext cx="54578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34" name="Picture 10" descr="Resultado de imagen de logo lightye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24156"/>
            <a:ext cx="5007519" cy="17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Consecuencias sociales y económicas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Economía afectada.</a:t>
            </a:r>
          </a:p>
          <a:p>
            <a:r>
              <a:rPr lang="es-ES" dirty="0" smtClean="0"/>
              <a:t>España productora de electricidad.</a:t>
            </a:r>
          </a:p>
          <a:p>
            <a:r>
              <a:rPr lang="es-ES" dirty="0" smtClean="0"/>
              <a:t>Regulación internacional del tráfico de litio.</a:t>
            </a:r>
            <a:endParaRPr lang="es-ES" dirty="0"/>
          </a:p>
          <a:p>
            <a:endParaRPr lang="es-ES" dirty="0" smtClean="0"/>
          </a:p>
        </p:txBody>
      </p:sp>
      <p:pic>
        <p:nvPicPr>
          <p:cNvPr id="2050" name="Picture 2" descr="Resultado de imagen de economí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75806"/>
            <a:ext cx="2448272" cy="15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liti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3038"/>
            <a:ext cx="2471121" cy="13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59221" y="45261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Litio (oro blanco)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300004\Desktop\5BD113F9-5A25-4239-89ED-471F1D5AC1A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818836">
            <a:off x="-1407508" y="414258"/>
            <a:ext cx="5472608" cy="857250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5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Conclusiones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Nuevo modelo eléctrico = Cero emisiones</a:t>
            </a:r>
          </a:p>
          <a:p>
            <a:pPr lvl="1"/>
            <a:r>
              <a:rPr lang="es-ES" smtClean="0"/>
              <a:t>Energías renovables</a:t>
            </a:r>
            <a:endParaRPr lang="es-ES" dirty="0" smtClean="0"/>
          </a:p>
          <a:p>
            <a:pPr lvl="1"/>
            <a:r>
              <a:rPr lang="es-ES" dirty="0" smtClean="0"/>
              <a:t>Red eléctrica inteligente </a:t>
            </a:r>
          </a:p>
          <a:p>
            <a:pPr lvl="1"/>
            <a:r>
              <a:rPr lang="es-ES" dirty="0" smtClean="0"/>
              <a:t>Tecnología V2G – V2H </a:t>
            </a:r>
          </a:p>
          <a:p>
            <a:r>
              <a:rPr lang="es-ES" dirty="0" smtClean="0"/>
              <a:t>Mejoras:</a:t>
            </a:r>
          </a:p>
          <a:p>
            <a:pPr lvl="1"/>
            <a:r>
              <a:rPr lang="es-ES" dirty="0" smtClean="0"/>
              <a:t>Autonomía</a:t>
            </a:r>
          </a:p>
          <a:p>
            <a:pPr lvl="1"/>
            <a:r>
              <a:rPr lang="es-ES" dirty="0" smtClean="0"/>
              <a:t>Descarbonización </a:t>
            </a:r>
          </a:p>
          <a:p>
            <a:pPr lvl="1"/>
            <a:r>
              <a:rPr lang="es-ES" dirty="0" smtClean="0"/>
              <a:t>Infraestructuras de carga</a:t>
            </a:r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3074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67034"/>
            <a:ext cx="2919611" cy="29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/>
          <a:lstStyle/>
          <a:p>
            <a:r>
              <a:rPr lang="es-ES" i="1" dirty="0" smtClean="0"/>
              <a:t>OBJETIVOS 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31590"/>
            <a:ext cx="9227368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Conseguir coches 0% emisiones </a:t>
            </a:r>
          </a:p>
          <a:p>
            <a:pPr>
              <a:buFont typeface="Wingdings" pitchFamily="2" charset="2"/>
              <a:buChar char="Ø"/>
            </a:pPr>
            <a:endParaRPr lang="es-ES" sz="4000" u="sng" dirty="0" smtClean="0"/>
          </a:p>
          <a:p>
            <a:pPr>
              <a:buFont typeface="Wingdings" pitchFamily="2" charset="2"/>
              <a:buChar char="Ø"/>
            </a:pPr>
            <a:r>
              <a:rPr lang="es-E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Almacenamiento eficaz de la energía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5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483518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</a:rPr>
              <a:t>Legislación actual </a:t>
            </a:r>
            <a:endParaRPr lang="es-E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movilidad eléctrica?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19622"/>
            <a:ext cx="5715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" y="0"/>
            <a:ext cx="4420110" cy="266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27" y="3656"/>
            <a:ext cx="47160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58" y="2667952"/>
            <a:ext cx="4716016" cy="245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5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344</Words>
  <Application>Microsoft Office PowerPoint</Application>
  <PresentationFormat>Presentación en pantalla (16:9)</PresentationFormat>
  <Paragraphs>124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Energía y Medio Ambiente</vt:lpstr>
      <vt:lpstr>Presentación de PowerPoint</vt:lpstr>
      <vt:lpstr>Presentación de PowerPoint</vt:lpstr>
      <vt:lpstr>OBJETIVOS </vt:lpstr>
      <vt:lpstr>Presentación de PowerPoint</vt:lpstr>
      <vt:lpstr>Presentación de PowerPoint</vt:lpstr>
      <vt:lpstr>¿Qué es la movilidad eléctrica?</vt:lpstr>
      <vt:lpstr>Presentación de PowerPoint</vt:lpstr>
      <vt:lpstr>HISTORIA </vt:lpstr>
      <vt:lpstr>Presentación de PowerPoint</vt:lpstr>
      <vt:lpstr>Presentación de PowerPoint</vt:lpstr>
      <vt:lpstr>OBJETIVO:</vt:lpstr>
      <vt:lpstr>SOLUCIÓN:</vt:lpstr>
      <vt:lpstr>EÓLICA</vt:lpstr>
      <vt:lpstr>FOTOVOLTAICA</vt:lpstr>
      <vt:lpstr>HIDRÁULICA</vt:lpstr>
      <vt:lpstr>FUSIÓN ALTERNATIVA</vt:lpstr>
      <vt:lpstr>EL PROBLEMA</vt:lpstr>
      <vt:lpstr>LA SOLUCIÓN</vt:lpstr>
      <vt:lpstr>V2G</vt:lpstr>
      <vt:lpstr>INFRAESTRUCTURA V2G</vt:lpstr>
      <vt:lpstr>CONEXIONES A LA RED</vt:lpstr>
      <vt:lpstr>V2H</vt:lpstr>
      <vt:lpstr>PREJUICIOS</vt:lpstr>
      <vt:lpstr>PREJUICIOS</vt:lpstr>
      <vt:lpstr>PREJUICIOS</vt:lpstr>
      <vt:lpstr>PREJUICIOS</vt:lpstr>
      <vt:lpstr>ATRAER CLIENTELA</vt:lpstr>
      <vt:lpstr>ETIQUETAS</vt:lpstr>
      <vt:lpstr>Avances futuros</vt:lpstr>
      <vt:lpstr>Consecuencias sociales y económicas</vt:lpstr>
      <vt:lpstr>Conclusiones</vt:lpstr>
      <vt:lpstr>Conclusiones</vt:lpstr>
    </vt:vector>
  </TitlesOfParts>
  <Company>Gémina Servicios de Ingeniería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Alberto</dc:creator>
  <cp:lastModifiedBy>Escuela</cp:lastModifiedBy>
  <cp:revision>23</cp:revision>
  <dcterms:created xsi:type="dcterms:W3CDTF">2016-11-11T10:12:07Z</dcterms:created>
  <dcterms:modified xsi:type="dcterms:W3CDTF">2019-05-11T16:45:50Z</dcterms:modified>
</cp:coreProperties>
</file>