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72" r:id="rId13"/>
    <p:sldId id="274" r:id="rId14"/>
    <p:sldId id="275" r:id="rId15"/>
    <p:sldId id="273" r:id="rId16"/>
    <p:sldId id="267" r:id="rId17"/>
    <p:sldId id="277" r:id="rId18"/>
    <p:sldId id="268" r:id="rId19"/>
    <p:sldId id="270" r:id="rId20"/>
    <p:sldId id="271" r:id="rId2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6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79266" y="1643056"/>
            <a:ext cx="8136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pPr algn="r"/>
            <a:r>
              <a:rPr lang="es-ES" dirty="0" smtClean="0">
                <a:latin typeface="Arial Black" pitchFamily="34" charset="0"/>
              </a:rPr>
              <a:t>TECNOLOGÍAS DE LA INFORMACIÓN Y LAS COMUNICACIONES</a:t>
            </a:r>
          </a:p>
          <a:p>
            <a:pPr algn="r"/>
            <a:endParaRPr lang="es-ES" dirty="0">
              <a:latin typeface="Arial Black" pitchFamily="34" charset="0"/>
            </a:endParaRPr>
          </a:p>
          <a:p>
            <a:pPr algn="r"/>
            <a:r>
              <a:rPr lang="es-ES" dirty="0" smtClean="0">
                <a:latin typeface="Arial Black" pitchFamily="34" charset="0"/>
              </a:rPr>
              <a:t>Prótesis cibernéticas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1576982"/>
            <a:ext cx="6968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latin typeface="Arial Black" pitchFamily="34" charset="0"/>
              </a:rPr>
              <a:t>IX CONGRESO INVESTIGA </a:t>
            </a:r>
            <a:r>
              <a:rPr lang="es-ES" dirty="0" err="1" smtClean="0">
                <a:latin typeface="Arial Black" pitchFamily="34" charset="0"/>
              </a:rPr>
              <a:t>I+D+i</a:t>
            </a:r>
            <a:endParaRPr lang="es-ES" dirty="0" smtClean="0">
              <a:latin typeface="Arial Black" pitchFamily="34" charset="0"/>
            </a:endParaRPr>
          </a:p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</p:txBody>
      </p:sp>
      <p:pic>
        <p:nvPicPr>
          <p:cNvPr id="13" name="Picture 2" descr="C:\Users\Jose Alberto\Documents\INVESTIGA ED 7\LOGOS\CS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00444"/>
            <a:ext cx="1357322" cy="582503"/>
          </a:xfrm>
          <a:prstGeom prst="rect">
            <a:avLst/>
          </a:prstGeom>
          <a:noFill/>
        </p:spPr>
      </p:pic>
      <p:pic>
        <p:nvPicPr>
          <p:cNvPr id="14" name="Picture 4" descr="C:\Users\Jose Alberto\Documents\INVESTIGA ED 7\LOGOS\CIEMA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7" y="4491621"/>
            <a:ext cx="1013228" cy="474098"/>
          </a:xfrm>
          <a:prstGeom prst="rect">
            <a:avLst/>
          </a:prstGeom>
          <a:noFill/>
        </p:spPr>
      </p:pic>
      <p:pic>
        <p:nvPicPr>
          <p:cNvPr id="15" name="Picture 5" descr="C:\Users\Jose Alberto\Documents\INVESTIGA ED 7\LOGOS\IN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6741" y="4485100"/>
            <a:ext cx="1445371" cy="484588"/>
          </a:xfrm>
          <a:prstGeom prst="rect">
            <a:avLst/>
          </a:prstGeom>
          <a:noFill/>
        </p:spPr>
      </p:pic>
      <p:pic>
        <p:nvPicPr>
          <p:cNvPr id="16" name="Picture 6" descr="C:\Users\Jose Alberto\Documents\INVESTIGA ED 7\LOGOS\IN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2565" y="4426418"/>
            <a:ext cx="576889" cy="578987"/>
          </a:xfrm>
          <a:prstGeom prst="rect">
            <a:avLst/>
          </a:prstGeom>
          <a:noFill/>
        </p:spPr>
      </p:pic>
      <p:pic>
        <p:nvPicPr>
          <p:cNvPr id="17" name="Picture 7" descr="C:\Users\Jose Alberto\Documents\INVESTIGA ED 7\LOGOS\ISCII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6948" y="4316879"/>
            <a:ext cx="570596" cy="755201"/>
          </a:xfrm>
          <a:prstGeom prst="rect">
            <a:avLst/>
          </a:prstGeom>
          <a:noFill/>
        </p:spPr>
      </p:pic>
      <p:pic>
        <p:nvPicPr>
          <p:cNvPr id="18" name="Picture 2" descr="C:\Users\Jose Alberto\Documents\INVESTIGA EVOLUCION\LOGOS\iberdrola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5" y="3500444"/>
            <a:ext cx="1289296" cy="72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BMI</a:t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Brain</a:t>
            </a:r>
            <a:r>
              <a:rPr lang="es-ES" dirty="0" smtClean="0"/>
              <a:t> Machine Interface)</a:t>
            </a:r>
            <a:endParaRPr lang="es-ES" dirty="0"/>
          </a:p>
        </p:txBody>
      </p:sp>
      <p:pic>
        <p:nvPicPr>
          <p:cNvPr id="8194" name="Picture 2" descr="E:\fotos prótesis\_20180519_163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9622"/>
            <a:ext cx="339407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9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BCI</a:t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Brain</a:t>
            </a:r>
            <a:r>
              <a:rPr lang="es-ES" dirty="0" smtClean="0"/>
              <a:t> </a:t>
            </a:r>
            <a:r>
              <a:rPr lang="es-ES" dirty="0" err="1" smtClean="0"/>
              <a:t>Computer</a:t>
            </a:r>
            <a:r>
              <a:rPr lang="es-ES" dirty="0" smtClean="0"/>
              <a:t> Interface)</a:t>
            </a:r>
            <a:endParaRPr lang="es-ES" dirty="0"/>
          </a:p>
        </p:txBody>
      </p:sp>
      <p:pic>
        <p:nvPicPr>
          <p:cNvPr id="7170" name="Picture 2" descr="E:\fotos prótesis\IMG-358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/>
          <a:stretch/>
        </p:blipFill>
        <p:spPr bwMode="auto">
          <a:xfrm>
            <a:off x="4491233" y="2091582"/>
            <a:ext cx="4177699" cy="24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7694"/>
            <a:ext cx="32524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806333" y="1568980"/>
            <a:ext cx="1994908" cy="492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800" dirty="0" smtClean="0"/>
              <a:t>No invasiva				</a:t>
            </a:r>
            <a:endParaRPr lang="es-ES" sz="2800" dirty="0" smtClean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619672" y="1475092"/>
            <a:ext cx="1584176" cy="492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800" dirty="0" smtClean="0"/>
              <a:t>Invasiva				</a:t>
            </a:r>
            <a:endParaRPr lang="es-ES" sz="28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1232731" y="4573461"/>
            <a:ext cx="201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Bill </a:t>
            </a:r>
            <a:r>
              <a:rPr lang="es-ES" dirty="0" err="1" smtClean="0"/>
              <a:t>Kochevar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Evolución y futuro</a:t>
            </a:r>
            <a:endParaRPr lang="es-ES" dirty="0"/>
          </a:p>
        </p:txBody>
      </p:sp>
      <p:pic>
        <p:nvPicPr>
          <p:cNvPr id="11266" name="Picture 2" descr="E:\FOTOS\protesis-para-el-dedo-gordo__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1255"/>
            <a:ext cx="2718949" cy="15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FOTOS\pata-y-bas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98518"/>
            <a:ext cx="1633976" cy="24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FOTOS\e0675a2d405feadf662983cef0df89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1255"/>
            <a:ext cx="1378163" cy="198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FOTOS\merging_man_and_machine_salt-mi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/>
          <a:stretch/>
        </p:blipFill>
        <p:spPr bwMode="auto">
          <a:xfrm>
            <a:off x="6653336" y="2956396"/>
            <a:ext cx="2260362" cy="17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8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31590"/>
            <a:ext cx="8229600" cy="3744416"/>
          </a:xfrm>
        </p:spPr>
        <p:txBody>
          <a:bodyPr numCol="2">
            <a:noAutofit/>
          </a:bodyPr>
          <a:lstStyle/>
          <a:p>
            <a:r>
              <a:rPr lang="es-ES" sz="2800" dirty="0" smtClean="0"/>
              <a:t>Actuales</a:t>
            </a:r>
          </a:p>
          <a:p>
            <a:pPr lvl="1"/>
            <a:r>
              <a:rPr lang="es-ES" sz="2000" dirty="0" smtClean="0"/>
              <a:t>Acero inoxidable</a:t>
            </a:r>
          </a:p>
          <a:p>
            <a:pPr lvl="1"/>
            <a:r>
              <a:rPr lang="es-ES" sz="2000" dirty="0" smtClean="0"/>
              <a:t>Aluminio</a:t>
            </a:r>
          </a:p>
          <a:p>
            <a:pPr lvl="1"/>
            <a:r>
              <a:rPr lang="es-ES" sz="2000" dirty="0" smtClean="0"/>
              <a:t>Fibra de carbono</a:t>
            </a:r>
          </a:p>
          <a:p>
            <a:pPr lvl="1"/>
            <a:r>
              <a:rPr lang="es-ES" sz="2000" dirty="0" smtClean="0"/>
              <a:t>Teflón</a:t>
            </a:r>
          </a:p>
          <a:p>
            <a:pPr lvl="1"/>
            <a:r>
              <a:rPr lang="es-ES" sz="2000" dirty="0" smtClean="0"/>
              <a:t>Carbón</a:t>
            </a:r>
          </a:p>
          <a:p>
            <a:pPr lvl="1"/>
            <a:r>
              <a:rPr lang="es-ES" sz="2000" dirty="0" err="1" smtClean="0"/>
              <a:t>Parylene</a:t>
            </a:r>
            <a:endParaRPr lang="es-ES" sz="2000" dirty="0" smtClean="0"/>
          </a:p>
          <a:p>
            <a:pPr lvl="1"/>
            <a:r>
              <a:rPr lang="es-ES" sz="2000" dirty="0" smtClean="0"/>
              <a:t>Titanio</a:t>
            </a:r>
          </a:p>
          <a:p>
            <a:pPr lvl="1"/>
            <a:endParaRPr lang="es-ES" sz="2000" dirty="0"/>
          </a:p>
          <a:p>
            <a:pPr lvl="1"/>
            <a:endParaRPr lang="es-ES" sz="2000" dirty="0" smtClean="0"/>
          </a:p>
          <a:p>
            <a:r>
              <a:rPr lang="es-ES" sz="2800" dirty="0" smtClean="0"/>
              <a:t>Materiales 3D</a:t>
            </a:r>
          </a:p>
          <a:p>
            <a:pPr lvl="1"/>
            <a:r>
              <a:rPr lang="es-ES" sz="2000" dirty="0" smtClean="0"/>
              <a:t>Fotopolímeros </a:t>
            </a:r>
            <a:r>
              <a:rPr lang="es-ES" sz="2000" dirty="0" err="1" smtClean="0"/>
              <a:t>polyfet</a:t>
            </a:r>
            <a:endParaRPr lang="es-ES" sz="2000" dirty="0" smtClean="0"/>
          </a:p>
          <a:p>
            <a:pPr lvl="1"/>
            <a:r>
              <a:rPr lang="es-ES" sz="2000" dirty="0" smtClean="0"/>
              <a:t>Poliácido láctico</a:t>
            </a:r>
          </a:p>
          <a:p>
            <a:r>
              <a:rPr lang="es-ES" sz="2800" dirty="0" smtClean="0"/>
              <a:t>Impresión 4D</a:t>
            </a:r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r>
              <a:rPr lang="es-ES" sz="2800" dirty="0" smtClean="0"/>
              <a:t>Futuro</a:t>
            </a:r>
            <a:endParaRPr lang="es-ES" sz="2800" dirty="0"/>
          </a:p>
        </p:txBody>
      </p:sp>
      <p:pic>
        <p:nvPicPr>
          <p:cNvPr id="4" name="Picture 6" descr="E:\FOTOS\imagen-sin-titu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88" y="2899612"/>
            <a:ext cx="2808312" cy="14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Proyectos</a:t>
            </a:r>
            <a:endParaRPr lang="es-ES" dirty="0"/>
          </a:p>
        </p:txBody>
      </p:sp>
      <p:pic>
        <p:nvPicPr>
          <p:cNvPr id="12290" name="Picture 2" descr="E:\FOTOS\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0888"/>
            <a:ext cx="3311128" cy="18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FOTOS\14500982715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44551"/>
            <a:ext cx="2137139" cy="20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47363" y="3774627"/>
            <a:ext cx="30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Prótesis torácica del Instituto Tecnológico de Canarias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03443" y="3913126"/>
            <a:ext cx="201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Prótesis BQ</a:t>
            </a:r>
            <a:endParaRPr lang="es-ES" dirty="0"/>
          </a:p>
        </p:txBody>
      </p:sp>
      <p:pic>
        <p:nvPicPr>
          <p:cNvPr id="12296" name="Picture 8" descr="http://documenta.wi.csic.es/alfresco/downloadpublic/direct/workspace/SpacesStore/bc82a038-ae56-4e7c-9f1e-dee4bb4439a1/fotonot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34" y="1725903"/>
            <a:ext cx="1967139" cy="20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759354" y="3826805"/>
            <a:ext cx="201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Exoesqueleto telepático CSIC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916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Economía</a:t>
            </a:r>
            <a:endParaRPr lang="es-ES" dirty="0"/>
          </a:p>
        </p:txBody>
      </p:sp>
      <p:pic>
        <p:nvPicPr>
          <p:cNvPr id="14338" name="Picture 2" descr="E:\FOTOS\Productivid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3598"/>
            <a:ext cx="5254724" cy="37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Ética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31590"/>
            <a:ext cx="6995120" cy="3394472"/>
          </a:xfrm>
        </p:spPr>
        <p:txBody>
          <a:bodyPr anchor="ctr">
            <a:normAutofit/>
          </a:bodyPr>
          <a:lstStyle/>
          <a:p>
            <a:r>
              <a:rPr lang="es-ES" dirty="0" smtClean="0"/>
              <a:t>Límites</a:t>
            </a:r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r>
              <a:rPr lang="es-ES" i="1" dirty="0" smtClean="0"/>
              <a:t>“</a:t>
            </a:r>
            <a:r>
              <a:rPr lang="es-ES" i="1" dirty="0"/>
              <a:t>La biónica nos hará </a:t>
            </a:r>
            <a:r>
              <a:rPr lang="es-ES" i="1" dirty="0" smtClean="0"/>
              <a:t>cuestionarnos lo que significa ser humano” </a:t>
            </a:r>
            <a:r>
              <a:rPr lang="es-ES" dirty="0" smtClean="0"/>
              <a:t>(</a:t>
            </a:r>
            <a:r>
              <a:rPr lang="es-ES" dirty="0" err="1" smtClean="0"/>
              <a:t>Hugh</a:t>
            </a:r>
            <a:r>
              <a:rPr lang="es-ES" dirty="0" smtClean="0"/>
              <a:t> </a:t>
            </a:r>
            <a:r>
              <a:rPr lang="es-ES" dirty="0" err="1" smtClean="0"/>
              <a:t>Herr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161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Ética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Transhumanismo</a:t>
            </a:r>
            <a:endParaRPr lang="es-ES" dirty="0" smtClean="0"/>
          </a:p>
          <a:p>
            <a:pPr marL="457200" lvl="1" indent="0">
              <a:buNone/>
            </a:pPr>
            <a:r>
              <a:rPr lang="es-ES" sz="2400" dirty="0" smtClean="0"/>
              <a:t>	-</a:t>
            </a:r>
            <a:r>
              <a:rPr lang="es-ES" sz="2400" dirty="0" err="1" smtClean="0"/>
              <a:t>Cyborgs</a:t>
            </a:r>
            <a:endParaRPr lang="es-ES" sz="2400" dirty="0" smtClean="0"/>
          </a:p>
          <a:p>
            <a:r>
              <a:rPr lang="es-ES" dirty="0" smtClean="0"/>
              <a:t>Brecha social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sz="2400" dirty="0" smtClean="0"/>
              <a:t>-Asociaciones (ANDADE)</a:t>
            </a:r>
          </a:p>
        </p:txBody>
      </p:sp>
      <p:pic>
        <p:nvPicPr>
          <p:cNvPr id="9218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95" y="1587223"/>
            <a:ext cx="4032448" cy="26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84168" y="429994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Neil </a:t>
            </a:r>
            <a:r>
              <a:rPr lang="es-ES" dirty="0" err="1" smtClean="0"/>
              <a:t>Harbinsson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736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Prótesis en la vida diaria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dirty="0" smtClean="0"/>
              <a:t>Propia concepción</a:t>
            </a:r>
          </a:p>
          <a:p>
            <a:r>
              <a:rPr lang="es-ES" dirty="0" smtClean="0"/>
              <a:t>Concepción social</a:t>
            </a:r>
            <a:endParaRPr lang="es-ES" dirty="0"/>
          </a:p>
        </p:txBody>
      </p:sp>
      <p:pic>
        <p:nvPicPr>
          <p:cNvPr id="10242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68" y="1827004"/>
            <a:ext cx="37528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71639" y="422441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Ester Rodríguez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904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Problemas y soluciones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9622"/>
            <a:ext cx="8640960" cy="3394472"/>
          </a:xfrm>
        </p:spPr>
        <p:txBody>
          <a:bodyPr numCol="2" anchor="b">
            <a:normAutofit fontScale="85000" lnSpcReduction="10000"/>
          </a:bodyPr>
          <a:lstStyle/>
          <a:p>
            <a:r>
              <a:rPr lang="es-ES" dirty="0" smtClean="0"/>
              <a:t>Materiales</a:t>
            </a:r>
          </a:p>
          <a:p>
            <a:r>
              <a:rPr lang="es-ES" dirty="0" err="1" smtClean="0"/>
              <a:t>Biocompatibilidad</a:t>
            </a:r>
            <a:endParaRPr lang="es-ES" dirty="0" smtClean="0"/>
          </a:p>
          <a:p>
            <a:r>
              <a:rPr lang="es-ES" dirty="0" smtClean="0"/>
              <a:t>Brecha social</a:t>
            </a:r>
          </a:p>
          <a:p>
            <a:r>
              <a:rPr lang="es-ES" dirty="0" smtClean="0"/>
              <a:t>Uso inadecuado</a:t>
            </a:r>
          </a:p>
          <a:p>
            <a:r>
              <a:rPr lang="es-ES" dirty="0" smtClean="0"/>
              <a:t>Adaptación al crecimiento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/>
              <a:t>Asociaciones e impresión 3D</a:t>
            </a:r>
          </a:p>
          <a:p>
            <a:r>
              <a:rPr lang="es-ES" dirty="0"/>
              <a:t>Nueva forma de sujeción</a:t>
            </a:r>
          </a:p>
          <a:p>
            <a:r>
              <a:rPr lang="es-ES" dirty="0"/>
              <a:t>Red de subvenciones</a:t>
            </a:r>
          </a:p>
          <a:p>
            <a:r>
              <a:rPr lang="es-ES" dirty="0"/>
              <a:t>Leyes y regulación</a:t>
            </a:r>
          </a:p>
          <a:p>
            <a:r>
              <a:rPr lang="es-ES" dirty="0"/>
              <a:t>Impresión 4D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31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603848"/>
          </a:xfrm>
        </p:spPr>
        <p:txBody>
          <a:bodyPr numCol="2">
            <a:normAutofit fontScale="55000" lnSpcReduction="20000"/>
          </a:bodyPr>
          <a:lstStyle/>
          <a:p>
            <a:r>
              <a:rPr lang="es-ES" dirty="0" smtClean="0"/>
              <a:t>Ane Álvarez Sánchez</a:t>
            </a:r>
          </a:p>
          <a:p>
            <a:r>
              <a:rPr lang="es-ES" dirty="0" err="1" smtClean="0"/>
              <a:t>Annie</a:t>
            </a:r>
            <a:r>
              <a:rPr lang="es-ES" dirty="0" smtClean="0"/>
              <a:t> Antelo Mercado</a:t>
            </a:r>
          </a:p>
          <a:p>
            <a:r>
              <a:rPr lang="es-ES" dirty="0" smtClean="0"/>
              <a:t>Cecilia Ares </a:t>
            </a:r>
            <a:r>
              <a:rPr lang="es-ES" dirty="0" err="1" smtClean="0"/>
              <a:t>Peteiro</a:t>
            </a:r>
            <a:endParaRPr lang="es-ES" dirty="0" smtClean="0"/>
          </a:p>
          <a:p>
            <a:r>
              <a:rPr lang="es-ES" dirty="0" err="1" smtClean="0"/>
              <a:t>Maria</a:t>
            </a:r>
            <a:r>
              <a:rPr lang="es-ES" dirty="0" smtClean="0"/>
              <a:t> Bosch I </a:t>
            </a:r>
            <a:r>
              <a:rPr lang="es-ES" dirty="0" err="1" smtClean="0"/>
              <a:t>Alsius</a:t>
            </a:r>
            <a:endParaRPr lang="es-ES" dirty="0" smtClean="0"/>
          </a:p>
          <a:p>
            <a:r>
              <a:rPr lang="es-ES" dirty="0" smtClean="0"/>
              <a:t>Alejandro Bravo Alberca</a:t>
            </a:r>
          </a:p>
          <a:p>
            <a:r>
              <a:rPr lang="es-ES" dirty="0" smtClean="0"/>
              <a:t>Gonzalo De Felipe Galán</a:t>
            </a:r>
          </a:p>
          <a:p>
            <a:r>
              <a:rPr lang="es-ES" dirty="0" smtClean="0"/>
              <a:t>Silvia De La Rosa Diez</a:t>
            </a:r>
          </a:p>
          <a:p>
            <a:r>
              <a:rPr lang="es-ES" dirty="0" smtClean="0"/>
              <a:t>Lucía </a:t>
            </a:r>
            <a:r>
              <a:rPr lang="es-ES" dirty="0" err="1" smtClean="0"/>
              <a:t>Foncillas</a:t>
            </a:r>
            <a:r>
              <a:rPr lang="es-ES" dirty="0" smtClean="0"/>
              <a:t> Gutiérrez</a:t>
            </a:r>
          </a:p>
          <a:p>
            <a:r>
              <a:rPr lang="es-ES" dirty="0" smtClean="0"/>
              <a:t>Ruth Mª Iglesias Tovar</a:t>
            </a:r>
          </a:p>
          <a:p>
            <a:r>
              <a:rPr lang="es-ES" dirty="0" smtClean="0"/>
              <a:t>Adriana Martin Pérez</a:t>
            </a:r>
          </a:p>
          <a:p>
            <a:r>
              <a:rPr lang="es-ES" dirty="0" smtClean="0"/>
              <a:t>Julieta </a:t>
            </a:r>
            <a:r>
              <a:rPr lang="es-ES" dirty="0" err="1" smtClean="0"/>
              <a:t>Menjíbar</a:t>
            </a:r>
            <a:r>
              <a:rPr lang="es-ES" dirty="0" smtClean="0"/>
              <a:t> Gerónimo</a:t>
            </a:r>
          </a:p>
          <a:p>
            <a:r>
              <a:rPr lang="es-ES" dirty="0" smtClean="0"/>
              <a:t>Irene Merino Salinas</a:t>
            </a:r>
          </a:p>
          <a:p>
            <a:r>
              <a:rPr lang="es-ES" dirty="0" smtClean="0"/>
              <a:t>Daniel Miguel Nevares</a:t>
            </a:r>
          </a:p>
          <a:p>
            <a:r>
              <a:rPr lang="es-ES" dirty="0" smtClean="0"/>
              <a:t>María Muras Vázquez</a:t>
            </a:r>
          </a:p>
          <a:p>
            <a:r>
              <a:rPr lang="es-ES" dirty="0" smtClean="0"/>
              <a:t>Pedro </a:t>
            </a:r>
            <a:r>
              <a:rPr lang="es-ES" dirty="0" err="1" smtClean="0"/>
              <a:t>Pelfresne</a:t>
            </a:r>
            <a:endParaRPr lang="es-ES" dirty="0" smtClean="0"/>
          </a:p>
          <a:p>
            <a:r>
              <a:rPr lang="es-ES" dirty="0" smtClean="0"/>
              <a:t>Sofía </a:t>
            </a:r>
            <a:r>
              <a:rPr lang="es-ES" dirty="0" err="1" smtClean="0"/>
              <a:t>Piñán</a:t>
            </a:r>
            <a:r>
              <a:rPr lang="es-ES" dirty="0" smtClean="0"/>
              <a:t> Fernández</a:t>
            </a:r>
          </a:p>
          <a:p>
            <a:r>
              <a:rPr lang="es-ES" dirty="0" smtClean="0"/>
              <a:t>Carla Regalado Bernabé </a:t>
            </a:r>
          </a:p>
          <a:p>
            <a:r>
              <a:rPr lang="es-ES" dirty="0" smtClean="0"/>
              <a:t>Iñaki Romanos De Rivas</a:t>
            </a:r>
          </a:p>
          <a:p>
            <a:r>
              <a:rPr lang="es-ES" dirty="0" smtClean="0"/>
              <a:t>Lucía San Juan Ramos</a:t>
            </a:r>
          </a:p>
          <a:p>
            <a:r>
              <a:rPr lang="es-ES" dirty="0" smtClean="0"/>
              <a:t>María Vaquero </a:t>
            </a:r>
            <a:r>
              <a:rPr lang="es-ES" dirty="0" err="1" smtClean="0"/>
              <a:t>Tarjuelo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Secretaria: Ana Vinuesa </a:t>
            </a:r>
            <a:r>
              <a:rPr lang="es-ES" dirty="0" err="1" smtClean="0"/>
              <a:t>Antiñolo</a:t>
            </a:r>
            <a:endParaRPr lang="es-ES" dirty="0" smtClean="0"/>
          </a:p>
          <a:p>
            <a:r>
              <a:rPr lang="es-ES" dirty="0" smtClean="0"/>
              <a:t>Moderadora: Elena París Quijada</a:t>
            </a:r>
          </a:p>
          <a:p>
            <a:r>
              <a:rPr lang="es-ES" dirty="0" smtClean="0"/>
              <a:t>Coordinador de Moderadores: Josep Mª Salvia Hornos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95486"/>
            <a:ext cx="8229600" cy="85725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GRUPO INVESTIGADOR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6428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9. 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2232249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Aunque parezca algo muy lejano y casi de película de ciencia ficción, se está desarrollando a día de hoy. Depende de nosotros cómo sea el mañana.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277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ÍNDICE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Introducción</a:t>
            </a:r>
          </a:p>
          <a:p>
            <a:pPr marL="514350" indent="-514350">
              <a:buAutoNum type="arabicPeriod"/>
            </a:pPr>
            <a:r>
              <a:rPr lang="es-ES" dirty="0" smtClean="0"/>
              <a:t>¿Qué es una prótesis cibernética?</a:t>
            </a:r>
          </a:p>
          <a:p>
            <a:pPr marL="514350" indent="-514350">
              <a:buAutoNum type="arabicPeriod"/>
            </a:pPr>
            <a:r>
              <a:rPr lang="es-ES" dirty="0" smtClean="0"/>
              <a:t>Tipos</a:t>
            </a:r>
          </a:p>
          <a:p>
            <a:pPr marL="514350" indent="-514350">
              <a:buAutoNum type="arabicPeriod"/>
            </a:pPr>
            <a:r>
              <a:rPr lang="es-ES" dirty="0" smtClean="0"/>
              <a:t>Evolución y futuro</a:t>
            </a:r>
          </a:p>
          <a:p>
            <a:pPr marL="514350" indent="-514350">
              <a:buAutoNum type="arabicPeriod"/>
            </a:pPr>
            <a:r>
              <a:rPr lang="es-ES" dirty="0" smtClean="0"/>
              <a:t>Economía</a:t>
            </a:r>
          </a:p>
          <a:p>
            <a:pPr marL="514350" indent="-514350">
              <a:buAutoNum type="arabicPeriod"/>
            </a:pPr>
            <a:r>
              <a:rPr lang="es-ES" dirty="0" smtClean="0"/>
              <a:t>Ética</a:t>
            </a:r>
          </a:p>
          <a:p>
            <a:pPr marL="514350" indent="-514350">
              <a:buAutoNum type="arabicPeriod"/>
            </a:pPr>
            <a:r>
              <a:rPr lang="es-ES" dirty="0" smtClean="0"/>
              <a:t>Prótesis en la vida </a:t>
            </a:r>
            <a:r>
              <a:rPr lang="es-ES" dirty="0" smtClean="0"/>
              <a:t>diaria</a:t>
            </a:r>
          </a:p>
          <a:p>
            <a:pPr marL="514350" indent="-514350">
              <a:buAutoNum type="arabicPeriod"/>
            </a:pPr>
            <a:r>
              <a:rPr lang="es-ES" dirty="0" smtClean="0"/>
              <a:t>Problemas y soluciones</a:t>
            </a:r>
          </a:p>
          <a:p>
            <a:pPr marL="514350" indent="-514350">
              <a:buAutoNum type="arabicPeriod"/>
            </a:pPr>
            <a:r>
              <a:rPr lang="es-ES" dirty="0" smtClean="0"/>
              <a:t>Conclusión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4939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Introducción</a:t>
            </a:r>
            <a:endParaRPr lang="es-ES" dirty="0"/>
          </a:p>
        </p:txBody>
      </p:sp>
      <p:pic>
        <p:nvPicPr>
          <p:cNvPr id="1026" name="Picture 2" descr="E:\fotos prótesis\piel-artificial-protesis-770x4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47" y="1200150"/>
            <a:ext cx="556050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7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se sabe?</a:t>
            </a:r>
            <a:endParaRPr lang="es-ES" dirty="0"/>
          </a:p>
        </p:txBody>
      </p:sp>
      <p:pic>
        <p:nvPicPr>
          <p:cNvPr id="2050" name="Picture 2" descr="E:\fotos prótesis\IMG_358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22117" r="13690" b="14274"/>
          <a:stretch/>
        </p:blipFill>
        <p:spPr bwMode="auto">
          <a:xfrm>
            <a:off x="1724912" y="1565583"/>
            <a:ext cx="5737092" cy="27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32776" y="1589055"/>
            <a:ext cx="2081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79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 </a:t>
            </a:r>
            <a:r>
              <a:rPr lang="es-ES" dirty="0"/>
              <a:t>¿Qué es una prótesis cibernética?</a:t>
            </a:r>
            <a:br>
              <a:rPr lang="es-ES" dirty="0"/>
            </a:br>
            <a:endParaRPr lang="es-ES" dirty="0"/>
          </a:p>
        </p:txBody>
      </p:sp>
      <p:pic>
        <p:nvPicPr>
          <p:cNvPr id="3074" name="Picture 2" descr="E:\fotos prótesis\IMG-35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15566"/>
            <a:ext cx="3558998" cy="41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2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Tipos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621098"/>
            <a:ext cx="1165432" cy="491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 smtClean="0"/>
              <a:t>Pasiva				</a:t>
            </a:r>
          </a:p>
        </p:txBody>
      </p:sp>
      <p:pic>
        <p:nvPicPr>
          <p:cNvPr id="4098" name="Picture 2" descr="E:\fotos prótesis\adivi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371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tos prótesis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/>
          <a:stretch/>
        </p:blipFill>
        <p:spPr bwMode="auto">
          <a:xfrm>
            <a:off x="5482999" y="2283718"/>
            <a:ext cx="20572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99557" y="156363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Activa</a:t>
            </a:r>
            <a:endParaRPr lang="es-ES" sz="2800" dirty="0"/>
          </a:p>
        </p:txBody>
      </p:sp>
      <p:sp>
        <p:nvSpPr>
          <p:cNvPr id="5" name="4 Flecha derecha"/>
          <p:cNvSpPr/>
          <p:nvPr/>
        </p:nvSpPr>
        <p:spPr>
          <a:xfrm rot="2729746">
            <a:off x="4852545" y="1395481"/>
            <a:ext cx="1080120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8098426">
            <a:off x="3028828" y="1402551"/>
            <a:ext cx="1080120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86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A) Biónica</a:t>
            </a:r>
            <a:endParaRPr lang="es-ES" dirty="0"/>
          </a:p>
        </p:txBody>
      </p:sp>
      <p:pic>
        <p:nvPicPr>
          <p:cNvPr id="5122" name="Picture 2" descr="d:\users\g300004\Desktop\hugh_her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93863"/>
            <a:ext cx="2592288" cy="17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g300004\Desktop\Hugh-Herr-rock-climb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93" y="2859782"/>
            <a:ext cx="3355924" cy="19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4279" y="47741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err="1" smtClean="0"/>
              <a:t>Hugh</a:t>
            </a:r>
            <a:r>
              <a:rPr lang="es-ES" u="sng" dirty="0" smtClean="0"/>
              <a:t> </a:t>
            </a:r>
            <a:r>
              <a:rPr lang="es-ES" u="sng" dirty="0" err="1" smtClean="0"/>
              <a:t>Herr</a:t>
            </a:r>
            <a:endParaRPr lang="es-ES" u="sng" dirty="0"/>
          </a:p>
        </p:txBody>
      </p:sp>
      <p:pic>
        <p:nvPicPr>
          <p:cNvPr id="5125" name="Picture 5" descr="E:\fotos prótesis\_20180519_163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2736304" cy="16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0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B) </a:t>
            </a:r>
            <a:r>
              <a:rPr lang="es-ES" dirty="0" err="1" smtClean="0"/>
              <a:t>Mioeléctricas</a:t>
            </a:r>
            <a:endParaRPr lang="es-ES" dirty="0"/>
          </a:p>
        </p:txBody>
      </p:sp>
      <p:pic>
        <p:nvPicPr>
          <p:cNvPr id="6146" name="Picture 2" descr="E:\fotos prótesis\f273be927f616cf733270389cf896d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32" y="1200150"/>
            <a:ext cx="460213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50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303</Words>
  <Application>Microsoft Office PowerPoint</Application>
  <PresentationFormat>Presentación en pantalla (16:9)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GRUPO INVESTIGADOR</vt:lpstr>
      <vt:lpstr>ÍNDICE</vt:lpstr>
      <vt:lpstr>1. Introducción</vt:lpstr>
      <vt:lpstr>¿Qué se sabe?</vt:lpstr>
      <vt:lpstr>2. ¿Qué es una prótesis cibernética? </vt:lpstr>
      <vt:lpstr>3. Tipos</vt:lpstr>
      <vt:lpstr>A) Biónica</vt:lpstr>
      <vt:lpstr>B) Mioeléctricas</vt:lpstr>
      <vt:lpstr>BMI (Brain Machine Interface)</vt:lpstr>
      <vt:lpstr>BCI (Brain Computer Interface)</vt:lpstr>
      <vt:lpstr>4. Evolución y futuro</vt:lpstr>
      <vt:lpstr>Materiales</vt:lpstr>
      <vt:lpstr>Proyectos</vt:lpstr>
      <vt:lpstr>5. Economía</vt:lpstr>
      <vt:lpstr>6. Ética</vt:lpstr>
      <vt:lpstr>6. Ética</vt:lpstr>
      <vt:lpstr>7. Prótesis en la vida diaria</vt:lpstr>
      <vt:lpstr>8. Problemas y soluciones</vt:lpstr>
      <vt:lpstr>9. Conclusión</vt:lpstr>
    </vt:vector>
  </TitlesOfParts>
  <Company>Gémina Servicios de Ingeniería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Alberto</dc:creator>
  <cp:lastModifiedBy>Escuela</cp:lastModifiedBy>
  <cp:revision>26</cp:revision>
  <dcterms:created xsi:type="dcterms:W3CDTF">2016-11-11T10:12:07Z</dcterms:created>
  <dcterms:modified xsi:type="dcterms:W3CDTF">2018-05-19T16:26:46Z</dcterms:modified>
</cp:coreProperties>
</file>