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66" r:id="rId25"/>
    <p:sldId id="267" r:id="rId26"/>
    <p:sldId id="268" r:id="rId27"/>
    <p:sldId id="269" r:id="rId28"/>
    <p:sldId id="270" r:id="rId29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23"/>
    <p:restoredTop sz="94578"/>
  </p:normalViewPr>
  <p:slideViewPr>
    <p:cSldViewPr>
      <p:cViewPr>
        <p:scale>
          <a:sx n="140" d="100"/>
          <a:sy n="140" d="100"/>
        </p:scale>
        <p:origin x="-1200" y="-3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154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99662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FC39-D6E2-41AC-B93D-13A2BED8ABF0}" type="datetimeFigureOut">
              <a:rPr lang="es-ES" smtClean="0"/>
              <a:pPr/>
              <a:t>21/05/2018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3A7C7-978C-4B43-A608-DE0E70BC5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es/url?sa=i&amp;source=images&amp;cd=&amp;cad=rja&amp;uact=8&amp;ved=2ahUKEwi-p_TW3ZHbAhUDVRQKHXwqDUAQjRx6BAgBEAU&amp;url=https://www.vanguardia.com.mx/articulo/nanoparticulas-de-plata-nueva-opcion-para-combatir-el-cancer&amp;psig=AOvVaw3D-T2O6Yq2xbvX3OqL76fO&amp;ust=152681753363944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oogle.es/url?sa=i&amp;source=images&amp;cd=&amp;cad=rja&amp;uact=8&amp;ved=2ahUKEwiQ4fTp35HbAhXCchQKHVilALkQjRx6BAgBEAU&amp;url=https://www.axahealthkeeper.com/marketplace/index.php/centro-medico-quinta-los-molinos-consulta.html&amp;psig=AOvVaw0vwGpJWcqylLaHmJry9f61&amp;ust=152681816832804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s://www.google.es/url?sa=i&amp;source=images&amp;cd=&amp;ved=2ahUKEwjm6sbI4JHbAhXFRhQKHdDLD_cQjRx6BAgBEAU&amp;url=https://www.twente.com/en/twenty-twente/lab-on-a-chip-voor-het-mkb/&amp;psig=AOvVaw3KJ6mV_BjpoD8SKy-zCWdE&amp;ust=1526818563251649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6"/>
            <a:ext cx="7743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85918" y="1643056"/>
            <a:ext cx="69000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  <a:p>
            <a:pPr algn="r"/>
            <a:r>
              <a:rPr lang="es-ES" dirty="0">
                <a:latin typeface="Arial Black" pitchFamily="34" charset="0"/>
              </a:rPr>
              <a:t>NANOTECNOLOGÍA Y NUEVOS MATERIALES</a:t>
            </a:r>
          </a:p>
          <a:p>
            <a:pPr algn="r"/>
            <a:endParaRPr lang="es-ES" dirty="0">
              <a:latin typeface="Arial Black" pitchFamily="34" charset="0"/>
            </a:endParaRPr>
          </a:p>
          <a:p>
            <a:pPr algn="r"/>
            <a:r>
              <a:rPr lang="en-US" dirty="0" err="1">
                <a:latin typeface="Arial Black" pitchFamily="34" charset="0"/>
              </a:rPr>
              <a:t>Nanotecnología</a:t>
            </a:r>
            <a:r>
              <a:rPr lang="en-US" dirty="0">
                <a:latin typeface="Arial Black" pitchFamily="34" charset="0"/>
              </a:rPr>
              <a:t> y </a:t>
            </a:r>
            <a:r>
              <a:rPr lang="en-US" dirty="0" err="1">
                <a:latin typeface="Arial Black" pitchFamily="34" charset="0"/>
              </a:rPr>
              <a:t>salud</a:t>
            </a:r>
            <a:endParaRPr lang="es-ES" dirty="0">
              <a:latin typeface="Arial Black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714480" y="1576982"/>
            <a:ext cx="6968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>
                <a:latin typeface="Arial Black" pitchFamily="34" charset="0"/>
              </a:rPr>
              <a:t>IX CONGRESO INVESTIGA </a:t>
            </a:r>
            <a:r>
              <a:rPr lang="es-ES" dirty="0" err="1">
                <a:latin typeface="Arial Black" pitchFamily="34" charset="0"/>
              </a:rPr>
              <a:t>I+D+i</a:t>
            </a:r>
            <a:endParaRPr lang="es-ES" dirty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</p:txBody>
      </p:sp>
      <p:pic>
        <p:nvPicPr>
          <p:cNvPr id="19" name="Picture 2" descr="C:\Users\Jose Alberto\Documents\INVESTIGA ED 7\LOGOS\CSI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500444"/>
            <a:ext cx="1357322" cy="582503"/>
          </a:xfrm>
          <a:prstGeom prst="rect">
            <a:avLst/>
          </a:prstGeom>
          <a:noFill/>
        </p:spPr>
      </p:pic>
      <p:pic>
        <p:nvPicPr>
          <p:cNvPr id="20" name="Picture 4" descr="C:\Users\Jose Alberto\Documents\INVESTIGA ED 7\LOGOS\CIEMA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7" y="4491621"/>
            <a:ext cx="1013228" cy="474098"/>
          </a:xfrm>
          <a:prstGeom prst="rect">
            <a:avLst/>
          </a:prstGeom>
          <a:noFill/>
        </p:spPr>
      </p:pic>
      <p:pic>
        <p:nvPicPr>
          <p:cNvPr id="21" name="Picture 5" descr="C:\Users\Jose Alberto\Documents\INVESTIGA ED 7\LOGOS\INI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6741" y="4485100"/>
            <a:ext cx="1445371" cy="484588"/>
          </a:xfrm>
          <a:prstGeom prst="rect">
            <a:avLst/>
          </a:prstGeom>
          <a:noFill/>
        </p:spPr>
      </p:pic>
      <p:pic>
        <p:nvPicPr>
          <p:cNvPr id="22" name="Picture 6" descr="C:\Users\Jose Alberto\Documents\INVESTIGA ED 7\LOGOS\INT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2565" y="4426418"/>
            <a:ext cx="576889" cy="578987"/>
          </a:xfrm>
          <a:prstGeom prst="rect">
            <a:avLst/>
          </a:prstGeom>
          <a:noFill/>
        </p:spPr>
      </p:pic>
      <p:pic>
        <p:nvPicPr>
          <p:cNvPr id="23" name="Picture 7" descr="C:\Users\Jose Alberto\Documents\INVESTIGA ED 7\LOGOS\ISCIII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06948" y="4316879"/>
            <a:ext cx="570596" cy="755201"/>
          </a:xfrm>
          <a:prstGeom prst="rect">
            <a:avLst/>
          </a:prstGeom>
          <a:noFill/>
        </p:spPr>
      </p:pic>
      <p:pic>
        <p:nvPicPr>
          <p:cNvPr id="24" name="Picture 2" descr="C:\Users\Jose Alberto\Documents\INVESTIGA EVOLUCION\LOGOS\iberdrola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5" y="3500444"/>
            <a:ext cx="1289296" cy="7230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3BDB81-547A-9C4A-887F-63668BA2A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solidFill>
            <a:srgbClr val="0070C0">
              <a:alpha val="20000"/>
            </a:srgbClr>
          </a:solidFill>
        </p:spPr>
        <p:txBody>
          <a:bodyPr/>
          <a:lstStyle/>
          <a:p>
            <a:r>
              <a:rPr lang="es-ES" b="1" dirty="0"/>
              <a:t>Nanotecnología en España</a:t>
            </a:r>
          </a:p>
        </p:txBody>
      </p:sp>
      <p:pic>
        <p:nvPicPr>
          <p:cNvPr id="1025" name="Picture 1" descr="page2image1791968">
            <a:extLst>
              <a:ext uri="{FF2B5EF4-FFF2-40B4-BE49-F238E27FC236}">
                <a16:creationId xmlns:a16="http://schemas.microsoft.com/office/drawing/2014/main" xmlns="" id="{702F0614-91CA-3244-B2B2-428C02D269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8411"/>
            <a:ext cx="3682752" cy="34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6B36EA0-73CE-8F40-9EBD-68B748FA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84" y="1384919"/>
            <a:ext cx="3810000" cy="1803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8AEBC65-7780-9E47-BCBD-F9CFC0045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2807337"/>
            <a:ext cx="2736304" cy="19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197129" y="-1"/>
            <a:ext cx="8228880" cy="642373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txBody>
          <a:bodyPr lIns="0" tIns="0" rIns="0" bIns="0" anchor="ctr"/>
          <a:lstStyle/>
          <a:p>
            <a:r>
              <a:rPr lang="es-ES" b="1" dirty="0">
                <a:latin typeface="Calibri"/>
              </a:rPr>
              <a:t>  PREVENCIÓN DE ENFERMEDADES NO TRANSMISIBLES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1A1F0CC-AD3B-E644-9B38-1F2F23B69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32" y="642372"/>
            <a:ext cx="5536743" cy="25774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DDE4AF3-918C-2E46-AF68-8DD42D253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7"/>
          <a:stretch/>
        </p:blipFill>
        <p:spPr>
          <a:xfrm>
            <a:off x="-36512" y="3174408"/>
            <a:ext cx="3753388" cy="19690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B8705F0-18B8-9C43-A241-007CFDB262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r="14504"/>
          <a:stretch/>
        </p:blipFill>
        <p:spPr>
          <a:xfrm>
            <a:off x="5006410" y="3030992"/>
            <a:ext cx="4137590" cy="21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245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43F9216-6FB4-A34D-98E6-CF25DED49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9224"/>
            <a:ext cx="5646516" cy="26285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2E53EEC-43DE-BA48-B0E5-F31A605125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6086" r="18096" b="2955"/>
          <a:stretch/>
        </p:blipFill>
        <p:spPr>
          <a:xfrm>
            <a:off x="0" y="2731281"/>
            <a:ext cx="4531120" cy="22167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0D17D3C-37F5-B94C-BDFD-D976A0B98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" r="15247"/>
          <a:stretch/>
        </p:blipFill>
        <p:spPr>
          <a:xfrm>
            <a:off x="4531120" y="2731949"/>
            <a:ext cx="4612880" cy="22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91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txBody>
          <a:bodyPr lIns="0" tIns="0" rIns="0" bIns="0" anchor="ctr"/>
          <a:lstStyle/>
          <a:p>
            <a:r>
              <a:rPr lang="es-ES" sz="2200" b="1" dirty="0">
                <a:latin typeface="Calibri"/>
              </a:rPr>
              <a:t>PREVENCIÓN DE ENFERMEDADES NO TRANSMISIBLES </a:t>
            </a:r>
            <a:endParaRPr dirty="0"/>
          </a:p>
        </p:txBody>
      </p:sp>
      <p:sp>
        <p:nvSpPr>
          <p:cNvPr id="75" name="CustomShape 2"/>
          <p:cNvSpPr/>
          <p:nvPr/>
        </p:nvSpPr>
        <p:spPr>
          <a:xfrm>
            <a:off x="6696000" y="2232000"/>
            <a:ext cx="2159640" cy="1369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s-ES">
                <a:latin typeface="Arial"/>
              </a:rPr>
              <a:t>Detector de infartos: Chips con nanosensores en el torrente sanguíneo.</a:t>
            </a: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621DB66-B1CE-0F4C-8DBC-B4E147C10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1630"/>
            <a:ext cx="6250059" cy="26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563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266336" y="123478"/>
            <a:ext cx="8228880" cy="59652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txBody>
          <a:bodyPr lIns="0" tIns="0" rIns="0" bIns="0" anchor="ctr"/>
          <a:lstStyle/>
          <a:p>
            <a:r>
              <a:rPr lang="es-ES" sz="2200" b="1" dirty="0">
                <a:latin typeface="+mj-lt"/>
              </a:rPr>
              <a:t>  NANOTECNOLOGÍA EN </a:t>
            </a:r>
            <a:r>
              <a:rPr lang="es-ES" sz="2200" b="1" dirty="0" err="1">
                <a:latin typeface="+mj-lt"/>
              </a:rPr>
              <a:t>ENTs</a:t>
            </a:r>
            <a:endParaRPr dirty="0">
              <a:latin typeface="+mj-lt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288000" y="720000"/>
            <a:ext cx="7631640" cy="85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s-ES" u="sng" dirty="0">
                <a:latin typeface="+mj-lt"/>
              </a:rPr>
              <a:t>Enfermedades Cancerígenas</a:t>
            </a:r>
            <a:endParaRPr dirty="0">
              <a:latin typeface="+mj-lt"/>
            </a:endParaRPr>
          </a:p>
          <a:p>
            <a:r>
              <a:rPr lang="es-ES" dirty="0">
                <a:latin typeface="+mj-lt"/>
              </a:rPr>
              <a:t>El cáncer consiste en una anomalía del crecimiento de las células que se origina en una determinada zona del cuerpo pudiéndose dar metástasis.</a:t>
            </a:r>
            <a:endParaRPr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B8D4B94-BBFE-364A-83F6-D91114007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99" y="1817224"/>
            <a:ext cx="5274790" cy="31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135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445625" y="644264"/>
            <a:ext cx="8228880" cy="1395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s-ES" b="1" dirty="0">
                <a:latin typeface="+mj-lt"/>
              </a:rPr>
              <a:t>NANODIAGNÓSTICO:</a:t>
            </a:r>
          </a:p>
          <a:p>
            <a:endParaRPr b="1" dirty="0">
              <a:latin typeface="+mj-lt"/>
            </a:endParaRPr>
          </a:p>
          <a:p>
            <a:r>
              <a:rPr lang="es-ES" dirty="0">
                <a:latin typeface="+mj-lt"/>
              </a:rPr>
              <a:t>-</a:t>
            </a:r>
            <a:r>
              <a:rPr lang="es-ES" dirty="0" err="1">
                <a:latin typeface="+mj-lt"/>
              </a:rPr>
              <a:t>Nanohilos</a:t>
            </a:r>
            <a:r>
              <a:rPr lang="es-ES" dirty="0">
                <a:latin typeface="+mj-lt"/>
              </a:rPr>
              <a:t>:</a:t>
            </a:r>
            <a:endParaRPr dirty="0">
              <a:latin typeface="+mj-lt"/>
            </a:endParaRPr>
          </a:p>
          <a:p>
            <a:r>
              <a:rPr lang="es-ES" dirty="0">
                <a:latin typeface="+mj-lt"/>
              </a:rPr>
              <a:t>Conjunto de ultra pequeños cables de silicona cada uno fabricado para detectar un determinado </a:t>
            </a:r>
            <a:r>
              <a:rPr lang="es-ES" dirty="0" err="1">
                <a:latin typeface="+mj-lt"/>
              </a:rPr>
              <a:t>biomarcador</a:t>
            </a:r>
            <a:r>
              <a:rPr lang="es-ES" dirty="0">
                <a:latin typeface="+mj-lt"/>
              </a:rPr>
              <a:t> tumoral.</a:t>
            </a:r>
            <a:endParaRPr dirty="0">
              <a:latin typeface="+mj-lt"/>
            </a:endParaRPr>
          </a:p>
          <a:p>
            <a:r>
              <a:rPr lang="es-ES" dirty="0">
                <a:latin typeface="+mj-lt"/>
              </a:rPr>
              <a:t>- Biochips:</a:t>
            </a:r>
            <a:endParaRPr dirty="0">
              <a:latin typeface="+mj-lt"/>
            </a:endParaRPr>
          </a:p>
          <a:p>
            <a:r>
              <a:rPr lang="es-ES" dirty="0">
                <a:latin typeface="+mj-lt"/>
              </a:rPr>
              <a:t>Diseñados para detectar una proteína relacionada con el cáncer como puede ser la p53.</a:t>
            </a:r>
            <a:endParaRPr dirty="0">
              <a:latin typeface="+mj-lt"/>
            </a:endParaRPr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endParaRPr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8AC147E-C9BB-E749-BC8A-E14E8E6F2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59" y="2415874"/>
            <a:ext cx="3442812" cy="27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366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216000" y="213111"/>
            <a:ext cx="7991640" cy="195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s-ES" b="1" dirty="0">
                <a:latin typeface="+mj-lt"/>
              </a:rPr>
              <a:t>NANOTERAPIA:</a:t>
            </a:r>
            <a:endParaRPr b="1" dirty="0">
              <a:latin typeface="+mj-lt"/>
            </a:endParaRPr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s-ES" dirty="0">
                <a:latin typeface="+mj-lt"/>
              </a:rPr>
              <a:t>-Liberación dirigida de fármacos :</a:t>
            </a:r>
            <a:endParaRPr dirty="0">
              <a:latin typeface="+mj-lt"/>
            </a:endParaRPr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s-ES" dirty="0">
                <a:latin typeface="+mj-lt"/>
              </a:rPr>
              <a:t>Se han desarrollado </a:t>
            </a:r>
            <a:r>
              <a:rPr lang="es-ES" dirty="0" err="1">
                <a:latin typeface="+mj-lt"/>
              </a:rPr>
              <a:t>nanopartículas</a:t>
            </a:r>
            <a:r>
              <a:rPr lang="es-ES" dirty="0">
                <a:latin typeface="+mj-lt"/>
              </a:rPr>
              <a:t> cuya función es transportar el fármaco de forma específica al lugar indicado.</a:t>
            </a:r>
            <a:endParaRPr dirty="0">
              <a:latin typeface="+mj-lt"/>
            </a:endParaRPr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s-ES" dirty="0">
                <a:latin typeface="+mj-lt"/>
              </a:rPr>
              <a:t>El problema actual de los fármacos dirigidos para tratar tumores cerebrales es la barrera </a:t>
            </a:r>
            <a:r>
              <a:rPr lang="es-ES" dirty="0" err="1">
                <a:latin typeface="+mj-lt"/>
              </a:rPr>
              <a:t>hematoencefálica</a:t>
            </a:r>
            <a:r>
              <a:rPr lang="es-ES" dirty="0">
                <a:latin typeface="+mj-lt"/>
              </a:rPr>
              <a:t> que no permite el paso de medicamentos. Las </a:t>
            </a:r>
            <a:r>
              <a:rPr lang="es-ES" dirty="0" err="1">
                <a:latin typeface="+mj-lt"/>
              </a:rPr>
              <a:t>nanopartículas</a:t>
            </a:r>
            <a:r>
              <a:rPr lang="es-ES" dirty="0">
                <a:latin typeface="+mj-lt"/>
              </a:rPr>
              <a:t>  sí que pueden atravesarla.  </a:t>
            </a:r>
            <a:endParaRPr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B808235-1A7C-CA44-A9A5-BE2AA26514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23014"/>
            <a:ext cx="3877548" cy="30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02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410760" y="162504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4" name="TextShape 2"/>
          <p:cNvSpPr txBox="1"/>
          <p:nvPr/>
        </p:nvSpPr>
        <p:spPr>
          <a:xfrm>
            <a:off x="432000" y="189720"/>
            <a:ext cx="7056000" cy="6022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  <a:p>
            <a:endParaRPr/>
          </a:p>
        </p:txBody>
      </p:sp>
      <p:sp>
        <p:nvSpPr>
          <p:cNvPr id="85" name="TextShape 3"/>
          <p:cNvSpPr txBox="1"/>
          <p:nvPr/>
        </p:nvSpPr>
        <p:spPr>
          <a:xfrm>
            <a:off x="432000" y="261720"/>
            <a:ext cx="8303760" cy="6022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s-ES" b="1" dirty="0">
                <a:latin typeface="+mj-lt"/>
              </a:rPr>
              <a:t>Hipertermia:</a:t>
            </a:r>
          </a:p>
          <a:p>
            <a:endParaRPr b="1" dirty="0">
              <a:latin typeface="+mj-lt"/>
            </a:endParaRPr>
          </a:p>
          <a:p>
            <a:r>
              <a:rPr lang="es-ES" dirty="0">
                <a:latin typeface="+mj-lt"/>
              </a:rPr>
              <a:t>Empresa </a:t>
            </a:r>
            <a:r>
              <a:rPr lang="es-ES" dirty="0" err="1">
                <a:latin typeface="+mj-lt"/>
              </a:rPr>
              <a:t>Magforce</a:t>
            </a:r>
            <a:r>
              <a:rPr lang="es-ES" dirty="0">
                <a:latin typeface="+mj-lt"/>
              </a:rPr>
              <a:t> -&gt; creación de máquina que diagnostica y erradica un tumor.</a:t>
            </a:r>
            <a:endParaRPr dirty="0"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AFADBED-7B1A-7B4A-87C1-78EC08DD1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3040"/>
            <a:ext cx="3312368" cy="33123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594B1F7-57C1-224C-AFE5-01D675884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7"/>
          <a:stretch/>
        </p:blipFill>
        <p:spPr>
          <a:xfrm>
            <a:off x="4951868" y="1902403"/>
            <a:ext cx="2518544" cy="242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764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n 85"/>
          <p:cNvPicPr/>
          <p:nvPr/>
        </p:nvPicPr>
        <p:blipFill>
          <a:blip r:embed="rId2"/>
          <a:stretch>
            <a:fillRect/>
          </a:stretch>
        </p:blipFill>
        <p:spPr>
          <a:xfrm>
            <a:off x="432180" y="2109960"/>
            <a:ext cx="8229240" cy="2886120"/>
          </a:xfrm>
          <a:prstGeom prst="rect">
            <a:avLst/>
          </a:prstGeom>
          <a:ln>
            <a:noFill/>
          </a:ln>
        </p:spPr>
      </p:pic>
      <p:sp>
        <p:nvSpPr>
          <p:cNvPr id="87" name="TextShape 1"/>
          <p:cNvSpPr txBox="1"/>
          <p:nvPr/>
        </p:nvSpPr>
        <p:spPr>
          <a:xfrm>
            <a:off x="381600" y="228960"/>
            <a:ext cx="8330400" cy="1881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s-ES" sz="2400" b="1" u="sng" dirty="0">
                <a:latin typeface="+mj-lt"/>
              </a:rPr>
              <a:t>Enfermedades neurodegenerativas</a:t>
            </a:r>
            <a:endParaRPr sz="2400" b="1" dirty="0">
              <a:latin typeface="+mj-lt"/>
            </a:endParaRPr>
          </a:p>
          <a:p>
            <a:endParaRPr dirty="0">
              <a:latin typeface="+mj-lt"/>
            </a:endParaRPr>
          </a:p>
          <a:p>
            <a:r>
              <a:rPr lang="es-ES" i="1" dirty="0">
                <a:latin typeface="+mj-lt"/>
              </a:rPr>
              <a:t>Alzheimer: </a:t>
            </a:r>
            <a:endParaRPr dirty="0">
              <a:latin typeface="+mj-lt"/>
            </a:endParaRPr>
          </a:p>
          <a:p>
            <a:r>
              <a:rPr lang="es-ES" dirty="0">
                <a:latin typeface="+mj-lt"/>
              </a:rPr>
              <a:t>-Liberación de fármacos (ejemplo: inhibidores de la beta-</a:t>
            </a:r>
            <a:r>
              <a:rPr lang="es-ES" dirty="0" err="1">
                <a:latin typeface="+mj-lt"/>
              </a:rPr>
              <a:t>amiloide</a:t>
            </a:r>
            <a:r>
              <a:rPr lang="es-ES" dirty="0">
                <a:latin typeface="+mj-lt"/>
              </a:rPr>
              <a:t>)</a:t>
            </a:r>
            <a:endParaRPr dirty="0">
              <a:latin typeface="+mj-lt"/>
            </a:endParaRPr>
          </a:p>
          <a:p>
            <a:r>
              <a:rPr lang="es-ES" dirty="0">
                <a:latin typeface="+mj-lt"/>
              </a:rPr>
              <a:t>-Partículas magnéticas (ADDL)</a:t>
            </a:r>
            <a:endParaRPr dirty="0">
              <a:latin typeface="+mj-lt"/>
            </a:endParaRPr>
          </a:p>
          <a:p>
            <a:r>
              <a:rPr lang="es-ES" dirty="0">
                <a:latin typeface="+mj-lt"/>
              </a:rPr>
              <a:t>-Nanotubos de carbono (puente neuronal)</a:t>
            </a:r>
            <a:endParaRPr dirty="0">
              <a:latin typeface="+mj-lt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1646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TextShape 2"/>
          <p:cNvSpPr txBox="1"/>
          <p:nvPr/>
        </p:nvSpPr>
        <p:spPr>
          <a:xfrm>
            <a:off x="432000" y="333720"/>
            <a:ext cx="8254440" cy="602280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lIns="90000" tIns="45000" rIns="90000" bIns="45000"/>
          <a:lstStyle/>
          <a:p>
            <a:r>
              <a:rPr lang="es-ES" sz="2400" b="1" dirty="0">
                <a:latin typeface="+mj-lt"/>
              </a:rPr>
              <a:t>Párkinson</a:t>
            </a:r>
            <a:endParaRPr sz="2400" b="1" dirty="0">
              <a:latin typeface="+mj-lt"/>
            </a:endParaRPr>
          </a:p>
          <a:p>
            <a:endParaRPr b="1" dirty="0"/>
          </a:p>
        </p:txBody>
      </p:sp>
      <p:pic>
        <p:nvPicPr>
          <p:cNvPr id="90" name="Imagen 89"/>
          <p:cNvPicPr/>
          <p:nvPr/>
        </p:nvPicPr>
        <p:blipFill>
          <a:blip r:embed="rId2"/>
          <a:stretch>
            <a:fillRect/>
          </a:stretch>
        </p:blipFill>
        <p:spPr>
          <a:xfrm>
            <a:off x="3758940" y="1203480"/>
            <a:ext cx="4125428" cy="3568700"/>
          </a:xfrm>
          <a:prstGeom prst="rect">
            <a:avLst/>
          </a:prstGeom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55644D8-AD40-594B-A6AE-B44FB8BD8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03480"/>
            <a:ext cx="22733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99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577135-DE08-C04B-91DE-80F4218FE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Grupo Investigador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E4FDBBC-77BC-6942-8719-A50B00090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131590"/>
            <a:ext cx="8229600" cy="3394472"/>
          </a:xfrm>
        </p:spPr>
        <p:txBody>
          <a:bodyPr numCol="2">
            <a:noAutofit/>
          </a:bodyPr>
          <a:lstStyle/>
          <a:p>
            <a:r>
              <a:rPr lang="es-ES" sz="1400" dirty="0" err="1"/>
              <a:t>Ascasibar</a:t>
            </a:r>
            <a:r>
              <a:rPr lang="es-ES" sz="1400" dirty="0"/>
              <a:t> </a:t>
            </a:r>
            <a:r>
              <a:rPr lang="es-ES" sz="1400" dirty="0" err="1"/>
              <a:t>Rendon</a:t>
            </a:r>
            <a:r>
              <a:rPr lang="es-ES" sz="1400" dirty="0"/>
              <a:t>, Iñaki</a:t>
            </a:r>
          </a:p>
          <a:p>
            <a:r>
              <a:rPr lang="es-ES" sz="1400" dirty="0"/>
              <a:t>Besada Rodríguez, Iris</a:t>
            </a:r>
          </a:p>
          <a:p>
            <a:r>
              <a:rPr lang="es-ES" sz="1400" dirty="0"/>
              <a:t>Enciso Amate, Lucía</a:t>
            </a:r>
          </a:p>
          <a:p>
            <a:r>
              <a:rPr lang="es-ES" sz="1400" dirty="0"/>
              <a:t>Gascón </a:t>
            </a:r>
            <a:r>
              <a:rPr lang="es-ES" sz="1400" dirty="0" err="1"/>
              <a:t>Murugarren</a:t>
            </a:r>
            <a:r>
              <a:rPr lang="es-ES" sz="1400" dirty="0"/>
              <a:t>, Jesús </a:t>
            </a:r>
          </a:p>
          <a:p>
            <a:r>
              <a:rPr lang="es-ES" sz="1400" dirty="0" err="1"/>
              <a:t>Gomez</a:t>
            </a:r>
            <a:r>
              <a:rPr lang="es-ES" sz="1400" dirty="0"/>
              <a:t> </a:t>
            </a:r>
            <a:r>
              <a:rPr lang="es-ES" sz="1400" dirty="0" err="1"/>
              <a:t>Gomez</a:t>
            </a:r>
            <a:r>
              <a:rPr lang="es-ES" sz="1400" dirty="0"/>
              <a:t>, </a:t>
            </a:r>
            <a:r>
              <a:rPr lang="es-ES" sz="1400" dirty="0" err="1"/>
              <a:t>Adrian</a:t>
            </a:r>
            <a:r>
              <a:rPr lang="es-ES" sz="1400" dirty="0"/>
              <a:t> </a:t>
            </a:r>
          </a:p>
          <a:p>
            <a:r>
              <a:rPr lang="es-ES" sz="1400" dirty="0" err="1"/>
              <a:t>Gomez</a:t>
            </a:r>
            <a:r>
              <a:rPr lang="es-ES" sz="1400" dirty="0"/>
              <a:t> Martín, Laura </a:t>
            </a:r>
          </a:p>
          <a:p>
            <a:r>
              <a:rPr lang="es-ES" sz="1400" dirty="0" err="1"/>
              <a:t>Gonzalez</a:t>
            </a:r>
            <a:r>
              <a:rPr lang="es-ES" sz="1400" dirty="0"/>
              <a:t> Cabeza, Marta Enriqueta</a:t>
            </a:r>
          </a:p>
          <a:p>
            <a:r>
              <a:rPr lang="es-ES" sz="1400" dirty="0"/>
              <a:t>Herrero </a:t>
            </a:r>
            <a:r>
              <a:rPr lang="es-ES" sz="1400" dirty="0" err="1"/>
              <a:t>Canedo</a:t>
            </a:r>
            <a:r>
              <a:rPr lang="es-ES" sz="1400" dirty="0"/>
              <a:t>, Javier</a:t>
            </a:r>
          </a:p>
          <a:p>
            <a:r>
              <a:rPr lang="es-ES" sz="1400" dirty="0" err="1"/>
              <a:t>Lopez</a:t>
            </a:r>
            <a:r>
              <a:rPr lang="es-ES" sz="1400" dirty="0"/>
              <a:t> de Lerma </a:t>
            </a:r>
            <a:r>
              <a:rPr lang="es-ES" sz="1400" dirty="0" err="1"/>
              <a:t>Canizares</a:t>
            </a:r>
            <a:r>
              <a:rPr lang="es-ES" sz="1400" dirty="0"/>
              <a:t>, Esther</a:t>
            </a:r>
          </a:p>
          <a:p>
            <a:r>
              <a:rPr lang="es-ES" sz="1400" dirty="0"/>
              <a:t>Martin </a:t>
            </a:r>
            <a:r>
              <a:rPr lang="es-ES" sz="1400" dirty="0" err="1"/>
              <a:t>Perez</a:t>
            </a:r>
            <a:r>
              <a:rPr lang="es-ES" sz="1400" dirty="0"/>
              <a:t>, Raquel </a:t>
            </a:r>
          </a:p>
          <a:p>
            <a:pPr marL="0" indent="0">
              <a:buNone/>
            </a:pPr>
            <a:endParaRPr lang="es-ES" sz="1400" dirty="0"/>
          </a:p>
          <a:p>
            <a:endParaRPr lang="es-ES" sz="1400" dirty="0"/>
          </a:p>
          <a:p>
            <a:pPr marL="0" indent="0">
              <a:buNone/>
            </a:pPr>
            <a:endParaRPr lang="es-ES" sz="1400" dirty="0"/>
          </a:p>
          <a:p>
            <a:r>
              <a:rPr lang="es-ES" sz="1400" dirty="0"/>
              <a:t>Martínez Cruz, Paula</a:t>
            </a:r>
          </a:p>
          <a:p>
            <a:r>
              <a:rPr lang="es-ES" sz="1400" dirty="0" err="1"/>
              <a:t>Micieces</a:t>
            </a:r>
            <a:r>
              <a:rPr lang="es-ES" sz="1400" dirty="0"/>
              <a:t> </a:t>
            </a:r>
            <a:r>
              <a:rPr lang="es-ES" sz="1400" dirty="0" err="1"/>
              <a:t>Gomez</a:t>
            </a:r>
            <a:r>
              <a:rPr lang="es-ES" sz="1400" dirty="0"/>
              <a:t>, Marta </a:t>
            </a:r>
          </a:p>
          <a:p>
            <a:r>
              <a:rPr lang="es-ES" sz="1400" dirty="0"/>
              <a:t>Novel Ortega, Raquel</a:t>
            </a:r>
          </a:p>
          <a:p>
            <a:r>
              <a:rPr lang="es-ES" sz="1400" dirty="0"/>
              <a:t>Oliva Caparros, Francesc</a:t>
            </a:r>
          </a:p>
          <a:p>
            <a:r>
              <a:rPr lang="es-ES" sz="1400" dirty="0"/>
              <a:t>Porta Blanco, Emma</a:t>
            </a:r>
          </a:p>
          <a:p>
            <a:r>
              <a:rPr lang="es-ES" sz="1400" dirty="0"/>
              <a:t>Pulido </a:t>
            </a:r>
            <a:r>
              <a:rPr lang="es-ES" sz="1400" dirty="0" err="1"/>
              <a:t>Fraiz</a:t>
            </a:r>
            <a:r>
              <a:rPr lang="es-ES" sz="1400" dirty="0"/>
              <a:t>, Emilio</a:t>
            </a:r>
          </a:p>
          <a:p>
            <a:r>
              <a:rPr lang="es-ES" sz="1400" dirty="0"/>
              <a:t>Rosa Arias, Clara </a:t>
            </a:r>
          </a:p>
          <a:p>
            <a:r>
              <a:rPr lang="es-ES" sz="1400" dirty="0"/>
              <a:t>Salas Moreno, Paula </a:t>
            </a:r>
          </a:p>
          <a:p>
            <a:r>
              <a:rPr lang="es-ES" sz="1400" dirty="0"/>
              <a:t>Sierra </a:t>
            </a:r>
            <a:r>
              <a:rPr lang="es-ES" sz="1400" dirty="0" err="1"/>
              <a:t>Garcia</a:t>
            </a:r>
            <a:r>
              <a:rPr lang="es-ES" sz="1400" dirty="0"/>
              <a:t>, Andrea</a:t>
            </a:r>
          </a:p>
          <a:p>
            <a:r>
              <a:rPr lang="es-ES" sz="1400" dirty="0"/>
              <a:t>Urbano </a:t>
            </a:r>
            <a:r>
              <a:rPr lang="es-ES" sz="1400" dirty="0" err="1"/>
              <a:t>Rodriguez</a:t>
            </a:r>
            <a:r>
              <a:rPr lang="es-ES" sz="1400" dirty="0"/>
              <a:t>, Sandra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053EECB-55E1-034E-842C-A866C1D6BBA2}"/>
              </a:ext>
            </a:extLst>
          </p:cNvPr>
          <p:cNvSpPr txBox="1"/>
          <p:nvPr/>
        </p:nvSpPr>
        <p:spPr>
          <a:xfrm>
            <a:off x="2771800" y="4136762"/>
            <a:ext cx="2947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/>
              <a:t>Moderador: Adrián Expósito Martínez</a:t>
            </a:r>
          </a:p>
          <a:p>
            <a:pPr algn="ctr"/>
            <a:r>
              <a:rPr lang="es-ES" sz="1400" dirty="0"/>
              <a:t>Secretaria: </a:t>
            </a:r>
            <a:r>
              <a:rPr lang="es-ES" sz="1400" dirty="0" err="1"/>
              <a:t>Iria</a:t>
            </a:r>
            <a:r>
              <a:rPr lang="es-ES" sz="1400" dirty="0"/>
              <a:t> Ochoa Grille</a:t>
            </a:r>
          </a:p>
        </p:txBody>
      </p:sp>
    </p:spTree>
    <p:extLst>
      <p:ext uri="{BB962C8B-B14F-4D97-AF65-F5344CB8AC3E}">
        <p14:creationId xmlns:p14="http://schemas.microsoft.com/office/powerpoint/2010/main" val="2151189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2" name="TextShape 2"/>
          <p:cNvSpPr txBox="1"/>
          <p:nvPr/>
        </p:nvSpPr>
        <p:spPr>
          <a:xfrm>
            <a:off x="432000" y="267494"/>
            <a:ext cx="8352000" cy="576064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lIns="90000" tIns="45000" rIns="90000" bIns="45000"/>
          <a:lstStyle/>
          <a:p>
            <a:r>
              <a:rPr lang="es-ES" b="1" dirty="0">
                <a:latin typeface="Arial"/>
              </a:rPr>
              <a:t>Enfermedades oculares</a:t>
            </a:r>
            <a:endParaRPr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3CB0F87-8552-C145-BD6D-2409610A6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9582"/>
            <a:ext cx="4546600" cy="3086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B8439E0-CDC2-C14E-BC44-96E9A8502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79" y="2139702"/>
            <a:ext cx="3621021" cy="2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24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TextShape 2"/>
          <p:cNvSpPr txBox="1"/>
          <p:nvPr/>
        </p:nvSpPr>
        <p:spPr>
          <a:xfrm>
            <a:off x="457200" y="205200"/>
            <a:ext cx="8229240" cy="858600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lIns="0" tIns="0" rIns="0" bIns="0" anchor="ctr"/>
          <a:lstStyle/>
          <a:p>
            <a:pPr algn="ctr"/>
            <a:r>
              <a:rPr lang="es-ES" sz="2800" b="1" dirty="0">
                <a:latin typeface="Calibri"/>
              </a:rPr>
              <a:t>NANOMEDICINA REGENERATIVA</a:t>
            </a:r>
            <a:endParaRPr sz="2400" b="1" dirty="0"/>
          </a:p>
        </p:txBody>
      </p:sp>
      <p:sp>
        <p:nvSpPr>
          <p:cNvPr id="95" name="TextShape 3"/>
          <p:cNvSpPr txBox="1"/>
          <p:nvPr/>
        </p:nvSpPr>
        <p:spPr>
          <a:xfrm>
            <a:off x="1728000" y="576000"/>
            <a:ext cx="5760000" cy="158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1500">
                <a:latin typeface="Calibri"/>
              </a:rPr>
              <a:t>ÓRGANO AFECTADO  →  generación/regeneración → TEJIDO ARTIFICIAL </a:t>
            </a:r>
            <a:endParaRPr/>
          </a:p>
        </p:txBody>
      </p:sp>
      <p:sp>
        <p:nvSpPr>
          <p:cNvPr id="96" name="TextShape 4"/>
          <p:cNvSpPr txBox="1"/>
          <p:nvPr/>
        </p:nvSpPr>
        <p:spPr>
          <a:xfrm>
            <a:off x="1656000" y="1800000"/>
            <a:ext cx="1944000" cy="57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1500">
                <a:latin typeface="Calibri"/>
              </a:rPr>
              <a:t>INGENIERÍA TISULAR</a:t>
            </a:r>
            <a:endParaRPr/>
          </a:p>
        </p:txBody>
      </p:sp>
      <p:sp>
        <p:nvSpPr>
          <p:cNvPr id="97" name="TextShape 5"/>
          <p:cNvSpPr txBox="1"/>
          <p:nvPr/>
        </p:nvSpPr>
        <p:spPr>
          <a:xfrm>
            <a:off x="5472000" y="1800000"/>
            <a:ext cx="1944000" cy="57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1500">
                <a:latin typeface="Calibri"/>
              </a:rPr>
              <a:t>REGENERACIÓN ÓSEA</a:t>
            </a: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D64E4C6-7242-254C-89F9-BFEFE83DA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7" y="2375999"/>
            <a:ext cx="4125322" cy="19634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5B1BBF9-4017-7C45-A291-41ED58C73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13" y="2375999"/>
            <a:ext cx="3914652" cy="22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021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3172025" y="200982"/>
            <a:ext cx="5648447" cy="858600"/>
          </a:xfrm>
          <a:prstGeom prst="rect">
            <a:avLst/>
          </a:prstGeom>
          <a:solidFill>
            <a:srgbClr val="0070C0">
              <a:alpha val="21000"/>
            </a:srgbClr>
          </a:solidFill>
        </p:spPr>
        <p:txBody>
          <a:bodyPr lIns="0" tIns="0" rIns="0" bIns="0" anchor="ctr"/>
          <a:lstStyle/>
          <a:p>
            <a:pPr algn="ctr"/>
            <a:r>
              <a:rPr lang="es-ES" sz="3200" b="1" dirty="0">
                <a:latin typeface="Calibri"/>
              </a:rPr>
              <a:t>INGENIERÍA</a:t>
            </a:r>
            <a:r>
              <a:rPr lang="es-ES" sz="3200" dirty="0">
                <a:latin typeface="Calibri"/>
              </a:rPr>
              <a:t> </a:t>
            </a:r>
            <a:r>
              <a:rPr lang="es-ES" sz="3200" b="1" dirty="0">
                <a:latin typeface="Calibri"/>
              </a:rPr>
              <a:t>TISULAR</a:t>
            </a:r>
            <a:endParaRPr sz="2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93159EA-653D-0544-A298-F61B040EC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1" y="682905"/>
            <a:ext cx="2684437" cy="19077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69BB974-9581-FB4A-AEAB-D9CAA2DF5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81" y="1168304"/>
            <a:ext cx="3444314" cy="36351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15130A2-AFC5-C74B-AD06-4117B8A57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1" y="2719665"/>
            <a:ext cx="4063546" cy="22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194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395536" y="170687"/>
            <a:ext cx="8229240" cy="858600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lIns="0" tIns="0" rIns="0" bIns="0" anchor="ctr"/>
          <a:lstStyle/>
          <a:p>
            <a:pPr algn="ctr"/>
            <a:r>
              <a:rPr lang="es-ES" sz="3200" b="1" dirty="0">
                <a:latin typeface="Calibri"/>
              </a:rPr>
              <a:t>REGENERACIÓN ÓSEA</a:t>
            </a:r>
            <a:endParaRPr sz="28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4ECD544-4AEC-BA45-9520-69D4041AC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1" y="2013360"/>
            <a:ext cx="7070967" cy="26173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AE01068-B97F-614F-9ED2-9E773E1CD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08" y="599987"/>
            <a:ext cx="2812828" cy="232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088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857250"/>
          </a:xfrm>
          <a:solidFill>
            <a:srgbClr val="0070C0">
              <a:alpha val="20000"/>
            </a:srgbClr>
          </a:solidFill>
        </p:spPr>
        <p:txBody>
          <a:bodyPr/>
          <a:lstStyle/>
          <a:p>
            <a:pPr algn="l"/>
            <a:r>
              <a:rPr lang="es-ES" b="1" dirty="0"/>
              <a:t>NANOÉTICA: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91630"/>
            <a:ext cx="8229600" cy="339447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 err="1"/>
              <a:t>Nanotoxicología</a:t>
            </a:r>
            <a:endParaRPr lang="es-ES" dirty="0"/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Autodiagnóstico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Privacidad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Accesibilidad</a:t>
            </a:r>
          </a:p>
        </p:txBody>
      </p:sp>
    </p:spTree>
    <p:extLst>
      <p:ext uri="{BB962C8B-B14F-4D97-AF65-F5344CB8AC3E}">
        <p14:creationId xmlns:p14="http://schemas.microsoft.com/office/powerpoint/2010/main" val="215097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70C0">
              <a:alpha val="20000"/>
            </a:srgbClr>
          </a:solidFill>
        </p:spPr>
        <p:txBody>
          <a:bodyPr/>
          <a:lstStyle/>
          <a:p>
            <a:pPr algn="l"/>
            <a:r>
              <a:rPr lang="es-ES" b="1" dirty="0" err="1"/>
              <a:t>Nanotoxicología</a:t>
            </a:r>
            <a:r>
              <a:rPr lang="es-ES" b="1" dirty="0"/>
              <a:t>:</a:t>
            </a:r>
          </a:p>
        </p:txBody>
      </p:sp>
      <p:pic>
        <p:nvPicPr>
          <p:cNvPr id="1026" name="Picture 2" descr="Resultado de imagen de nanoparticula de pla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03598"/>
            <a:ext cx="59055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260054" y="465069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	</a:t>
            </a:r>
            <a:r>
              <a:rPr lang="es-ES" b="1" dirty="0" err="1"/>
              <a:t>Nanopartículas</a:t>
            </a:r>
            <a:r>
              <a:rPr lang="es-ES" b="1" dirty="0"/>
              <a:t> de Ag</a:t>
            </a:r>
            <a:endParaRPr lang="es-ES" b="1" i="1" dirty="0"/>
          </a:p>
        </p:txBody>
      </p:sp>
    </p:spTree>
    <p:extLst>
      <p:ext uri="{BB962C8B-B14F-4D97-AF65-F5344CB8AC3E}">
        <p14:creationId xmlns:p14="http://schemas.microsoft.com/office/powerpoint/2010/main" val="386535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4402832" cy="857250"/>
          </a:xfrm>
          <a:solidFill>
            <a:srgbClr val="0070C0">
              <a:alpha val="20000"/>
            </a:srgbClr>
          </a:solidFill>
        </p:spPr>
        <p:txBody>
          <a:bodyPr/>
          <a:lstStyle/>
          <a:p>
            <a:pPr algn="l"/>
            <a:r>
              <a:rPr lang="es-ES" b="1" dirty="0"/>
              <a:t>Autodiagnóstico: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1"/>
            <a:ext cx="5122912" cy="723527"/>
          </a:xfrm>
        </p:spPr>
        <p:txBody>
          <a:bodyPr/>
          <a:lstStyle/>
          <a:p>
            <a:r>
              <a:rPr lang="es-ES" dirty="0"/>
              <a:t>Relación paciente-médico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064" name="Picture 16" descr="Resultado de imagen de consulta medic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3518"/>
            <a:ext cx="3025356" cy="20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481946" y="1967822"/>
            <a:ext cx="4353340" cy="857250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b="1" dirty="0"/>
              <a:t>Privacidad:</a:t>
            </a:r>
          </a:p>
        </p:txBody>
      </p:sp>
      <p:pic>
        <p:nvPicPr>
          <p:cNvPr id="13" name="Picture 2" descr="Resultado de imagen de lab on a chi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8" y="2931589"/>
            <a:ext cx="3033638" cy="20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3707904" y="3147814"/>
            <a:ext cx="5122912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Aseguradoras </a:t>
            </a:r>
          </a:p>
          <a:p>
            <a:r>
              <a:rPr lang="es-ES" dirty="0"/>
              <a:t>Difusión de datos</a:t>
            </a:r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6515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912"/>
            <a:ext cx="8229600" cy="857250"/>
          </a:xfrm>
          <a:solidFill>
            <a:srgbClr val="0070C0">
              <a:alpha val="20000"/>
            </a:srgbClr>
          </a:solidFill>
        </p:spPr>
        <p:txBody>
          <a:bodyPr/>
          <a:lstStyle/>
          <a:p>
            <a:pPr algn="l"/>
            <a:r>
              <a:rPr lang="es-ES" b="1" dirty="0"/>
              <a:t>Accesibilidad: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394472"/>
          </a:xfrm>
        </p:spPr>
        <p:txBody>
          <a:bodyPr/>
          <a:lstStyle/>
          <a:p>
            <a:r>
              <a:rPr lang="es-ES" dirty="0"/>
              <a:t>Desigualdad económica</a:t>
            </a:r>
          </a:p>
          <a:p>
            <a:r>
              <a:rPr lang="es-ES" dirty="0"/>
              <a:t>Alto valor en el mercado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AutoShape 4" descr="data:image/png;base64,iVBORw0KGgoAAAANSUhEUgAAAjgAAAFMCAYAAAGxKfYqAAAAAXNSR0IArs4c6QAAAARnQU1BAACxjwv8YQUAAAAJcEhZcwAADsMAAA7DAcdvqGQAADEsSURBVHhe7d1PixzX1cdxv6W8g1kEkkU2gdhgNPAMYQyCGQgjhgRZRAuDSIgQAgWBYwwizMIxIl5Z4EWEwCDwwistRhhtDAKBkIOwwZEEgn445T7tW6VTf6dO9a1T3w/8ND093dV9q26dvqquP299++23q2+++YYYeUv+gY2Z02D0mbO7u1v8fPnyZRH1+vXrInUuXry4unbt2vq3N8nf0+lVPXz4cH1rPKPPnFevXhU/qw3RmfPo0aPGRtaRmTM1VqsGzJwG5syRbn/79u31b8tFz2nAzGnAzGnAzGlgzhwZi0QryHfv3l09ePBgde7cufU97eg5DcLPnP/++Re1acPMacDMaRC+IFszRdMmy57z4sWL9a2f/5c/lDVTNG1KM+fq1avrW3lIZ9JQ1kzRtKHmNMhu5liNkAxlTUvTpna1Ojg4WN+altUIyVDWtDRtSjPnww8/XN/aHqsRkqGsaWnalGZODh/fViMkQ1nT0rSh5jRg5jQozZx33313fYuCLOg5DWp7zrZYjZAMZU1L06Y0cz755JP1re2xGiEZypqWpg2rVYPamUNBpuc0OtPMsV5QM5Q1LclQ1rQ0bZg5DZg5DWpnztOnT9e36lkvqBnKmpZkKGtamjbZFeScjDJzZGQtkd42xij75s2bxXTu37+/unfv3vre4WQjnr6v/f39zu+RntOAmdOgmDnEzlvrmQQDM6eB68zRTwnZcJ/umK1fAekG/fRvep88RnbM/v7774vfhT7v5OSk+Ck7fctjvHbgdp858tFZ3TVf7pfDALRR8rePP/54c580Wh5T3d1f7ksPEdCZ03RYwFmwWjVg5jSonTlR9s85C3pOA2ZOA2ZOA2ZOg8UU5NPT0/Wt7ug5DULPHGvTqKYLZk6DzcyR/yDqf+yisGaKpovNzKl+2xChIFszRdNFlqvVzs5OsYO2/BzyKaOsmaLpgprTYDNzxvgKJDfWTNF0kVXPsRqhGcKajqaLN2bO0dFR8VMOK5qa1QjNENZ0NF1ktVpZjdAMYU1H08Vm5nz55ZeljdnbYDVCM4Q1HU0XpZ7DzCnbzBz9umObrEZohrCmo+liM3MODw+LniMFWQ4dpCAnMycHViM0Q1jT0XSxmTke57zqy2qEZghrOpouNjNHPq22zWqEZghrOpouWK0a1M6cvgVZ/gd9VlYjNENY09F0Qc9pcKaZY72oZghrOpohrOloumDmNGDmNKidObrpoon1opohrOlohrCmo+kiq4KcmzPPHPmWQv5HL7u3/fjjj2feBU2nJ9+GyC5tZz1FjJBpSv7yl78Uu8p1fY/0nAbMnAbs3o9B6DgYJPuOk+6vjnxk33H0OglVMorTnYlk9Cn0oImUHlcpB1ekOx/JfXrghZLHVLcVp4+rfuspf5OkI0o9wCN9f/K1jj62euCG0Ofo4+VxuQv3UbXtCqWdIDrGOBiEjoNBOnUcOV+CfIElW5zkVEzb2LsAeaHiYBA6Dgah42AQOk4g+q3nGNeBaNOp4+iGKdmYxuAYgoozY9beNF0yBjrOjFmdokvGYHYc+U5G9u6Zw3cmS2Z1ii4Zg9lx5Eu56hd6yI/VKbpkDGbHOT4+Ln7qUYw6OGbLcV6sTtElY6j9qEKZ/Be3+t9dOYX1pUuXVrdu3Sp+n5rVKbpkDLWDYzn6FXmzOkWXjKG24zAwHrZgpmS9fpeMwew4clBwDleo3DZrprdlStbrd8kYen9U6YE4S2DN9LZMyXr9LhlDbccBHacJHaeBNdPbMiXr9btkDHScBtZMb8uUrNfvkjHUdhz+V0XHaWJ2nOqW4xSD4+ZMyXr9LhmD2XFky7FUnG2fOHHbrJnelilZr98lY2CM08Ca6W2ZkvX6XTIGOk4Da6a3ZUrW63fJGLLqOB988EHx88mTJ8XPbbNmelumZL1+l4yhd8dhcNycKVmv3yVj2FrFsRrUJVOyXr8tU7Jev0vGQMdpYL1+W6ZkvX6XjIGO08B6/bZMyXr9LhkDHaeB9fptmZL1+l0yht4dRzYOsmsptlZxMG9ZdBz9771UMjmCQqPk/DzbJO/vypUrxfvTqxDJ0R6iem7BbZH3ofNRfsrh2jo/1ZjzkYqDQYqOQ0iffPvtt5x2Hv1J56HjoDc6Dgah42CQWXScvb294qfXRsch+1ZXT+W/NLOrOHqpa91uotdQkO0Tst1CaEdIF65e6yG95kL18em2mPS0/vo4odNMp51eflunUX1/+njZBqR/k20t6XT0NedwJpDZdRyd0U3Xa9DH6JGo0jGqVUU6kt5X7TjSCfXCI+njhO6DLa+RXthD6TSql67Tx0lHSjuLTiclFyHJvfPMouPojJaPquoabdEFKQtJP97Shav0KjFajdJppxfySK8mo+9Fflqdt+79pZVOO7RWHJ1OOr2m9uUg5OBYF+425L7AxxKy48AfHQeD0HEwCB0Hg3TuOLItQ/4XoPt7YNk6d5z0NLXVbRRYHj6qMAgdB4PQcTAIHQeD0HEwCB0Hg9BxMAgdJ5jT09PipFRyNZu7d+8W9124cKH4OabOHUc2+qX7lCA/ujtJ9dJIHnpXHLYcQ/BRhUHoODNnnfumLWOg48yc1THaMgY6zsxZHaMtY6DjzJzVMdoyhsaO03TsEvJgdYy2jKG14szhqMIlszpGW8bQ2HH0aEbky+oYbRlDbceRIx/Tg/xlox/7HOfH6hhtGUNjxaluIWaf4/xYHaMtY2gd4+An8j3QnTt3Vjs7O5vvhG7evFl8HyT3bYvVMdoyhtqOk8spWHOhl0F6/vz55rZ2nG2yOkZbxtBYcawzPOAnS7+eVmPH0TNhIV9Wx2jLGGo7DvvezIPVMdoyhtqOk55MaKmsmd4lU7Jevy1jaPyoWjprpnfJlKzXb8sY6DgNrJneJVOyXr8tY2jsOOn/quTKKTruWcoGQGumd8mUrNdvyxgaO076vyrpOGLbl/+ZkjXTu2RK1uu3ZQx8VDWwZnqXTMl6/baMgY7TwJrpXTIl6/XbMobGjrP0Hbmsmd4lU7Jevy1joOI0sGZ6l0zJev22jIGK08Ca6V0yJev12zIGKk4Da6Z3yZSs12/LGBo7ztJ3q7BmepdMyXr9toyhtuPIxr+lf9FpzfQumZL1+m0ZQ2PHqW45Xtquo9ZM75IpWa/fljE0flSlHUQ6ztJ2VrdmepdMyXr9toyBwXEDa6Z3yZSs12/LGDp/VC2RNdO7ZErW67dlDI0VRy8juFTWTO+SKVmv35Yx8FHVwJrpXTIl6/XbMgY6TgNrpnfJlKzXb8sY6DgNrJneJVOyXr8tY6DjNLBmepdMyXr9towhu47z4MGD4ue2j5AU1kzvkilZr9+WMfTqOFPscywdR47FlhM8b5s107tkStbrt2UMvSsO+xy3Z0rW67dlDIxxGlgzvUumZL1+W8aw1Y5jNaotU7Jev0umZL1+W8ZAx2lgvX6XTMl6/baMgY7TwHr9LpmS9fptGQMdp4H1+l0yJev12zIGOk4D6/W7ZErW67dlDHScBtbrd8mUrNdvyxjoOA2s1++SKVmv35YxDOo4Y+2nYzWqLVOyXr9LpmS9flvGsNWKg/mi42AQOg4G2XrHOT4+Ln7KN+9y6I0ePSo7ysttOY4rlwMD9Yzq8n7k/ckJsq9fv17clhOKb4tcc+Pp06ebk5rLF9Fyn7wvGY/Kz7HnYzYd5/DwsDjgT050ILtt6IyQhZXTyQ/kfSk51iyHs7NqxxG694LcJ53m2bNnxe9jz0c+qjAIHQeD0HEwSNFx5B8A8EbBATAZCg6AyVBwAEyGgjOi/f394svE3d3d9T3zJd8bepxUS78kzoF8H8o1Z6dFwRlB2znEde8GSSrde0T/Jl9ey+10RZD7ZG8I+fK7+jeRTj/ds0Omr9PTvSn0cemKr/dJdNryXJmWTFv2xkhJYVXW9Kr0MaL6OP1bXXHTeaTFPH2c1T5RN015fPpYeW7d+6nufaLPXdIJdz1QcEbQ9ClZ/Zt8qmqn1ZVJpSuy0JXBWjGqj1UyTS061emnqtOUlSmVTkdGO+rk5MQsDtZ7lL2UqsVKH6N7Cql0vqTS9yGk6NbNv6ZpWssofc/V5wptt7SDQjMOCs4I0hWyyrvgVFfqdAWtTj/9r16fgiOkHdWi0DQ90afg1Km+Dyk4untjtX1N0zxLwUlV3w/6oeCMSIfj1c4towL9W6q6wrQVHFkpZBp1w315jLxWXcGR6ej7kMfo9IUUE52GqK5Y8vdqu5qmp3S6ElF9jP7Neq7Q95FOQ1Xbp+qmKQVE7teiaRVJfW56xrm0DV2KJOpRcGbAWjGWolr4MG8UHACToeAAmAwFB8BkRi04unFU6AbO6m0AyzX6CEe+tpSvQvWbAPmZ3gawXKMXHACoQ8EBMBkKDoDJUHAATIaCA2AyFBwAk6HgAJgMBQfIkFwub2dnp/G2uHPnTvF7el/ORi046Z7GeioAOdKXPY2B/i5fvry+tVo9efJkdXp6Wpw1QIrL3bt313/56fQZz58/X/+Wt9FHOHIRUyUzorrXMYBxXLhwYX1rPkYvOABQh4IDYDIUHGBL/vvnX0yWXFBwgC2xCoNXctG74Mi3TZrqGfkBdGcVBq/kolfBkct+CDmxNV9zA2djFQav5KL3CAfAOKzC4JVcUHCALbEKg1dy0avg6AXYZAc+uVZS9aJgnNMY6M4qDF7JRe8RjhQOSd1ew7qncbp3cXobwE+swuCVXPQqODKCUeltAP1ZhcEruehVcNJrWlv/pQLkIMMXL16sf/v5eB/rfulDckDiHI8JGoNVGLySi14FB2iTFpZz584VP0W14Fy6dKn4eevWrdXbb79dFJ/0COglsAqDV3LRq+DIKSeEHAXOBeaBs7EKg1dywQgH2BKrMHglF4MKjgx/+Zp72axO7ZWorLZ6JRe9Co7uT6Nho/FyWZ3aK1FZbfVKLnoVHD2WimIDq1N7JSqrrV7JRa+CAyirU3slKqutXslF54Ij22329/eL203fUl25cqX4qSdRF+xpHI/Vqb0SldVWr+Ri1BGOFpn79+9vtvOI9BgrxGB1aq9EZbXVK7noVXDYaAxldWqvRGW11Su5GHWEg+WwOrVXorLa6pVcMMLBIFan9kpUVlu9koteBUc2Fsv2GaGHOWCZrE7tlaistnolF4xwMIjVqb0SldVWr+SiV8EBlNWpvRKV1Vav5KJXwTk+Pl7f+um/V4xwlsvq1F6JymqrV3LBCAeDWJ3aK1FZbfVKLnoVnPS0orI9x6J7Gqd7F7OncTxWp/ZKVFZbvZKL3iMc3WBsFY90T+N072L2NI7H6tReicpqq1dy0avgfPnll8VPKTac03jZrE7tlaistnolF71HOICwOrVXorLa6pVcDBrhfPjhh8VPLJfVqb0SldVWr+SiV8HRE3DphmEsl9WpvRKV1Vav5KJXwQGU1am9EpXVVq/kgoKDQaxO7ZWorLZ6JRcUnBb/+te/Nj/lYm7Pnz8vfl86q1N7JSqrrV7JBQWnhnztv7OzUyS9SiR+YnVqr0RltdUruXArOJzTODarU3slKqutXsmFW8GRYsOexnFZndorUVlt9Uou3ApOzqwF4pWorLZ6JSqrrV7JBQXHOVFZbfVKVFZbvZILCo5zorLa6pWorLZ6JRcUHOdEZbXVK1FZbfVKLig4zonKaqtXorLa6pVcUHCcE5XVVq9EZbXVK7mg4DgnKqutXonKaqtXckHBcU5UVlu9EpXVVq/kYpKCo+c/rjsP8tSsBeKVqKy2eiUqq61eycVkIxzZ05hDG4Blm6zgAMDiC056cb/qCCy9LE4dOQtietzYEsmR9ToPLl68uL632/wT+ly9bv3SXL16dTMPXr58ub73zf4ov6fz1LoYZe79kYJTKTj6uyxY2eYkK9OjR482p1cVn332WdExZIH/8MMPm4V+48aN4udS6Qqip6CV+Zdut7t27VrxU+atPkbu03m+5CuB6Hx6+vTppujI/JT5o31PfpfH6e/S/6RvaoGRv+XeHxdfcKrSAgRsm4z69EMvAgoOgMlQcABMpig4MlyTG4QQ4hmpNcUIhxBCvPOWWI92AMAVBQfAZCg4ACZDwQEwGQoOgMlQcABMhoIDYDIUHACToeCMRI7y1aN2536gnRyFvLe3t/5tPHKUeHr6hW2T698v9ej0baHgjEDOZ1LtuHqqhjmQ0x1McS6a3AoOpkfBOSM5dYCe56WOjnzSx+nz5Bwm8jctUHoyprSAyX1if3//jb8JnX568iuZvkxTpyf0tSS64qf3SWTa8lyd1u7ubvFTyUhO36s1vSopMvJ3eU614Ojf6kZTOo909Jg+zmqfqJumPF7uTx8rz03fT9qelPVcDEPBOSPppE3/haoWAf1dO7HSFUVJcVGyYqTTqa4oKi0G1elXpdOvjnDS91ktEvLalnR6Kn2uvh/9vTpdq+hUn5O+L6t9ddOUx6bFXpaZSOej1U79vVp0MRwF54yko9ZtB5COXf2bbDcQ1ZVAikW60qcrQLXApIUlVV0h0+lXpdNsKjiyPSedTt1opPoeRXVFTdtUnY7Ol1T6PpQWNqt9ddOsW0bpe64+V9qt87ipcKMfCs4ZNY1wqp+aQjq5qK4wfQpOtQjof7UkTQVH/2ui0Wk2FRwhjxXyuLStddNT1ZU4bVP6PE2VVXDqCraom6ZVDEV6f/V1qtOXaTHSOTsKzhlVV/6U5whHH5uuBOkKWp1+tVik02wrONqOdBTSND3VZ4Rjqb4P0WeEo+R1zzLCUdb7QT8UnBHIilhd2WRlqHbQdCWprjBtBSedjvyu0pVaioA+rjr96khMPrF1+tXXtt63/J7e1zQ9la7QMo30MWkb6lSfk7Ypva3qpln9UJD3LtL3l94W1rSs10Q/FJyRyMouK4ek+mmq91dX6rTzdhnh6HRSulJK5DF1BUfIdORx8ph0+kKKpk5DnpsWFyF/r7araXpKpyttqz5Gfpe/6etW6fuQAiGPSdtjtU/UTVOKjt6vqkUmfW5K29BlVIZmFJwZqK4YS2EVPswbBWcGKDiIgoIDYDIUHACToeAAmAwFB8BkKDgAJkPBATAZCg6AyYxacGRvzPQIW90TNL0NYLlGLTjiypUrm2NV5Gd6G8CyjV5wzp8/T8EBYBqt4MjBi+Lo6Kg4EFEO9KveBrBsoxUcAGhDwQEwGQoOgMlQcABMhoIDYDIUHACToeAAmAwFB8BkKDgAJkPBATAZCg6AyVBwAEyGggNgMhQcAJOh4AAZ2tnZWd26davxtpDfq/fljIIDZOrcuXPrW6vVhQsXVnfu3Clu37x5s/ipnjx5snrx4sX6t7yNWnD0nMavXr0qbut1oTmnMdCPXFf99PR0/dtq9dvf/ra4T0c0qf/7v/9b38rfqAVHyJn9pODoxfc5xSjQjxQW/S/SgwcPip/paOe9995b31oV61pamHI3asGRGfXo0aP1bz8VHwoOML45/TcqNVrBkWKjl4hRckJ1zmkMQI1WcACgDQUHwGQoOAAmQ8EBtuS/f/7FZMkFBQfYEqsweCUXFBxgS6zC4JVcUHCALbEKg1dyQcEBtsQqDF7JRa+C8/Dhw+K4KMnu7u76XgBDWIXBK7noVXAAjMcqDF7JRa+CI0d8yyEMelQ4gOGswuCVXPQqOPfv31+dnJwUt69evUrRAc7AKgxeyUWvggNgPFZh8EouOhcc2WCcnkRL/mvFhmNgOKsweCUXnQsOgHFZhcEruehVcGQbjpCNxumJtgD0ZxUGr+Sic8HR04bqRuMbN24UP1Ppt1dyW/8Llt4G8BOrMHglF50Ljtjf39+McuoKSPW0opxiFLBZhcEruehVcGR0I6MViUXPaUzBAdpZhcEruehccOS/VHJuYnV8fLy+9ZP0nMbpeYw5pzFgswqDV3LRueCI9L9RbJMBzsYqDF7JRa+CAzSRUa5eMym9BG16v5K/6X3vvPPO6pe//GVxe0mswuCVXHQuOOnF7YT1LRUgl6RV6bWTrPsvX7482+srjcEqDF7JReeCI/TSvfKJxX+pYEkLS3oJ2vR+cenSpWKEo1eWrF4vewmswuCVXPQqOEAbLSzVS9CmBSe9KL+McJ4/f775MFsSqzB4JRe9C46MbuRrcd0fB+ijOtJZMqsweCUXnQuOfGK17fQHoDurMHglF50LjpLCIyOcdJ8cAP1ZhcEruehdcACMwyoMXslFr4JTd0gDgP6swuCVXPQqOEpOL8p2nOWyOrRnorLa6pVc9C44fEMFq0N7JiqrrV7JRa+CI8VGs7e3t74XS2N1aM9EZbXVK7noVXAAYXVoz0RltdUruehVcOT0E3JeG0Y3y2Z1aM9EZbXVK7noVXDk5Fpyfhssm9WhPROV1Vav5KJXwQGE1aE9E5XVVq/konfBqTuWSg99kFNYpKey4Ix/8Vgd2jNRWW31Si46Fxw5kVLbsVRSXLTgSFHSbT6CcxrHYXVoz0RltdUruehccFTTsVRacJScdJ2CE4/VoT0TldVWr+Sid8Gpo4VIIsUl/W+XjnYQg9WhPROV1Vav5KJXwZECwrdUsDq0Z6Ky2uqVXPQqODqCkbAvznJZHdozUVlt9UouehUcQFgd2jNRWW31Si4oOOjN6tCeicpqq1dy0avgyJ7GDx8+LG5zmZjlsjq0Z6Ky2uqVXPQqOGzDgbA6tGeistrqlVz0KjiAsDq0Z6Ky2uqVXPQqOIeHh8VPPYwBy2R1aM9EZbXVK7noVXDSIsM2nOWyOrRnorLa6pVc9Co4bMOBsDq0Z6Ky2uqVXPQqOICwOrRnorLa6pVcUHDQm9WhPROV1Vav5KJXwdHTUsg5cbhMzHJZHdozUVlt9UouOhcc+WYqPSXF8fHx+haWxurQnonKaqtXctG54Ag97YQEy2V1aM9EZbXVK7noVXAAYXVoz0RltdUruehccNITbFlfi+vOgHLGv/Q8xpzTOB6rQ3smKqutXslF54Ij0rP2WWfw01OMpqcVTW8jBqtDeyYqq61eyUXngtNlozEFZxmsDu2ZqKy2eiUXnQuOkFNT1G00Tv/LJeSnjoLS25g/q0N7JiqrrV7JRa+CAwirQ3smKqutXslFr4LDCbggrA7tmaistnolF70Kjv6XScLBm8tldWjPRGW11Su56FVwAGF1aM9EZbXVK7noVXBkw69828ToZtmsDu2ZqKy2eiUXvQqObMPhQniwOrRnorLa6pVc9Co4gLA6tGeistrqlVz0KjhySgrduQ/LZXVoz0RltdUruehVcOS/VOlPLJPVoT0TldVWr+SiV8EBhNWhPROV1Vav5IKCg96sDu2ZqKy2eiUXFBz0ZnVoz0RltdUruaDgoDerQ3smKqutXskFBafBRx99tLp169bqyZMnxe9vv/128XPprA7tmaistnolFxScGnJliufPnxcFR124cGF9a9msDu2ZqKy2eiUXFJwaFy9eXO3s7BQRN2/eLH6CgjMWq61eyYVLwZGTcenOgXM/p7GMcB48eFAqPktndWjPRGW11Su5cCs4epY/TjEaj9WhPROV1Vav5MKl4KiTkxMKTkBWh/ZMVFZbvZILl4IjxUVGOHLZGKGjHcRgdWjPRGW11Su5cCk4iM3q0J6JymqrV3KxuIJjLQyvRGW11TNRWW31Si4oOI6JymqrZ6Ky2uqVXFBwHBOV1VbPRGW11Su5oOA4JiqrrZ6JymqrV3JBwXFMVFZbPROV1Vav5IKC45iorLZ6JiqrrV7JBQXHMVFZbfVMVFZbvZILCo5jorLa6pmorLZ6JRcUHMdEZbXVM1FZbfVKLig4jonKaqtnorLa6pVcUHAcE5XVVs9EZbXVK7mg4DgmKqutnonKaqtXckHBcUxUVls9E5XVVq/kgoLjmKistnomKqutXskFBccxUVlt9UxUVlu9kotJCs7BwUFx2tEcrkluLQyvRGW11TNRWW31Si4mKTh6tr8czvpnLQyvRGW11TNRWW31Si4WV3AAbM8kBUdOpi7nNQawbJMUHAAQFBwAk6HgAJjMoguOfFUvlyEWsp2pqstGbtk2lV6Da4muXr26mQ96iWfRZf49fPhw89wlev369ab9cj17Ve2PeiHJdJ4eHx+vb/1Mp5Vrf6TgrAuOLFD5/Ysvvth0/k8//bS4fe3ateIa6bogb968WXSO69evby76J89NV7al0RVC5pMUIJkXsnLo/BH7+/vFbX3Mjz/+WOybpfNYslRaSLRvyXxLi5HOX3mcFmkpONov5f459EcKTqXg6O9SWHQhCl0Z5JPnypUrxW25Tz9lpHPoc5dIVwhZAbSjy/zTFUlWEvXZZ58Vj5H5/cMPP2zm240bN4qfS6TzSfuWzE+dZ9LP0oKjfVH6nhZxyRz6IwWnUnBkgcpKI/fLbS04R0dHxU/Za1o7hXQIXbnkE3vJ6gqOzC8h81ZGM/J3+amP0f9GyAqy5P+WWgVH56lIC47O0729vU2/FHPoj4suOFVpAQK2Tbfj6IdeBBQcAJOh4ACYDAUHwGQoOAAmQ8EBMJmi4HzzzTcrQgjxzqbgAAAARMAABwAAhMMABwAAhMMABwAAhMMABwAAhMMABwAAhMMABwAAhMMABwAAhMMAB0Ancumkw8PD4hpYc7iEklxaR651ptfnws/mtiyBIRjgIBtywU25SKRcqbZ64U25SKdcyZYPLD96mfIoFz1lgAMsGwMcZEGulr27u1tcaRzbwQAHQCQMcLB1unVmyAdr3aZ2vd8aNOmWor/97W/Fz/RDUD/kb9++/cb70udZm/X1b9euXSs+WKuPkfus96LvU56X6vJan3766eY1U0OmKdoGOPr8dH7pa8n8qlMdvA59f1U6Hev9yH0ff/yxOcCxnidkGfUZ4On77bvM25afGvI+tc+m07Tmq7Uslb5utT16f1M/TqenrzFkvQbGwAAHW2d9OHTRZWBkfWg3FXeRDnKq6p5rfYhUyXStD4c6Os26gUCfaam6aYohAxzR1K6+g9em95fS6dYNrOoGB23vp8/71ffad5l3WX5D3mef/lW3LLu03+onMogdsg4DnhjgYOuGDnDkeXWDFKUfdNb/aOs+RNuKvPW6dR8YKX0vTVs7UnXTbHv/TZre59ABjrCWoTXv23SZj6LLB6q1nNr6TJ952+W9Wsu8y2sMeZ9tz0nVvfcu02hap6T/MNBBLhjgYOvaPljrnLUY133ATD3AkelZ7a+bZtv7F32nKc4ywLHeU9PyGfL+Ul4DnD66vFevAU5V1/mm6h7f5XWtdapK16Eh6zUwFgY4yIIU1r7/8+syMJLH1H1F4DHAaWqDtSN10wd13YdQ2/sfMk1xlgGO0PkmH+bWfFdD31+qbRnph3B1Ok3vqy99r32XedvyE0PeZ5/n1M3ntj4g+rzOmANKoC8GOMiGfihZxVM/0KrFsu7+ug840fYBc5YBzh//+MfVBx98UPrQa/ogrHuf8hoyH95///3a16p7/0OmKeo+9FTb34V8oMsHZNOH5ND3V6XLKZ0POm25r+7Dta7PiCGDhL7LvG35qSHvUwco6bSt99K0LPuuUzqt6pZJa3AHTIkBDjCCpg8MxMQyB/LGAAcYAR92y8MyB/LGAAcYAR92y8MyB/LGAAcAAITDAAcAAITDAAcAAITDAAcAAITDAAcAAITDAAcAAITDAAcAAIST5QBHThX++eefb24fHBwUpxhPb8tpw4+OjorTgNfdDwAAlinbLThyHRm5pkp6/RS5tkl6vRP9ve5+AACwTNkOcFIy2JEL93kOcB4/flzMDEIIIYTkE/l8HkKem90AR69aa12VWLfsSNJBTN39AABgebIc4AAAAJwFAxwAABAOA5y1//3vf6sffviBEEIIIRlFPp+HYIADAADCYYADAADCYYADAADCYYCzxj44hBBCSH5hHxwAAIA1BjgAACAcBjgAACAcBjhr7INDCCGE5Bf2wQEAAFhjgAMAAMJhgAMAAMJhgLPGPjiEEELq8ujRo9U///nPze3f/e53q8ePH9fe/9VXX61+//vfr549e7b67rvvVu++++7q66+/Lk0zzfPnz1fvv/9+42OWGvbBAQBgAk+ePFlduHBh9eLFi+L3mzdvrnZ2dla//vWvi4GKuHPnzurSpUvFbSGPuXXr1vq3N8nf7969u/4NY8hygPP06dPV559/vrl9cHCw+v7771evXr1aXbt2bfXy5cvib6r6mKOjo2IkDQDAmIYOVD766KPV6enp+rcyGQw1TRPDZL8FRwYvV65cKQY1Mng5PDwsNvVJbt++XTzm3r17m9ui+jsAAGfx4MGDYitNGhmUyOfSO++8s7lPBzeylec3v/lNcV+6ZUcef+7cuc1gR6b73nvvbbYGYTxZD3BOTk4aByry9/v3748ywJHvTGUeEEIIIV7561//uvriiy/MvxE78vk8hDw3uwHOw4cPN1tp0q01MnBJ75PBjZLBTvpYAACwXFkOcAAAAM6CAQ4AAAiHAc4a58EhhBBC8gvnwQEAoIP//vkXIYMyBjgAgEWxBgcRgjIGOACARbEGBxGCMgY4a+yDQwghy4g1OIgQq60Rwj44AAB0YA0OIgRlLgMcPVGfXDfK8vr169XVq1dXu7u7XDMKADApa3AQIShjCw4AYFGswUGEoGz0AU56QUy9lEJ6wUzZenPjxo3iyt85YR8cQghZRqzBQYRYbY2Q7PbBkUHN/v5+MdDZ29vbDGjSwQ4AAFOzBgcRgjK3AQ4AADmyBgcRgjLXAY51VXAJOxcDALbFGhxECMrYgrPGPjiEELKMWIODCLHaGiFZ7YMjOxrLIeK6n43sd3NwcFDsh8M+OACAbbIGBxGCMpcBjhwpdf369eJrqHRwI2Twc3x83HgUlTzn888/39xOB0d6W6ZzdHT0xmuk9wMAUGUNDiIEZS4DnDHJ4EW3+Ny7d291+/bt9V9Wm9/r7gcAoMoaHEQIytwGOCcnJ2+cyVjPYFx3huMqmUbTwGXMAc7jx4+LmUEIISR2rMFBhFhtjRD5fB5Cnjv6AKfpa6guX1FZR1/pgEUGPdX7RN39AACkrMFBhKDMZYCjZEuKDjo0XbfeAADgwRocRAjK3AY41a+X1JCvjwAsi2zpPXfu3Oo///nP6sKFC6sXL16s//Iz+cr78uXLq9PT006Pf/LkyeZv8tyLFy+u7t69W7qNZbAGBxGCMpcBzlm/otoGzoNDSH6RoyH/8Ic/rJ49e/bG3+RITTnaMr2v6fGSf//736udnZ0i+tyvvvpqc5/kV7/6VfGdf/W5JE6swUGEWG2NkOyuRSWa9qUBgDbpVpfUnTt3Vrdu3Vr/9rO6x4vqc/T3Bw8erC5durS+t37aiMMaHEQIylwHOJZct+AAyIfUiXfeeae0ZUW/QpIByXvvvVcaxNQ9Xu6Xr67kayz9Kkr/nk5DBjV6fzrYQUzW4CBCUOY6wEmPbJJ9b9KzGwOAt48++qgY3AApa3AQIShzG+DI/5wODw+Lwc3e3l7xnXjOAxz2wSGEkGXEGhxEiNXWCMlyHxxLelkFAACmZg0OIgRlbgMc6xw4GtmiwwAHALAN1uAgQlDmvgVHj6Ta3d3lApgAgK2zBgcRgjL3AY7S61DJYEeOZMhtXxz2wSHEN1ZBjhKrvSTfWMswQqy2Rkh2++DoV1RcmgGAsApylGBerGUYISibbAsOgGWzCnKUYF6sZRghKHMb4KRfSelWHDmCan9/n52MgQWyCnKUYF6sZRghKHMb4MhXVPfv3y9uy8DmypUrWZ/kj31wCPGNVZCjxGovyTfWMowQq60Rku0+OFbYggMsj1WQowTzYi3DCEGZ2wCnTtdrUelXXOkRV+nZkSXp39IBFTs2A/mxCnKUYF6sZRghKBt1gCODkuvXr2/Od3PWa1FVv9qSAY41DZl2epXy6u8Ats8qyFGCebGWYYSgzG0LzhjXomrad0emf3R0VAymxhjgPH78uJgZhBCfWAU5Sqz2knxjLcMIsdoaIfL5PIQ812WAU6fPtaiaBjjyt/PnzxcDnHSa6cAHQD6sghwlmBdrGUYIytwGOLIVJT2K6sMPPyxuA1gmqyBHCebFWoYRgjIGOAAmYRXkKMG8WMswQlDmNsCZG86DQ4hvrIIcJVZ7Sb6xlmGEWG2NkOzOgwMAKasgRwnmxVqGEYIytwHOl19+udnR9+HDh5ujmuRQ8hs3bnCiP2BhrIIcJZgXaxlGCMoY4ACYhFWQowTzYi3DCEGZ2wBnbtgHhxDfWAU5Sqz2knxjLcMIsdoaIVnug1O9tIJEj6wCsCxWQY4SzIu1DCMEZW4DnPRrqVTTyfsAxGUV5CjBvFjLMEJQ5jbASffBSbEPDrBMVkGOEsyLtQwjBGVuA5y5YR8cQnxjFeQosdpL8o21DCPEamuEcB4cAFmzCnKUYF6sZRghKHMd4JycnJR2MJb0vco3gBisghwlmBdrGUYIylwGOHL01PHxsbmfTdPfAMRlFeQowbxYyzBCUOa2BUe23ly7dm3928/q7t829sEhxDdWQY4Sq70k31jLMEKstkYI++AAyJpVkKME82ItwwhBWbYDHDmc/OrVq6uLFy+Wzplz7969zf486ZaguvsB5MEqyFGCebGWYYSgLOstONWTAsogJt1JWX+vux9APqyCHCWYF2sZRgjKXAY4siOxbEWxzlbc50R/Uw5wHj9+XMwMQohPrIIcJVZ7Sb6xlmGEWG2NEPl8HkKeO/oAR8ggo/r1kn7t1PUrpOoAR34/ODgoBkcyiDo6OirOllx3P4B8WAU5SjAv1jKMEJS5DXAAIGUV5CjBvFjLMEJQ5jbASa9FlV54k2tRActkFeQowbxYyzBCUMYAZ43z4BDiG6sgR4nVXpJvrGUYIVZbI4Tz4ADImlWQowTzYi3DCEGZ2wBHdyhOz0sjOwPv7++v9vb2+IoKWBirIEcJ5sVahhGCMrcBjhxFdf/+/eJ29WgoAMtjFeQowbxYyzBCUOY6wNEzC1eT4xYc9sEhxDdWQY4Sq70k31jLMEKstkZIlvvgyIU1ZUCzu7vLeWmAhbMKcpRgXqxlGCEoc92Co19RiU8++YRBDrBgVkGOEsyLtQwjBGWuA5zqV1MadjIGlscqyFGCebGWYYSgzG2AMzfsg0OIb6yCHCVWe0m+sZZhhFhtjRDOgwMga1ZBjhLMi7UMIwRlDHAATMIqyFGCebGWYYSgjAEOBnvy5MnqN7/5zerWrVvre1armzdvrnZ2doqk9wNWQY4SzIu1DCMEZQxw1tgHp1+++uqr1Z/+9Kfi5z/+8Y83/v7dd98VO5R//fXXb/yNLDNWQY4Sq70k31jLMEKstkYI++BgMnfu3NlsnXnw4MEbW2rkMh2XL19enZ6eru8B2IKDfFjLMEJQNqsBzqtXr1aHh4ebw80vXry4ufxDeli6XvsK/tIBjgxsZJnw1RQsVkGOEsyLtQwjBGWzG+DI4KV6TSsZ3Ny+fXv925u/A9g+qyBHCebFWoYRgrJZDXBSMtg5Ojoqzo48xgDn8ePHxcwghPjEKshRYrWX5BtrGUaI1dYIkc/nIeS5sxzgyBXKz58/Xwxw5PbBwUFxduR04AMgH1ZBjhLMi7UMIwRlsx3gAJgXqyBHCebFWoYRgjIGOAAmYRXkKMG8WMswQlDGAGct8nlwrBUhQqy2knxjLcMosdpL8o21DCPEamuEcB4c1LJWhAjBvFjLMEowL9YyjBCUMcBZAGtFiBDMi7UMowTzYi3DCEEZA5wFsFaECMG8WMswSjAv1jKMEJQxwFljH5z5xWoryTfWMowSq70k31jLMEKstkYI++CglrUiRAjmxVqGUYJ5sZZhhKCMAc4CWCtChGBerGUYJZgXaxlGCMoY4CyAtSJECObFWoZRgnmxlmGEoIwBzhr74MwvVltJvrGWYZRY7SX5xlqGEWK1NULYBwe1rBUhQjAv1jKMEsyLtQwjBGUMcBbAWhEiBPNiLcMowbxYyzBCUMYAZwGsFSFCMC/WMowSzIu1DCMEZQxw1tgHZ36x2kryjbUMo8RqL8k31jKMEKutEcI+OKhlrQgRgnmxlmGUYF6sZRghKAs1wLl3797q3XffLXLt2rX1vbBWhAjBvFjLMEowL9YyjBCUhRngyODm9u3b69/e/H3JrBUhQjAv1jKMEsyLtQwjBGUMcNYeP35czAxCCCGE5BP5fB5CnhtigPP06dPVwcHB6vvvv1+9evVqdXR0tHr06NH6rwAAYEnCDHAAAAAUAxwAABAOAxwAABAOAxwAABAOA5wFk52xj4+Pix2zh3r9+vXq+vXrg3bofvjw4Wpvb6/0+jK9q1evcoj/gk15igf6IFJj9L0u0+hSe+mbZ8cAZ8HqVjJdQeXvh4eHm5UpPTpNH1Md4KSPSX+/f//+6vz586X75WSMchru6nuQad64caNx5Udc1Q8IOUIy7TtCH5MePanogxiqT9+TAYieUDa9nU5Db1f7pNwvg5dnz56V+p7W09PTU/rmCBjgLJisdG0DnOrfT05Oig8KfUx1gJOu6Eqe89lnn62uXLmyevnyZXFfupLKtNIzUOsHjz4Wy6J9S8mHTNp3hD6m+lhBH8RQffqe/G1/f7/oM7u7u6XBi05Db1f7pNZWeU51+oK+OQ4GOAsmK4psodGVRzeH6kqpK+Hf//73zWNkcCOqK7GufEJWZn28rvhWoRDpYzX6GlimtG+Jpg8ZIYMX7Tv0QZxFn75X7TcXL14sHpdOo3pbH/vpp59uBjDpQEmSfi1F3zwbBjiopQMcXdkAAD+pDkzSLTTIAwMcAAAQDgMcAAAQDgMcAAAQDgMcAAAQDgMcAAAQzmaAAwAAEMtbb/0/SGTIDBirUMAAAAAASUVORK5CYII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data:image/png;base64,iVBORw0KGgoAAAANSUhEUgAAAjgAAAFMCAYAAAGxKfYqAAAAAXNSR0IArs4c6QAAAARnQU1BAACxjwv8YQUAAAAJcEhZcwAADsMAAA7DAcdvqGQAADEsSURBVHhe7d1PixzX1cdxv6W8g1kEkkU2gdhgNPAMYQyCGQgjhgRZRAuDSIgQAgWBYwwizMIxIl5Z4EWEwCDwwistRhhtDAKBkIOwwZEEgn445T7tW6VTf6dO9a1T3w/8ND093dV9q26dvqquP299++23q2+++YYYeUv+gY2Z02D0mbO7u1v8fPnyZRH1+vXrInUuXry4unbt2vq3N8nf0+lVPXz4cH1rPKPPnFevXhU/qw3RmfPo0aPGRtaRmTM1VqsGzJwG5syRbn/79u31b8tFz2nAzGnAzGnAzGlgzhwZi0QryHfv3l09ePBgde7cufU97eg5DcLPnP/++Re1acPMacDMaRC+IFszRdMmy57z4sWL9a2f/5c/lDVTNG1KM+fq1avrW3lIZ9JQ1kzRtKHmNMhu5liNkAxlTUvTpna1Ojg4WN+altUIyVDWtDRtSjPnww8/XN/aHqsRkqGsaWnalGZODh/fViMkQ1nT0rSh5jRg5jQozZx33313fYuCLOg5DWp7zrZYjZAMZU1L06Y0cz755JP1re2xGiEZypqWpg2rVYPamUNBpuc0OtPMsV5QM5Q1LclQ1rQ0bZg5DZg5DWpnztOnT9e36lkvqBnKmpZkKGtamjbZFeScjDJzZGQtkd42xij75s2bxXTu37+/unfv3vre4WQjnr6v/f39zu+RntOAmdOgmDnEzlvrmQQDM6eB68zRTwnZcJ/umK1fAekG/fRvep88RnbM/v7774vfhT7v5OSk+Ck7fctjvHbgdp858tFZ3TVf7pfDALRR8rePP/54c580Wh5T3d1f7ksPEdCZ03RYwFmwWjVg5jSonTlR9s85C3pOA2ZOA2ZOA2ZOg8UU5NPT0/Wt7ug5DULPHGvTqKYLZk6DzcyR/yDqf+yisGaKpovNzKl+2xChIFszRdNFlqvVzs5OsYO2/BzyKaOsmaLpgprTYDNzxvgKJDfWTNF0kVXPsRqhGcKajqaLN2bO0dFR8VMOK5qa1QjNENZ0NF1ktVpZjdAMYU1H08Vm5nz55ZeljdnbYDVCM4Q1HU0XpZ7DzCnbzBz9umObrEZohrCmo+liM3MODw+LniMFWQ4dpCAnMycHViM0Q1jT0XSxmTke57zqy2qEZghrOpouNjNHPq22zWqEZghrOpouWK0a1M6cvgVZ/gd9VlYjNENY09F0Qc9pcKaZY72oZghrOpohrOloumDmNGDmNKidObrpoon1opohrOlohrCmo+kiq4KcmzPPHPmWQv5HL7u3/fjjj2feBU2nJ9+GyC5tZz1FjJBpSv7yl78Uu8p1fY/0nAbMnAbs3o9B6DgYJPuOk+6vjnxk33H0OglVMorTnYlk9Cn0oImUHlcpB1ekOx/JfXrghZLHVLcVp4+rfuspf5OkI0o9wCN9f/K1jj62euCG0Ofo4+VxuQv3UbXtCqWdIDrGOBiEjoNBOnUcOV+CfIElW5zkVEzb2LsAeaHiYBA6Dgah42AQOk4g+q3nGNeBaNOp4+iGKdmYxuAYgoozY9beNF0yBjrOjFmdokvGYHYc+U5G9u6Zw3cmS2Z1ii4Zg9lx5Eu56hd6yI/VKbpkDGbHOT4+Ln7qUYw6OGbLcV6sTtElY6j9qEKZ/Be3+t9dOYX1pUuXVrdu3Sp+n5rVKbpkDLWDYzn6FXmzOkWXjKG24zAwHrZgpmS9fpeMwew4clBwDleo3DZrprdlStbrd8kYen9U6YE4S2DN9LZMyXr9LhlDbccBHacJHaeBNdPbMiXr9btkDHScBtZMb8uUrNfvkjHUdhz+V0XHaWJ2nOqW4xSD4+ZMyXr9LhmD2XFky7FUnG2fOHHbrJnelilZr98lY2CM08Ca6W2ZkvX6XTIGOk4Da6a3ZUrW63fJGLLqOB988EHx88mTJ8XPbbNmelumZL1+l4yhd8dhcNycKVmv3yVj2FrFsRrUJVOyXr8tU7Jev0vGQMdpYL1+W6ZkvX6XjIGO08B6/bZMyXr9LhkDHaeB9fptmZL1+l0yht4dRzYOsmsptlZxMG9ZdBz9771UMjmCQqPk/DzbJO/vypUrxfvTqxDJ0R6iem7BbZH3ofNRfsrh2jo/1ZjzkYqDQYqOQ0iffPvtt5x2Hv1J56HjoDc6Dgah42CQWXScvb294qfXRsch+1ZXT+W/NLOrOHqpa91uotdQkO0Tst1CaEdIF65e6yG95kL18em2mPS0/vo4odNMp51eflunUX1/+njZBqR/k20t6XT0NedwJpDZdRyd0U3Xa9DH6JGo0jGqVUU6kt5X7TjSCfXCI+njhO6DLa+RXthD6TSql67Tx0lHSjuLTiclFyHJvfPMouPojJaPquoabdEFKQtJP97Shav0KjFajdJppxfySK8mo+9Fflqdt+79pZVOO7RWHJ1OOr2m9uUg5OBYF+425L7AxxKy48AfHQeD0HEwCB0Hg3TuOLItQ/4XoPt7YNk6d5z0NLXVbRRYHj6qMAgdB4PQcTAIHQeD0HEwCB0Hg9BxMAgdJ5jT09PipFRyNZu7d+8W9124cKH4OabOHUc2+qX7lCA/ujtJ9dJIHnpXHLYcQ/BRhUHoODNnnfumLWOg48yc1THaMgY6zsxZHaMtY6DjzJzVMdoyhsaO03TsEvJgdYy2jKG14szhqMIlszpGW8bQ2HH0aEbky+oYbRlDbceRIx/Tg/xlox/7HOfH6hhtGUNjxaluIWaf4/xYHaMtY2gd4+An8j3QnTt3Vjs7O5vvhG7evFl8HyT3bYvVMdoyhtqOk8spWHOhl0F6/vz55rZ2nG2yOkZbxtBYcawzPOAnS7+eVmPH0TNhIV9Wx2jLGGo7DvvezIPVMdoyhtqOk55MaKmsmd4lU7Jevy1jaPyoWjprpnfJlKzXb8sY6DgNrJneJVOyXr8tY2jsOOn/quTKKTruWcoGQGumd8mUrNdvyxgaO076vyrpOGLbl/+ZkjXTu2RK1uu3ZQx8VDWwZnqXTMl6/baMgY7TwJrpXTIl6/XbMobGjrP0Hbmsmd4lU7Jevy1joOI0sGZ6l0zJev22jIGK08Ca6V0yJev12zIGKk4Da6Z3yZSs12/LGBo7ztJ3q7BmepdMyXr9toyhtuPIxr+lf9FpzfQumZL1+m0ZQ2PHqW45Xtquo9ZM75IpWa/fljE0flSlHUQ6ztJ2VrdmepdMyXr9toyBwXEDa6Z3yZSs12/LGDp/VC2RNdO7ZErW67dlDI0VRy8juFTWTO+SKVmv35Yx8FHVwJrpXTIl6/XbMgY6TgNrpnfJlKzXb8sY6DgNrJneJVOyXr8tY6DjNLBmepdMyXr9towhu47z4MGD4ue2j5AU1kzvkilZr9+WMfTqOFPscywdR47FlhM8b5s107tkStbrt2UMvSsO+xy3Z0rW67dlDIxxGlgzvUumZL1+W8aw1Y5jNaotU7Jev0umZL1+W8ZAx2lgvX6XTMl6/baMgY7TwHr9LpmS9fptGQMdp4H1+l0yJev12zIGOk4D6/W7ZErW67dlDHScBtbrd8mUrNdvyxjoOA2s1++SKVmv35YxDOo4Y+2nYzWqLVOyXr9LpmS9flvGsNWKg/mi42AQOg4G2XrHOT4+Ln7KN+9y6I0ePSo7ysttOY4rlwMD9Yzq8n7k/ckJsq9fv17clhOKb4tcc+Pp06ebk5rLF9Fyn7wvGY/Kz7HnYzYd5/DwsDjgT050ILtt6IyQhZXTyQ/kfSk51iyHs7NqxxG694LcJ53m2bNnxe9jz0c+qjAIHQeD0HEwSNFx5B8A8EbBATAZCg6AyVBwAEyGgjOi/f394svE3d3d9T3zJd8bepxUS78kzoF8H8o1Z6dFwRlB2znEde8GSSrde0T/Jl9ey+10RZD7ZG8I+fK7+jeRTj/ds0Omr9PTvSn0cemKr/dJdNryXJmWTFv2xkhJYVXW9Kr0MaL6OP1bXXHTeaTFPH2c1T5RN015fPpYeW7d+6nufaLPXdIJdz1QcEbQ9ClZ/Zt8qmqn1ZVJpSuy0JXBWjGqj1UyTS061emnqtOUlSmVTkdGO+rk5MQsDtZ7lL2UqsVKH6N7Cql0vqTS9yGk6NbNv6ZpWssofc/V5wptt7SDQjMOCs4I0hWyyrvgVFfqdAWtTj/9r16fgiOkHdWi0DQ90afg1Km+Dyk4untjtX1N0zxLwUlV3w/6oeCMSIfj1c4towL9W6q6wrQVHFkpZBp1w315jLxWXcGR6ej7kMfo9IUUE52GqK5Y8vdqu5qmp3S6ElF9jP7Neq7Q95FOQ1Xbp+qmKQVE7teiaRVJfW56xrm0DV2KJOpRcGbAWjGWolr4MG8UHACToeAAmAwFB8BkRi04unFU6AbO6m0AyzX6CEe+tpSvQvWbAPmZ3gawXKMXHACoQ8EBMBkKDoDJUHAATIaCA2AyFBwAk6HgAJgMBQfIkFwub2dnp/G2uHPnTvF7el/ORi046Z7GeioAOdKXPY2B/i5fvry+tVo9efJkdXp6Wpw1QIrL3bt313/56fQZz58/X/+Wt9FHOHIRUyUzorrXMYBxXLhwYX1rPkYvOABQh4IDYDIUHGBL/vvnX0yWXFBwgC2xCoNXctG74Mi3TZrqGfkBdGcVBq/kolfBkct+CDmxNV9zA2djFQav5KL3CAfAOKzC4JVcUHCALbEKg1dy0avg6AXYZAc+uVZS9aJgnNMY6M4qDF7JRe8RjhQOSd1ew7qncbp3cXobwE+swuCVXPQqODKCUeltAP1ZhcEruehVcNJrWlv/pQLkIMMXL16sf/v5eB/rfulDckDiHI8JGoNVGLySi14FB2iTFpZz584VP0W14Fy6dKn4eevWrdXbb79dFJ/0COglsAqDV3LRq+DIKSeEHAXOBeaBs7EKg1dywQgH2BKrMHglF4MKjgx/+Zp72axO7ZWorLZ6JRe9Co7uT6Nho/FyWZ3aK1FZbfVKLnoVHD2WimIDq1N7JSqrrV7JRa+CAyirU3slKqutXslF54Ij22329/eL203fUl25cqX4qSdRF+xpHI/Vqb0SldVWr+Ri1BGOFpn79+9vtvOI9BgrxGB1aq9EZbXVK7noVXDYaAxldWqvRGW11Su5GHWEg+WwOrVXorLa6pVcMMLBIFan9kpUVlu9koteBUc2Fsv2GaGHOWCZrE7tlaistnolF4xwMIjVqb0SldVWr+SiV8EBlNWpvRKV1Vav5KJXwTk+Pl7f+um/V4xwlsvq1F6JymqrV3LBCAeDWJ3aK1FZbfVKLnoVnPS0orI9x6J7Gqd7F7OncTxWp/ZKVFZbvZKL3iMc3WBsFY90T+N072L2NI7H6tReicpqq1dy0avgfPnll8VPKTac03jZrE7tlaistnolF71HOICwOrVXorLa6pVcDBrhfPjhh8VPLJfVqb0SldVWr+SiV8HRE3DphmEsl9WpvRKV1Vav5KJXwQGU1am9EpXVVq/kgoKDQaxO7ZWorLZ6JRcUnBb/+te/Nj/lYm7Pnz8vfl86q1N7JSqrrV7JBQWnhnztv7OzUyS9SiR+YnVqr0RltdUruXArOJzTODarU3slKqutXsmFW8GRYsOexnFZndorUVlt9Uou3ApOzqwF4pWorLZ6JSqrrV7JBQXHOVFZbfVKVFZbvZILCo5zorLa6pWorLZ6JRcUHOdEZbXVK1FZbfVKLig4zonKaqtXorLa6pVcUHCcE5XVVq9EZbXVK7mg4DgnKqutXonKaqtXckHBcU5UVlu9EpXVVq/kYpKCo+c/rjsP8tSsBeKVqKy2eiUqq61eycVkIxzZ05hDG4Blm6zgAMDiC056cb/qCCy9LE4dOQtietzYEsmR9ToPLl68uL632/wT+ly9bv3SXL16dTMPXr58ub73zf4ov6fz1LoYZe79kYJTKTj6uyxY2eYkK9OjR482p1cVn332WdExZIH/8MMPm4V+48aN4udS6Qqip6CV+Zdut7t27VrxU+atPkbu03m+5CuB6Hx6+vTppujI/JT5o31PfpfH6e/S/6RvaoGRv+XeHxdfcKrSAgRsm4z69EMvAgoOgMlQcABMpig4MlyTG4QQ4hmpNcUIhxBCvPOWWI92AMAVBQfAZCg4ACZDwQEwGQoOgMlQcABMhoIDYDIUHACToeCMRI7y1aN2536gnRyFvLe3t/5tPHKUeHr6hW2T698v9ej0baHgjEDOZ1LtuHqqhjmQ0x1McS6a3AoOpkfBOSM5dYCe56WOjnzSx+nz5Bwm8jctUHoyprSAyX1if3//jb8JnX568iuZvkxTpyf0tSS64qf3SWTa8lyd1u7ubvFTyUhO36s1vSopMvJ3eU614Ojf6kZTOo909Jg+zmqfqJumPF7uTx8rz03fT9qelPVcDEPBOSPppE3/haoWAf1dO7HSFUVJcVGyYqTTqa4oKi0G1elXpdOvjnDS91ktEvLalnR6Kn2uvh/9vTpdq+hUn5O+L6t9ddOUx6bFXpaZSOej1U79vVp0MRwF54yko9ZtB5COXf2bbDcQ1ZVAikW60qcrQLXApIUlVV0h0+lXpdNsKjiyPSedTt1opPoeRXVFTdtUnY7Ol1T6PpQWNqt9ddOsW0bpe64+V9qt87ipcKMfCs4ZNY1wqp+aQjq5qK4wfQpOtQjof7UkTQVH/2ui0Wk2FRwhjxXyuLStddNT1ZU4bVP6PE2VVXDqCraom6ZVDEV6f/V1qtOXaTHSOTsKzhlVV/6U5whHH5uuBOkKWp1+tVik02wrONqOdBTSND3VZ4Rjqb4P0WeEo+R1zzLCUdb7QT8UnBHIilhd2WRlqHbQdCWprjBtBSedjvyu0pVaioA+rjr96khMPrF1+tXXtt63/J7e1zQ9la7QMo30MWkb6lSfk7Ypva3qpln9UJD3LtL3l94W1rSs10Q/FJyRyMouK4ek+mmq91dX6rTzdhnh6HRSulJK5DF1BUfIdORx8ph0+kKKpk5DnpsWFyF/r7araXpKpyttqz5Gfpe/6etW6fuQAiGPSdtjtU/UTVOKjt6vqkUmfW5K29BlVIZmFJwZqK4YS2EVPswbBWcGKDiIgoIDYDIUHACToeAAmAwFB8BkKDgAJkPBATAZCg6AyYxacGRvzPQIW90TNL0NYLlGLTjiypUrm2NV5Gd6G8CyjV5wzp8/T8EBYBqt4MjBi+Lo6Kg4EFEO9KveBrBsoxUcAGhDwQEwGQoOgMlQcABMhoIDYDIUHACToeAAmAwFB8BkKDgAJkPBATAZCg6AyVBwAEyGggNgMhQcAJOh4AAZ2tnZWd26davxtpDfq/fljIIDZOrcuXPrW6vVhQsXVnfu3Clu37x5s/ipnjx5snrx4sX6t7yNWnD0nMavXr0qbut1oTmnMdCPXFf99PR0/dtq9dvf/ra4T0c0qf/7v/9b38rfqAVHyJn9pODoxfc5xSjQjxQW/S/SgwcPip/paOe9995b31oV61pamHI3asGRGfXo0aP1bz8VHwoOML45/TcqNVrBkWKjl4hRckJ1zmkMQI1WcACgDQUHwGQoOAAmQ8EBtuS/f/7FZMkFBQfYEqsweCUXFBxgS6zC4JVcUHCALbEKg1dyQcEBtsQqDF7JRa+C8/Dhw+K4KMnu7u76XgBDWIXBK7noVXAAjMcqDF7JRa+CI0d8yyEMelQ4gOGswuCVXPQqOPfv31+dnJwUt69evUrRAc7AKgxeyUWvggNgPFZh8EouOhcc2WCcnkRL/mvFhmNgOKsweCUXnQsOgHFZhcEruehVcGQbjpCNxumJtgD0ZxUGr+Sic8HR04bqRuMbN24UP1Ppt1dyW/8Llt4G8BOrMHglF50Ljtjf39+McuoKSPW0opxiFLBZhcEruehVcGR0I6MViUXPaUzBAdpZhcEruehccOS/VHJuYnV8fLy+9ZP0nMbpeYw5pzFgswqDV3LRueCI9L9RbJMBzsYqDF7JRa+CAzSRUa5eMym9BG16v5K/6X3vvPPO6pe//GVxe0mswuCVXHQuOOnF7YT1LRUgl6RV6bWTrPsvX7482+srjcEqDF7JReeCI/TSvfKJxX+pYEkLS3oJ2vR+cenSpWKEo1eWrF4vewmswuCVXPQqOEAbLSzVS9CmBSe9KL+McJ4/f775MFsSqzB4JRe9C46MbuRrcd0fB+ijOtJZMqsweCUXnQuOfGK17fQHoDurMHglF50LjpLCIyOcdJ8cAP1ZhcEruehdcACMwyoMXslFr4JTd0gDgP6swuCVXPQqOEpOL8p2nOWyOrRnorLa6pVc9C44fEMFq0N7JiqrrV7JRa+CI8VGs7e3t74XS2N1aM9EZbXVK7noVXAAYXVoz0RltdUruehVcOT0E3JeG0Y3y2Z1aM9EZbXVK7noVXDk5Fpyfhssm9WhPROV1Vav5KJXwQGE1aE9E5XVVq/konfBqTuWSg99kFNYpKey4Ix/8Vgd2jNRWW31Si46Fxw5kVLbsVRSXLTgSFHSbT6CcxrHYXVoz0RltdUruehccFTTsVRacJScdJ2CE4/VoT0TldVWr+Sid8Gpo4VIIsUl/W+XjnYQg9WhPROV1Vav5KJXwZECwrdUsDq0Z6Ky2uqVXPQqODqCkbAvznJZHdozUVlt9UouehUcQFgd2jNRWW31Si4oOOjN6tCeicpqq1dy0avgyJ7GDx8+LG5zmZjlsjq0Z6Ky2uqVXPQqOGzDgbA6tGeistrqlVz0KjiAsDq0Z6Ky2uqVXPQqOIeHh8VPPYwBy2R1aM9EZbXVK7noVXDSIsM2nOWyOrRnorLa6pVc9Co4bMOBsDq0Z6Ky2uqVXPQqOICwOrRnorLa6pVcUHDQm9WhPROV1Vav5KJXwdHTUsg5cbhMzHJZHdozUVlt9UouOhcc+WYqPSXF8fHx+haWxurQnonKaqtXctG54Ag97YQEy2V1aM9EZbXVK7noVXAAYXVoz0RltdUruehccNITbFlfi+vOgHLGv/Q8xpzTOB6rQ3smKqutXslF54Ij0rP2WWfw01OMpqcVTW8jBqtDeyYqq61eyUXngtNlozEFZxmsDu2ZqKy2eiUXnQuOkFNT1G00Tv/LJeSnjoLS25g/q0N7JiqrrV7JRa+CAwirQ3smKqutXslFr4LDCbggrA7tmaistnolF70Kjv6XScLBm8tldWjPRGW11Su56FVwAGF1aM9EZbXVK7noVXBkw69828ToZtmsDu2ZqKy2eiUXvQqObMPhQniwOrRnorLa6pVc9Co4gLA6tGeistrqlVz0KjhySgrduQ/LZXVoz0RltdUruehVcOS/VOlPLJPVoT0TldVWr+SiV8EBhNWhPROV1Vav5IKCg96sDu2ZqKy2eiUXFBz0ZnVoz0RltdUruaDgoDerQ3smKqutXskFBafBRx99tLp169bqyZMnxe9vv/128XPprA7tmaistnolFxScGnJliufPnxcFR124cGF9a9msDu2ZqKy2eiUXFJwaFy9eXO3s7BQRN2/eLH6CgjMWq61eyYVLwZGTcenOgXM/p7GMcB48eFAqPktndWjPRGW11Su5cCs4epY/TjEaj9WhPROV1Vav5MKl4KiTkxMKTkBWh/ZMVFZbvZILl4IjxUVGOHLZGKGjHcRgdWjPRGW11Su5cCk4iM3q0J6JymqrV3KxuIJjLQyvRGW11TNRWW31Si4oOI6JymqrZ6Ky2uqVXFBwHBOV1VbPRGW11Su5oOA4JiqrrZ6JymqrV3JBwXFMVFZbPROV1Vav5IKC45iorLZ6JiqrrV7JBQXHMVFZbfVMVFZbvZILCo5jorLa6pmorLZ6JRcUHMdEZbXVM1FZbfVKLig4jonKaqtnorLa6pVcUHAcE5XVVs9EZbXVK7mg4DgmKqutnonKaqtXckHBcUxUVls9E5XVVq/kgoLjmKistnomKqutXskFBccxUVlt9UxUVlu9kotJCs7BwUFx2tEcrkluLQyvRGW11TNRWW31Si4mKTh6tr8czvpnLQyvRGW11TNRWW31Si4WV3AAbM8kBUdOpi7nNQawbJMUHAAQFBwAk6HgAJjMoguOfFUvlyEWsp2pqstGbtk2lV6Da4muXr26mQ96iWfRZf49fPhw89wlev369ab9cj17Ve2PeiHJdJ4eHx+vb/1Mp5Vrf6TgrAuOLFD5/Ysvvth0/k8//bS4fe3ateIa6bogb968WXSO69evby76J89NV7al0RVC5pMUIJkXsnLo/BH7+/vFbX3Mjz/+WOybpfNYslRaSLRvyXxLi5HOX3mcFmkpONov5f459EcKTqXg6O9SWHQhCl0Z5JPnypUrxW25Tz9lpHPoc5dIVwhZAbSjy/zTFUlWEvXZZ58Vj5H5/cMPP2zm240bN4qfS6TzSfuWzE+dZ9LP0oKjfVH6nhZxyRz6IwWnUnBkgcpKI/fLbS04R0dHxU/Za1o7hXQIXbnkE3vJ6gqOzC8h81ZGM/J3+amP0f9GyAqy5P+WWgVH56lIC47O0729vU2/FHPoj4suOFVpAQK2Tbfj6IdeBBQcAJOh4ACYDAUHwGQoOAAmQ8EBMJmi4HzzzTcrQgjxzqbgAAAARMAABwAAhMMABwAAhMMABwAAhMMABwAAhMMABwAAhMMABwAAhMMABwAAhMMAB0Ancumkw8PD4hpYc7iEklxaR651ptfnws/mtiyBIRjgIBtywU25SKRcqbZ64U25SKdcyZYPLD96mfIoFz1lgAMsGwMcZEGulr27u1tcaRzbwQAHQCQMcLB1unVmyAdr3aZ2vd8aNOmWor/97W/Fz/RDUD/kb9++/cb70udZm/X1b9euXSs+WKuPkfus96LvU56X6vJan3766eY1U0OmKdoGOPr8dH7pa8n8qlMdvA59f1U6Hev9yH0ff/yxOcCxnidkGfUZ4On77bvM25afGvI+tc+m07Tmq7Uslb5utT16f1M/TqenrzFkvQbGwAAHW2d9OHTRZWBkfWg3FXeRDnKq6p5rfYhUyXStD4c6Os26gUCfaam6aYohAxzR1K6+g9em95fS6dYNrOoGB23vp8/71ffad5l3WX5D3mef/lW3LLu03+onMogdsg4DnhjgYOuGDnDkeXWDFKUfdNb/aOs+RNuKvPW6dR8YKX0vTVs7UnXTbHv/TZre59ABjrCWoTXv23SZj6LLB6q1nNr6TJ952+W9Wsu8y2sMeZ9tz0nVvfcu02hap6T/MNBBLhjgYOvaPljrnLUY133ATD3AkelZ7a+bZtv7F32nKc4ywLHeU9PyGfL+Ul4DnD66vFevAU5V1/mm6h7f5XWtdapK16Eh6zUwFgY4yIIU1r7/8+syMJLH1H1F4DHAaWqDtSN10wd13YdQ2/sfMk1xlgGO0PkmH+bWfFdD31+qbRnph3B1Ok3vqy99r32XedvyE0PeZ5/n1M3ntj4g+rzOmANKoC8GOMiGfihZxVM/0KrFsu7+ug840fYBc5YBzh//+MfVBx98UPrQa/ogrHuf8hoyH95///3a16p7/0OmKeo+9FTb34V8oMsHZNOH5ND3V6XLKZ0POm25r+7Dta7PiCGDhL7LvG35qSHvUwco6bSt99K0LPuuUzqt6pZJa3AHTIkBDjCCpg8MxMQyB/LGAAcYAR92y8MyB/LGAAcYAR92y8MyB/LGAAcAAITDAAcAAITDAAcAAITDAAcAAITDAAcAAITDAAcAAITDAAcAAIST5QBHThX++eefb24fHBwUpxhPb8tpw4+OjorTgNfdDwAAlinbLThyHRm5pkp6/RS5tkl6vRP9ve5+AACwTNkOcFIy2JEL93kOcB4/flzMDEIIIYTkE/l8HkKem90AR69aa12VWLfsSNJBTN39AABgebIc4AAAAJwFAxwAABAOA5y1//3vf6sffviBEEIIIRlFPp+HYIADAADCYYADAADCYYADAADCYYCzxj44hBBCSH5hHxwAAIA1BjgAACAcBjgAACAcBjhr7INDCCGE5Bf2wQEAAFhjgAMAAMJhgAMAAMJhgLPGPjiEEELq8ujRo9U///nPze3f/e53q8ePH9fe/9VXX61+//vfr549e7b67rvvVu++++7q66+/Lk0zzfPnz1fvv/9+42OWGvbBAQBgAk+ePFlduHBh9eLFi+L3mzdvrnZ2dla//vWvi4GKuHPnzurSpUvFbSGPuXXr1vq3N8nf7969u/4NY8hygPP06dPV559/vrl9cHCw+v7771evXr1aXbt2bfXy5cvib6r6mKOjo2IkDQDAmIYOVD766KPV6enp+rcyGQw1TRPDZL8FRwYvV65cKQY1Mng5PDwsNvVJbt++XTzm3r17m9ui+jsAAGfx4MGDYitNGhmUyOfSO++8s7lPBzeylec3v/lNcV+6ZUcef+7cuc1gR6b73nvvbbYGYTxZD3BOTk4aByry9/v3748ywJHvTGUeEEIIIV7561//uvriiy/MvxE78vk8hDw3uwHOw4cPN1tp0q01MnBJ75PBjZLBTvpYAACwXFkOcAAAAM6CAQ4AAAiHAc4a58EhhBBC8gvnwQEAoIP//vkXIYMyBjgAgEWxBgcRgjIGOACARbEGBxGCMgY4a+yDQwghy4g1OIgQq60Rwj44AAB0YA0OIgRlLgMcPVGfXDfK8vr169XVq1dXu7u7XDMKADApa3AQIShjCw4AYFGswUGEoGz0AU56QUy9lEJ6wUzZenPjxo3iyt85YR8cQghZRqzBQYRYbY2Q7PbBkUHN/v5+MdDZ29vbDGjSwQ4AAFOzBgcRgjK3AQ4AADmyBgcRgjLXAY51VXAJOxcDALbFGhxECMrYgrPGPjiEELKMWIODCLHaGiFZ7YMjOxrLIeK6n43sd3NwcFDsh8M+OACAbbIGBxGCMpcBjhwpdf369eJrqHRwI2Twc3x83HgUlTzn888/39xOB0d6W6ZzdHT0xmuk9wMAUGUNDiIEZS4DnDHJ4EW3+Ny7d291+/bt9V9Wm9/r7gcAoMoaHEQIytwGOCcnJ2+cyVjPYFx3huMqmUbTwGXMAc7jx4+LmUEIISR2rMFBhFhtjRD5fB5Cnjv6AKfpa6guX1FZR1/pgEUGPdX7RN39AACkrMFBhKDMZYCjZEuKDjo0XbfeAADgwRocRAjK3AY41a+X1JCvjwAsi2zpPXfu3Oo///nP6sKFC6sXL16s//Iz+cr78uXLq9PT006Pf/LkyeZv8tyLFy+u7t69W7qNZbAGBxGCMpcBzlm/otoGzoNDSH6RoyH/8Ic/rJ49e/bG3+RITTnaMr2v6fGSf//736udnZ0i+tyvvvpqc5/kV7/6VfGdf/W5JE6swUGEWG2NkOyuRSWa9qUBgDbpVpfUnTt3Vrdu3Vr/9rO6x4vqc/T3Bw8erC5durS+t37aiMMaHEQIylwHOJZct+AAyIfUiXfeeae0ZUW/QpIByXvvvVcaxNQ9Xu6Xr67kayz9Kkr/nk5DBjV6fzrYQUzW4CBCUOY6wEmPbJJ9b9KzGwOAt48++qgY3AApa3AQIShzG+DI/5wODw+Lwc3e3l7xnXjOAxz2wSGEkGXEGhxEiNXWCMlyHxxLelkFAACmZg0OIgRlbgMc6xw4GtmiwwAHALAN1uAgQlDmvgVHj6Ta3d3lApgAgK2zBgcRgjL3AY7S61DJYEeOZMhtXxz2wSHEN1ZBjhKrvSTfWMswQqy2Rkh2++DoV1RcmgGAsApylGBerGUYISibbAsOgGWzCnKUYF6sZRghKHMb4KRfSelWHDmCan9/n52MgQWyCnKUYF6sZRghKHMb4MhXVPfv3y9uy8DmypUrWZ/kj31wCPGNVZCjxGovyTfWMowQq60Rku0+OFbYggMsj1WQowTzYi3DCEGZ2wCnTtdrUelXXOkRV+nZkSXp39IBFTs2A/mxCnKUYF6sZRghKBt1gCODkuvXr2/Od3PWa1FVv9qSAY41DZl2epXy6u8Ats8qyFGCebGWYYSgzG0LzhjXomrad0emf3R0VAymxhjgPH78uJgZhBCfWAU5Sqz2knxjLcMIsdoaIfL5PIQ812WAU6fPtaiaBjjyt/PnzxcDnHSa6cAHQD6sghwlmBdrGUYIytwGOLIVJT2K6sMPPyxuA1gmqyBHCebFWoYRgjIGOAAmYRXkKMG8WMswQlDmNsCZG86DQ4hvrIIcJVZ7Sb6xlmGEWG2NkOzOgwMAKasgRwnmxVqGEYIytwHOl19+udnR9+HDh5ujmuRQ8hs3bnCiP2BhrIIcJZgXaxlGCMoY4ACYhFWQowTzYi3DCEGZ2wBnbtgHhxDfWAU5Sqz2knxjLcMIsdoaIVnug1O9tIJEj6wCsCxWQY4SzIu1DCMEZW4DnPRrqVTTyfsAxGUV5CjBvFjLMEJQ5jbASffBSbEPDrBMVkGOEsyLtQwjBGVuA5y5YR8cQnxjFeQosdpL8o21DCPEamuEcB4cAFmzCnKUYF6sZRghKHMd4JycnJR2MJb0vco3gBisghwlmBdrGUYIylwGOHL01PHxsbmfTdPfAMRlFeQowbxYyzBCUOa2BUe23ly7dm3928/q7t829sEhxDdWQY4Sq70k31jLMEKstkYI++AAyJpVkKME82ItwwhBWbYDHDmc/OrVq6uLFy+Wzplz7969zf486ZaguvsB5MEqyFGCebGWYYSgLOstONWTAsogJt1JWX+vux9APqyCHCWYF2sZRgjKXAY4siOxbEWxzlbc50R/Uw5wHj9+XMwMQohPrIIcJVZ7Sb6xlmGEWG2NEPl8HkKeO/oAR8ggo/r1kn7t1PUrpOoAR34/ODgoBkcyiDo6OirOllx3P4B8WAU5SjAv1jKMEJS5DXAAIGUV5CjBvFjLMEJQ5jbASa9FlV54k2tRActkFeQowbxYyzBCUMYAZ43z4BDiG6sgR4nVXpJvrGUYIVZbI4Tz4ADImlWQowTzYi3DCEGZ2wBHdyhOz0sjOwPv7++v9vb2+IoKWBirIEcJ5sVahhGCMrcBjhxFdf/+/eJ29WgoAMtjFeQowbxYyzBCUOY6wNEzC1eT4xYc9sEhxDdWQY4Sq70k31jLMEKstkZIlvvgyIU1ZUCzu7vLeWmAhbMKcpRgXqxlGCEoc92Co19RiU8++YRBDrBgVkGOEsyLtQwjBGWuA5zqV1MadjIGlscqyFGCebGWYYSgzG2AMzfsg0OIb6yCHCVWe0m+sZZhhFhtjRDOgwMga1ZBjhLMi7UMIwRlDHAATMIqyFGCebGWYYSgjAEOBnvy5MnqN7/5zerWrVvre1armzdvrnZ2doqk9wNWQY4SzIu1DCMEZQxw1tgHp1+++uqr1Z/+9Kfi5z/+8Y83/v7dd98VO5R//fXXb/yNLDNWQY4Sq70k31jLMEKstkYI++BgMnfu3NlsnXnw4MEbW2rkMh2XL19enZ6eru8B2IKDfFjLMEJQNqsBzqtXr1aHh4ebw80vXry4ufxDeli6XvsK/tIBjgxsZJnw1RQsVkGOEsyLtQwjBGWzG+DI4KV6TSsZ3Ny+fXv925u/A9g+qyBHCebFWoYRgrJZDXBSMtg5Ojoqzo48xgDn8ePHxcwghPjEKshRYrWX5BtrGUaI1dYIkc/nIeS5sxzgyBXKz58/Xwxw5PbBwUFxduR04AMgH1ZBjhLMi7UMIwRlsx3gAJgXqyBHCebFWoYRgjIGOAAmYRXkKMG8WMswQlDGAGct8nlwrBUhQqy2knxjLcMosdpL8o21DCPEamuEcB4c1LJWhAjBvFjLMEowL9YyjBCUMcBZAGtFiBDMi7UMowTzYi3DCEEZA5wFsFaECMG8WMswSjAv1jKMEJQxwFljH5z5xWoryTfWMowSq70k31jLMEKstkYI++CglrUiRAjmxVqGUYJ5sZZhhKCMAc4CWCtChGBerGUYJZgXaxlGCMoY4CyAtSJECObFWoZRgnmxlmGEoIwBzhr74MwvVltJvrGWYZRY7SX5xlqGEWK1NULYBwe1rBUhQjAv1jKMEsyLtQwjBGUMcBbAWhEiBPNiLcMowbxYyzBCUMYAZwGsFSFCMC/WMowSzIu1DCMEZQxw1tgHZ36x2kryjbUMo8RqL8k31jKMEKutEcI+OKhlrQgRgnmxlmGUYF6sZRghKAs1wLl3797q3XffLXLt2rX1vbBWhAjBvFjLMEowL9YyjBCUhRngyODm9u3b69/e/H3JrBUhQjAv1jKMEsyLtQwjBGUMcNYeP35czAxCCCGE5BP5fB5CnhtigPP06dPVwcHB6vvvv1+9evVqdXR0tHr06NH6rwAAYEnCDHAAAAAUAxwAABAOAxwAABAOAxwAABAOA5wFk52xj4+Pix2zh3r9+vXq+vXrg3bofvjw4Wpvb6/0+jK9q1evcoj/gk15igf6IFJj9L0u0+hSe+mbZ8cAZ8HqVjJdQeXvh4eHm5UpPTpNH1Md4KSPSX+/f//+6vz586X75WSMchru6nuQad64caNx5Udc1Q8IOUIy7TtCH5MePanogxiqT9+TAYieUDa9nU5Db1f7pNwvg5dnz56V+p7W09PTU/rmCBjgLJisdG0DnOrfT05Oig8KfUx1gJOu6Eqe89lnn62uXLmyevnyZXFfupLKtNIzUOsHjz4Wy6J9S8mHTNp3hD6m+lhBH8RQffqe/G1/f7/oM7u7u6XBi05Db1f7pNZWeU51+oK+OQ4GOAsmK4psodGVRzeH6kqpK+Hf//73zWNkcCOqK7GufEJWZn28rvhWoRDpYzX6GlimtG+Jpg8ZIYMX7Tv0QZxFn75X7TcXL14sHpdOo3pbH/vpp59uBjDpQEmSfi1F3zwbBjiopQMcXdkAAD+pDkzSLTTIAwMcAAAQDgMcAAAQDgMcAAAQDgMcAAAQDgMcAAAQzmaAAwAAEMtbb/0/SGTIDBirUMAAAAAASUVORK5CYII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8" descr="data:image/png;base64,iVBORw0KGgoAAAANSUhEUgAAAjgAAAFMCAYAAAGxKfYqAAAAAXNSR0IArs4c6QAAAARnQU1BAACxjwv8YQUAAAAJcEhZcwAADsMAAA7DAcdvqGQAADEsSURBVHhe7d1PixzX1cdxv6W8g1kEkkU2gdhgNPAMYQyCGQgjhgRZRAuDSIgQAgWBYwwizMIxIl5Z4EWEwCDwwistRhhtDAKBkIOwwZEEgn445T7tW6VTf6dO9a1T3w/8ND093dV9q26dvqquP299++23q2+++YYYeUv+gY2Z02D0mbO7u1v8fPnyZRH1+vXrInUuXry4unbt2vq3N8nf0+lVPXz4cH1rPKPPnFevXhU/qw3RmfPo0aPGRtaRmTM1VqsGzJwG5syRbn/79u31b8tFz2nAzGnAzGnAzGlgzhwZi0QryHfv3l09ePBgde7cufU97eg5DcLPnP/++Re1acPMacDMaRC+IFszRdMmy57z4sWL9a2f/5c/lDVTNG1KM+fq1avrW3lIZ9JQ1kzRtKHmNMhu5liNkAxlTUvTpna1Ojg4WN+altUIyVDWtDRtSjPnww8/XN/aHqsRkqGsaWnalGZODh/fViMkQ1nT0rSh5jRg5jQozZx33313fYuCLOg5DWp7zrZYjZAMZU1L06Y0cz755JP1re2xGiEZypqWpg2rVYPamUNBpuc0OtPMsV5QM5Q1LclQ1rQ0bZg5DZg5DWpnztOnT9e36lkvqBnKmpZkKGtamjbZFeScjDJzZGQtkd42xij75s2bxXTu37+/unfv3vre4WQjnr6v/f39zu+RntOAmdOgmDnEzlvrmQQDM6eB68zRTwnZcJ/umK1fAekG/fRvep88RnbM/v7774vfhT7v5OSk+Ck7fctjvHbgdp858tFZ3TVf7pfDALRR8rePP/54c580Wh5T3d1f7ksPEdCZ03RYwFmwWjVg5jSonTlR9s85C3pOA2ZOA2ZOA2ZOg8UU5NPT0/Wt7ug5DULPHGvTqKYLZk6DzcyR/yDqf+yisGaKpovNzKl+2xChIFszRdNFlqvVzs5OsYO2/BzyKaOsmaLpgprTYDNzxvgKJDfWTNF0kVXPsRqhGcKajqaLN2bO0dFR8VMOK5qa1QjNENZ0NF1ktVpZjdAMYU1H08Vm5nz55ZeljdnbYDVCM4Q1HU0XpZ7DzCnbzBz9umObrEZohrCmo+liM3MODw+LniMFWQ4dpCAnMycHViM0Q1jT0XSxmTke57zqy2qEZghrOpouNjNHPq22zWqEZghrOpouWK0a1M6cvgVZ/gd9VlYjNENY09F0Qc9pcKaZY72oZghrOpohrOloumDmNGDmNKidObrpoon1opohrOlohrCmo+kiq4KcmzPPHPmWQv5HL7u3/fjjj2feBU2nJ9+GyC5tZz1FjJBpSv7yl78Uu8p1fY/0nAbMnAbs3o9B6DgYJPuOk+6vjnxk33H0OglVMorTnYlk9Cn0oImUHlcpB1ekOx/JfXrghZLHVLcVp4+rfuspf5OkI0o9wCN9f/K1jj62euCG0Ofo4+VxuQv3UbXtCqWdIDrGOBiEjoNBOnUcOV+CfIElW5zkVEzb2LsAeaHiYBA6Dgah42AQOk4g+q3nGNeBaNOp4+iGKdmYxuAYgoozY9beNF0yBjrOjFmdokvGYHYc+U5G9u6Zw3cmS2Z1ii4Zg9lx5Eu56hd6yI/VKbpkDGbHOT4+Ln7qUYw6OGbLcV6sTtElY6j9qEKZ/Be3+t9dOYX1pUuXVrdu3Sp+n5rVKbpkDLWDYzn6FXmzOkWXjKG24zAwHrZgpmS9fpeMwew4clBwDleo3DZrprdlStbrd8kYen9U6YE4S2DN9LZMyXr9LhlDbccBHacJHaeBNdPbMiXr9btkDHScBtZMb8uUrNfvkjHUdhz+V0XHaWJ2nOqW4xSD4+ZMyXr9LhmD2XFky7FUnG2fOHHbrJnelilZr98lY2CM08Ca6W2ZkvX6XTIGOk4Da6a3ZUrW63fJGLLqOB988EHx88mTJ8XPbbNmelumZL1+l4yhd8dhcNycKVmv3yVj2FrFsRrUJVOyXr8tU7Jev0vGQMdpYL1+W6ZkvX6XjIGO08B6/bZMyXr9LhkDHaeB9fptmZL1+l0yht4dRzYOsmsptlZxMG9ZdBz9771UMjmCQqPk/DzbJO/vypUrxfvTqxDJ0R6iem7BbZH3ofNRfsrh2jo/1ZjzkYqDQYqOQ0iffPvtt5x2Hv1J56HjoDc6Dgah42CQWXScvb294qfXRsch+1ZXT+W/NLOrOHqpa91uotdQkO0Tst1CaEdIF65e6yG95kL18em2mPS0/vo4odNMp51eflunUX1/+njZBqR/k20t6XT0NedwJpDZdRyd0U3Xa9DH6JGo0jGqVUU6kt5X7TjSCfXCI+njhO6DLa+RXthD6TSql67Tx0lHSjuLTiclFyHJvfPMouPojJaPquoabdEFKQtJP97Shav0KjFajdJppxfySK8mo+9Fflqdt+79pZVOO7RWHJ1OOr2m9uUg5OBYF+425L7AxxKy48AfHQeD0HEwCB0Hg3TuOLItQ/4XoPt7YNk6d5z0NLXVbRRYHj6qMAgdB4PQcTAIHQeD0HEwCB0Hg9BxMAgdJ5jT09PipFRyNZu7d+8W9124cKH4OabOHUc2+qX7lCA/ujtJ9dJIHnpXHLYcQ/BRhUHoODNnnfumLWOg48yc1THaMgY6zsxZHaMtY6DjzJzVMdoyhsaO03TsEvJgdYy2jKG14szhqMIlszpGW8bQ2HH0aEbky+oYbRlDbceRIx/Tg/xlox/7HOfH6hhtGUNjxaluIWaf4/xYHaMtY2gd4+An8j3QnTt3Vjs7O5vvhG7evFl8HyT3bYvVMdoyhtqOk8spWHOhl0F6/vz55rZ2nG2yOkZbxtBYcawzPOAnS7+eVmPH0TNhIV9Wx2jLGGo7DvvezIPVMdoyhtqOk55MaKmsmd4lU7Jevy1jaPyoWjprpnfJlKzXb8sY6DgNrJneJVOyXr8tY2jsOOn/quTKKTruWcoGQGumd8mUrNdvyxgaO076vyrpOGLbl/+ZkjXTu2RK1uu3ZQx8VDWwZnqXTMl6/baMgY7TwJrpXTIl6/XbMobGjrP0Hbmsmd4lU7Jevy1joOI0sGZ6l0zJev22jIGK08Ca6V0yJev12zIGKk4Da6Z3yZSs12/LGBo7ztJ3q7BmepdMyXr9toyhtuPIxr+lf9FpzfQumZL1+m0ZQ2PHqW45Xtquo9ZM75IpWa/fljE0flSlHUQ6ztJ2VrdmepdMyXr9toyBwXEDa6Z3yZSs12/LGDp/VC2RNdO7ZErW67dlDI0VRy8juFTWTO+SKVmv35Yx8FHVwJrpXTIl6/XbMgY6TgNrpnfJlKzXb8sY6DgNrJneJVOyXr8tY6DjNLBmepdMyXr9towhu47z4MGD4ue2j5AU1kzvkilZr9+WMfTqOFPscywdR47FlhM8b5s107tkStbrt2UMvSsO+xy3Z0rW67dlDIxxGlgzvUumZL1+W8aw1Y5jNaotU7Jev0umZL1+W8ZAx2lgvX6XTMl6/baMgY7TwHr9LpmS9fptGQMdp4H1+l0yJev12zIGOk4D6/W7ZErW67dlDHScBtbrd8mUrNdvyxjoOA2s1++SKVmv35YxDOo4Y+2nYzWqLVOyXr9LpmS9flvGsNWKg/mi42AQOg4G2XrHOT4+Ln7KN+9y6I0ePSo7ysttOY4rlwMD9Yzq8n7k/ckJsq9fv17clhOKb4tcc+Pp06ebk5rLF9Fyn7wvGY/Kz7HnYzYd5/DwsDjgT050ILtt6IyQhZXTyQ/kfSk51iyHs7NqxxG694LcJ53m2bNnxe9jz0c+qjAIHQeD0HEwSNFx5B8A8EbBATAZCg6AyVBwAEyGgjOi/f394svE3d3d9T3zJd8bepxUS78kzoF8H8o1Z6dFwRlB2znEde8GSSrde0T/Jl9ey+10RZD7ZG8I+fK7+jeRTj/ds0Omr9PTvSn0cemKr/dJdNryXJmWTFv2xkhJYVXW9Kr0MaL6OP1bXXHTeaTFPH2c1T5RN015fPpYeW7d+6nufaLPXdIJdz1QcEbQ9ClZ/Zt8qmqn1ZVJpSuy0JXBWjGqj1UyTS061emnqtOUlSmVTkdGO+rk5MQsDtZ7lL2UqsVKH6N7Cql0vqTS9yGk6NbNv6ZpWssofc/V5wptt7SDQjMOCs4I0hWyyrvgVFfqdAWtTj/9r16fgiOkHdWi0DQ90afg1Km+Dyk4untjtX1N0zxLwUlV3w/6oeCMSIfj1c4towL9W6q6wrQVHFkpZBp1w315jLxWXcGR6ej7kMfo9IUUE52GqK5Y8vdqu5qmp3S6ElF9jP7Neq7Q95FOQ1Xbp+qmKQVE7teiaRVJfW56xrm0DV2KJOpRcGbAWjGWolr4MG8UHACToeAAmAwFB8BkRi04unFU6AbO6m0AyzX6CEe+tpSvQvWbAPmZ3gawXKMXHACoQ8EBMBkKDoDJUHAATIaCA2AyFBwAk6HgAJgMBQfIkFwub2dnp/G2uHPnTvF7el/ORi046Z7GeioAOdKXPY2B/i5fvry+tVo9efJkdXp6Wpw1QIrL3bt313/56fQZz58/X/+Wt9FHOHIRUyUzorrXMYBxXLhwYX1rPkYvOABQh4IDYDIUHGBL/vvnX0yWXFBwgC2xCoNXctG74Mi3TZrqGfkBdGcVBq/kolfBkct+CDmxNV9zA2djFQav5KL3CAfAOKzC4JVcUHCALbEKg1dy0avg6AXYZAc+uVZS9aJgnNMY6M4qDF7JRe8RjhQOSd1ew7qncbp3cXobwE+swuCVXPQqODKCUeltAP1ZhcEruehVcNJrWlv/pQLkIMMXL16sf/v5eB/rfulDckDiHI8JGoNVGLySi14FB2iTFpZz584VP0W14Fy6dKn4eevWrdXbb79dFJ/0COglsAqDV3LRq+DIKSeEHAXOBeaBs7EKg1dywQgH2BKrMHglF4MKjgx/+Zp72axO7ZWorLZ6JRe9Co7uT6Nho/FyWZ3aK1FZbfVKLnoVHD2WimIDq1N7JSqrrV7JRa+CAyirU3slKqutXslF54Ij22329/eL203fUl25cqX4qSdRF+xpHI/Vqb0SldVWr+Ri1BGOFpn79+9vtvOI9BgrxGB1aq9EZbXVK7noVXDYaAxldWqvRGW11Su5GHWEg+WwOrVXorLa6pVcMMLBIFan9kpUVlu9koteBUc2Fsv2GaGHOWCZrE7tlaistnolF4xwMIjVqb0SldVWr+SiV8EBlNWpvRKV1Vav5KJXwTk+Pl7f+um/V4xwlsvq1F6JymqrV3LBCAeDWJ3aK1FZbfVKLnoVnPS0orI9x6J7Gqd7F7OncTxWp/ZKVFZbvZKL3iMc3WBsFY90T+N072L2NI7H6tReicpqq1dy0avgfPnll8VPKTac03jZrE7tlaistnolF71HOICwOrVXorLa6pVcDBrhfPjhh8VPLJfVqb0SldVWr+SiV8HRE3DphmEsl9WpvRKV1Vav5KJXwQGU1am9EpXVVq/kgoKDQaxO7ZWorLZ6JRcUnBb/+te/Nj/lYm7Pnz8vfl86q1N7JSqrrV7JBQWnhnztv7OzUyS9SiR+YnVqr0RltdUruXArOJzTODarU3slKqutXsmFW8GRYsOexnFZndorUVlt9Uou3ApOzqwF4pWorLZ6JSqrrV7JBQXHOVFZbfVKVFZbvZILCo5zorLa6pWorLZ6JRcUHOdEZbXVK1FZbfVKLig4zonKaqtXorLa6pVcUHCcE5XVVq9EZbXVK7mg4DgnKqutXonKaqtXckHBcU5UVlu9EpXVVq/kYpKCo+c/rjsP8tSsBeKVqKy2eiUqq61eycVkIxzZ05hDG4Blm6zgAMDiC056cb/qCCy9LE4dOQtietzYEsmR9ToPLl68uL632/wT+ly9bv3SXL16dTMPXr58ub73zf4ov6fz1LoYZe79kYJTKTj6uyxY2eYkK9OjR482p1cVn332WdExZIH/8MMPm4V+48aN4udS6Qqip6CV+Zdut7t27VrxU+atPkbu03m+5CuB6Hx6+vTppujI/JT5o31PfpfH6e/S/6RvaoGRv+XeHxdfcKrSAgRsm4z69EMvAgoOgMlQcABMpig4MlyTG4QQ4hmpNcUIhxBCvPOWWI92AMAVBQfAZCg4ACZDwQEwGQoOgMlQcABMhoIDYDIUHACToeCMRI7y1aN2536gnRyFvLe3t/5tPHKUeHr6hW2T698v9ej0baHgjEDOZ1LtuHqqhjmQ0x1McS6a3AoOpkfBOSM5dYCe56WOjnzSx+nz5Bwm8jctUHoyprSAyX1if3//jb8JnX568iuZvkxTpyf0tSS64qf3SWTa8lyd1u7ubvFTyUhO36s1vSopMvJ3eU614Ojf6kZTOo909Jg+zmqfqJumPF7uTx8rz03fT9qelPVcDEPBOSPppE3/haoWAf1dO7HSFUVJcVGyYqTTqa4oKi0G1elXpdOvjnDS91ktEvLalnR6Kn2uvh/9vTpdq+hUn5O+L6t9ddOUx6bFXpaZSOej1U79vVp0MRwF54yko9ZtB5COXf2bbDcQ1ZVAikW60qcrQLXApIUlVV0h0+lXpdNsKjiyPSedTt1opPoeRXVFTdtUnY7Ol1T6PpQWNqt9ddOsW0bpe64+V9qt87ipcKMfCs4ZNY1wqp+aQjq5qK4wfQpOtQjof7UkTQVH/2ui0Wk2FRwhjxXyuLStddNT1ZU4bVP6PE2VVXDqCraom6ZVDEV6f/V1qtOXaTHSOTsKzhlVV/6U5whHH5uuBOkKWp1+tVik02wrONqOdBTSND3VZ4Rjqb4P0WeEo+R1zzLCUdb7QT8UnBHIilhd2WRlqHbQdCWprjBtBSedjvyu0pVaioA+rjr96khMPrF1+tXXtt63/J7e1zQ9la7QMo30MWkb6lSfk7Ypva3qpln9UJD3LtL3l94W1rSs10Q/FJyRyMouK4ek+mmq91dX6rTzdhnh6HRSulJK5DF1BUfIdORx8ph0+kKKpk5DnpsWFyF/r7araXpKpyttqz5Gfpe/6etW6fuQAiGPSdtjtU/UTVOKjt6vqkUmfW5K29BlVIZmFJwZqK4YS2EVPswbBWcGKDiIgoIDYDIUHACToeAAmAwFB8BkKDgAJkPBATAZCg6AyYxacGRvzPQIW90TNL0NYLlGLTjiypUrm2NV5Gd6G8CyjV5wzp8/T8EBYBqt4MjBi+Lo6Kg4EFEO9KveBrBsoxUcAGhDwQEwGQoOgMlQcABMhoIDYDIUHACToeAAmAwFB8BkKDgAJkPBATAZCg6AyVBwAEyGggNgMhQcAJOh4AAZ2tnZWd26davxtpDfq/fljIIDZOrcuXPrW6vVhQsXVnfu3Clu37x5s/ipnjx5snrx4sX6t7yNWnD0nMavXr0qbut1oTmnMdCPXFf99PR0/dtq9dvf/ra4T0c0qf/7v/9b38rfqAVHyJn9pODoxfc5xSjQjxQW/S/SgwcPip/paOe9995b31oV61pamHI3asGRGfXo0aP1bz8VHwoOML45/TcqNVrBkWKjl4hRckJ1zmkMQI1WcACgDQUHwGQoOAAmQ8EBtuS/f/7FZMkFBQfYEqsweCUXFBxgS6zC4JVcUHCALbEKg1dyQcEBtsQqDF7JRa+C8/Dhw+K4KMnu7u76XgBDWIXBK7noVXAAjMcqDF7JRa+CI0d8yyEMelQ4gOGswuCVXPQqOPfv31+dnJwUt69evUrRAc7AKgxeyUWvggNgPFZh8EouOhcc2WCcnkRL/mvFhmNgOKsweCUXnQsOgHFZhcEruehVcGQbjpCNxumJtgD0ZxUGr+Sic8HR04bqRuMbN24UP1Ppt1dyW/8Llt4G8BOrMHglF50Ljtjf39+McuoKSPW0opxiFLBZhcEruehVcGR0I6MViUXPaUzBAdpZhcEruehccOS/VHJuYnV8fLy+9ZP0nMbpeYw5pzFgswqDV3LRueCI9L9RbJMBzsYqDF7JRa+CAzSRUa5eMym9BG16v5K/6X3vvPPO6pe//GVxe0mswuCVXHQuOOnF7YT1LRUgl6RV6bWTrPsvX7482+srjcEqDF7JReeCI/TSvfKJxX+pYEkLS3oJ2vR+cenSpWKEo1eWrF4vewmswuCVXPQqOEAbLSzVS9CmBSe9KL+McJ4/f775MFsSqzB4JRe9C46MbuRrcd0fB+ijOtJZMqsweCUXnQuOfGK17fQHoDurMHglF50LjpLCIyOcdJ8cAP1ZhcEruehdcACMwyoMXslFr4JTd0gDgP6swuCVXPQqOEpOL8p2nOWyOrRnorLa6pVc9C44fEMFq0N7JiqrrV7JRa+CI8VGs7e3t74XS2N1aM9EZbXVK7noVXAAYXVoz0RltdUruehVcOT0E3JeG0Y3y2Z1aM9EZbXVK7noVXDk5Fpyfhssm9WhPROV1Vav5KJXwQGE1aE9E5XVVq/konfBqTuWSg99kFNYpKey4Ix/8Vgd2jNRWW31Si46Fxw5kVLbsVRSXLTgSFHSbT6CcxrHYXVoz0RltdUruehccFTTsVRacJScdJ2CE4/VoT0TldVWr+Sid8Gpo4VIIsUl/W+XjnYQg9WhPROV1Vav5KJXwZECwrdUsDq0Z6Ky2uqVXPQqODqCkbAvznJZHdozUVlt9UouehUcQFgd2jNRWW31Si4oOOjN6tCeicpqq1dy0avgyJ7GDx8+LG5zmZjlsjq0Z6Ky2uqVXPQqOGzDgbA6tGeistrqlVz0KjiAsDq0Z6Ky2uqVXPQqOIeHh8VPPYwBy2R1aM9EZbXVK7noVXDSIsM2nOWyOrRnorLa6pVc9Co4bMOBsDq0Z6Ky2uqVXPQqOICwOrRnorLa6pVcUHDQm9WhPROV1Vav5KJXwdHTUsg5cbhMzHJZHdozUVlt9UouOhcc+WYqPSXF8fHx+haWxurQnonKaqtXctG54Ag97YQEy2V1aM9EZbXVK7noVXAAYXVoz0RltdUruehccNITbFlfi+vOgHLGv/Q8xpzTOB6rQ3smKqutXslF54Ij0rP2WWfw01OMpqcVTW8jBqtDeyYqq61eyUXngtNlozEFZxmsDu2ZqKy2eiUXnQuOkFNT1G00Tv/LJeSnjoLS25g/q0N7JiqrrV7JRa+CAwirQ3smKqutXslFr4LDCbggrA7tmaistnolF70Kjv6XScLBm8tldWjPRGW11Su56FVwAGF1aM9EZbXVK7noVXBkw69828ToZtmsDu2ZqKy2eiUXvQqObMPhQniwOrRnorLa6pVc9Co4gLA6tGeistrqlVz0KjhySgrduQ/LZXVoz0RltdUruehVcOS/VOlPLJPVoT0TldVWr+SiV8EBhNWhPROV1Vav5IKCg96sDu2ZqKy2eiUXFBz0ZnVoz0RltdUruaDgoDerQ3smKqutXskFBafBRx99tLp169bqyZMnxe9vv/128XPprA7tmaistnolFxScGnJliufPnxcFR124cGF9a9msDu2ZqKy2eiUXFJwaFy9eXO3s7BQRN2/eLH6CgjMWq61eyYVLwZGTcenOgXM/p7GMcB48eFAqPktndWjPRGW11Su5cCs4epY/TjEaj9WhPROV1Vav5MKl4KiTkxMKTkBWh/ZMVFZbvZILl4IjxUVGOHLZGKGjHcRgdWjPRGW11Su5cCk4iM3q0J6JymqrV3KxuIJjLQyvRGW11TNRWW31Si4oOI6JymqrZ6Ky2uqVXFBwHBOV1VbPRGW11Su5oOA4JiqrrZ6JymqrV3JBwXFMVFZbPROV1Vav5IKC45iorLZ6JiqrrV7JBQXHMVFZbfVMVFZbvZILCo5jorLa6pmorLZ6JRcUHMdEZbXVM1FZbfVKLig4jonKaqtnorLa6pVcUHAcE5XVVs9EZbXVK7mg4DgmKqutnonKaqtXckHBcUxUVls9E5XVVq/kgoLjmKistnomKqutXskFBccxUVlt9UxUVlu9kotJCs7BwUFx2tEcrkluLQyvRGW11TNRWW31Si4mKTh6tr8czvpnLQyvRGW11TNRWW31Si4WV3AAbM8kBUdOpi7nNQawbJMUHAAQFBwAk6HgAJjMoguOfFUvlyEWsp2pqstGbtk2lV6Da4muXr26mQ96iWfRZf49fPhw89wlev369ab9cj17Ve2PeiHJdJ4eHx+vb/1Mp5Vrf6TgrAuOLFD5/Ysvvth0/k8//bS4fe3ateIa6bogb968WXSO69evby76J89NV7al0RVC5pMUIJkXsnLo/BH7+/vFbX3Mjz/+WOybpfNYslRaSLRvyXxLi5HOX3mcFmkpONov5f459EcKTqXg6O9SWHQhCl0Z5JPnypUrxW25Tz9lpHPoc5dIVwhZAbSjy/zTFUlWEvXZZ58Vj5H5/cMPP2zm240bN4qfS6TzSfuWzE+dZ9LP0oKjfVH6nhZxyRz6IwWnUnBkgcpKI/fLbS04R0dHxU/Za1o7hXQIXbnkE3vJ6gqOzC8h81ZGM/J3+amP0f9GyAqy5P+WWgVH56lIC47O0729vU2/FHPoj4suOFVpAQK2Tbfj6IdeBBQcAJOh4ACYDAUHwGQoOAAmQ8EBMJmi4HzzzTcrQgjxzqbgAAAARMAABwAAhMMABwAAhMMABwAAhMMABwAAhMMABwAAhMMABwAAhMMABwAAhMMAB0Ancumkw8PD4hpYc7iEklxaR651ptfnws/mtiyBIRjgIBtywU25SKRcqbZ64U25SKdcyZYPLD96mfIoFz1lgAMsGwMcZEGulr27u1tcaRzbwQAHQCQMcLB1unVmyAdr3aZ2vd8aNOmWor/97W/Fz/RDUD/kb9++/cb70udZm/X1b9euXSs+WKuPkfus96LvU56X6vJan3766eY1U0OmKdoGOPr8dH7pa8n8qlMdvA59f1U6Hev9yH0ff/yxOcCxnidkGfUZ4On77bvM25afGvI+tc+m07Tmq7Uslb5utT16f1M/TqenrzFkvQbGwAAHW2d9OHTRZWBkfWg3FXeRDnKq6p5rfYhUyXStD4c6Os26gUCfaam6aYohAxzR1K6+g9em95fS6dYNrOoGB23vp8/71ffad5l3WX5D3mef/lW3LLu03+onMogdsg4DnhjgYOuGDnDkeXWDFKUfdNb/aOs+RNuKvPW6dR8YKX0vTVs7UnXTbHv/TZre59ABjrCWoTXv23SZj6LLB6q1nNr6TJ952+W9Wsu8y2sMeZ9tz0nVvfcu02hap6T/MNBBLhjgYOvaPljrnLUY133ATD3AkelZ7a+bZtv7F32nKc4ywLHeU9PyGfL+Ul4DnD66vFevAU5V1/mm6h7f5XWtdapK16Eh6zUwFgY4yIIU1r7/8+syMJLH1H1F4DHAaWqDtSN10wd13YdQ2/sfMk1xlgGO0PkmH+bWfFdD31+qbRnph3B1Ok3vqy99r32XedvyE0PeZ5/n1M3ntj4g+rzOmANKoC8GOMiGfihZxVM/0KrFsu7+ug840fYBc5YBzh//+MfVBx98UPrQa/ogrHuf8hoyH95///3a16p7/0OmKeo+9FTb34V8oMsHZNOH5ND3V6XLKZ0POm25r+7Dta7PiCGDhL7LvG35qSHvUwco6bSt99K0LPuuUzqt6pZJa3AHTIkBDjCCpg8MxMQyB/LGAAcYAR92y8MyB/LGAAcYAR92y8MyB/LGAAcAAITDAAcAAITDAAcAAITDAAcAAITDAAcAAITDAAcAAITDAAcAAIST5QBHThX++eefb24fHBwUpxhPb8tpw4+OjorTgNfdDwAAlinbLThyHRm5pkp6/RS5tkl6vRP9ve5+AACwTNkOcFIy2JEL93kOcB4/flzMDEIIIYTkE/l8HkKem90AR69aa12VWLfsSNJBTN39AABgebIc4AAAAJwFAxwAABAOA5y1//3vf6sffviBEEIIIRlFPp+HYIADAADCYYADAADCYYADAADCYYCzxj44hBBCSH5hHxwAAIA1BjgAACAcBjgAACAcBjhr7INDCCGE5Bf2wQEAAFhjgAMAAMJhgAMAAMJhgLPGPjiEEELq8ujRo9U///nPze3f/e53q8ePH9fe/9VXX61+//vfr549e7b67rvvVu++++7q66+/Lk0zzfPnz1fvv/9+42OWGvbBAQBgAk+ePFlduHBh9eLFi+L3mzdvrnZ2dla//vWvi4GKuHPnzurSpUvFbSGPuXXr1vq3N8nf7969u/4NY8hygPP06dPV559/vrl9cHCw+v7771evXr1aXbt2bfXy5cvib6r6mKOjo2IkDQDAmIYOVD766KPV6enp+rcyGQw1TRPDZL8FRwYvV65cKQY1Mng5PDwsNvVJbt++XTzm3r17m9ui+jsAAGfx4MGDYitNGhmUyOfSO++8s7lPBzeylec3v/lNcV+6ZUcef+7cuc1gR6b73nvvbbYGYTxZD3BOTk4aByry9/v3748ywJHvTGUeEEIIIV7561//uvriiy/MvxE78vk8hDw3uwHOw4cPN1tp0q01MnBJ75PBjZLBTvpYAACwXFkOcAAAAM6CAQ4AAAiHAc4a58EhhBBC8gvnwQEAoIP//vkXIYMyBjgAgEWxBgcRgjIGOACARbEGBxGCMgY4a+yDQwghy4g1OIgQq60Rwj44AAB0YA0OIgRlLgMcPVGfXDfK8vr169XVq1dXu7u7XDMKADApa3AQIShjCw4AYFGswUGEoGz0AU56QUy9lEJ6wUzZenPjxo3iyt85YR8cQghZRqzBQYRYbY2Q7PbBkUHN/v5+MdDZ29vbDGjSwQ4AAFOzBgcRgjK3AQ4AADmyBgcRgjLXAY51VXAJOxcDALbFGhxECMrYgrPGPjiEELKMWIODCLHaGiFZ7YMjOxrLIeK6n43sd3NwcFDsh8M+OACAbbIGBxGCMpcBjhwpdf369eJrqHRwI2Twc3x83HgUlTzn888/39xOB0d6W6ZzdHT0xmuk9wMAUGUNDiIEZS4DnDHJ4EW3+Ny7d291+/bt9V9Wm9/r7gcAoMoaHEQIytwGOCcnJ2+cyVjPYFx3huMqmUbTwGXMAc7jx4+LmUEIISR2rMFBhFhtjRD5fB5Cnjv6AKfpa6guX1FZR1/pgEUGPdX7RN39AACkrMFBhKDMZYCjZEuKDjo0XbfeAADgwRocRAjK3AY41a+X1JCvjwAsi2zpPXfu3Oo///nP6sKFC6sXL16s//Iz+cr78uXLq9PT006Pf/LkyeZv8tyLFy+u7t69W7qNZbAGBxGCMpcBzlm/otoGzoNDSH6RoyH/8Ic/rJ49e/bG3+RITTnaMr2v6fGSf//736udnZ0i+tyvvvpqc5/kV7/6VfGdf/W5JE6swUGEWG2NkOyuRSWa9qUBgDbpVpfUnTt3Vrdu3Vr/9rO6x4vqc/T3Bw8erC5durS+t37aiMMaHEQIylwHOJZct+AAyIfUiXfeeae0ZUW/QpIByXvvvVcaxNQ9Xu6Xr67kayz9Kkr/nk5DBjV6fzrYQUzW4CBCUOY6wEmPbJJ9b9KzGwOAt48++qgY3AApa3AQIShzG+DI/5wODw+Lwc3e3l7xnXjOAxz2wSGEkGXEGhxEiNXWCMlyHxxLelkFAACmZg0OIgRlbgMc6xw4GtmiwwAHALAN1uAgQlDmvgVHj6Ta3d3lApgAgK2zBgcRgjL3AY7S61DJYEeOZMhtXxz2wSHEN1ZBjhKrvSTfWMswQqy2Rkh2++DoV1RcmgGAsApylGBerGUYISibbAsOgGWzCnKUYF6sZRghKHMb4KRfSelWHDmCan9/n52MgQWyCnKUYF6sZRghKHMb4MhXVPfv3y9uy8DmypUrWZ/kj31wCPGNVZCjxGovyTfWMowQq60Rku0+OFbYggMsj1WQowTzYi3DCEGZ2wCnTtdrUelXXOkRV+nZkSXp39IBFTs2A/mxCnKUYF6sZRghKBt1gCODkuvXr2/Od3PWa1FVv9qSAY41DZl2epXy6u8Ats8qyFGCebGWYYSgzG0LzhjXomrad0emf3R0VAymxhjgPH78uJgZhBCfWAU5Sqz2knxjLcMIsdoaIfL5PIQ812WAU6fPtaiaBjjyt/PnzxcDnHSa6cAHQD6sghwlmBdrGUYIytwGOLIVJT2K6sMPPyxuA1gmqyBHCebFWoYRgjIGOAAmYRXkKMG8WMswQlDmNsCZG86DQ4hvrIIcJVZ7Sb6xlmGEWG2NkOzOgwMAKasgRwnmxVqGEYIytwHOl19+udnR9+HDh5ujmuRQ8hs3bnCiP2BhrIIcJZgXaxlGCMoY4ACYhFWQowTzYi3DCEGZ2wBnbtgHhxDfWAU5Sqz2knxjLcMIsdoaIVnug1O9tIJEj6wCsCxWQY4SzIu1DCMEZW4DnPRrqVTTyfsAxGUV5CjBvFjLMEJQ5jbASffBSbEPDrBMVkGOEsyLtQwjBGVuA5y5YR8cQnxjFeQosdpL8o21DCPEamuEcB4cAFmzCnKUYF6sZRghKHMd4JycnJR2MJb0vco3gBisghwlmBdrGUYIylwGOHL01PHxsbmfTdPfAMRlFeQowbxYyzBCUOa2BUe23ly7dm3928/q7t829sEhxDdWQY4Sq70k31jLMEKstkYI++AAyJpVkKME82ItwwhBWbYDHDmc/OrVq6uLFy+Wzplz7969zf486ZaguvsB5MEqyFGCebGWYYSgLOstONWTAsogJt1JWX+vux9APqyCHCWYF2sZRgjKXAY4siOxbEWxzlbc50R/Uw5wHj9+XMwMQohPrIIcJVZ7Sb6xlmGEWG2NEPl8HkKeO/oAR8ggo/r1kn7t1PUrpOoAR34/ODgoBkcyiDo6OirOllx3P4B8WAU5SjAv1jKMEJS5DXAAIGUV5CjBvFjLMEJQ5jbASa9FlV54k2tRActkFeQowbxYyzBCUMYAZ43z4BDiG6sgR4nVXpJvrGUYIVZbI4Tz4ADImlWQowTzYi3DCEGZ2wBHdyhOz0sjOwPv7++v9vb2+IoKWBirIEcJ5sVahhGCMrcBjhxFdf/+/eJ29WgoAMtjFeQowbxYyzBCUOY6wNEzC1eT4xYc9sEhxDdWQY4Sq70k31jLMEKstkZIlvvgyIU1ZUCzu7vLeWmAhbMKcpRgXqxlGCEoc92Co19RiU8++YRBDrBgVkGOEsyLtQwjBGWuA5zqV1MadjIGlscqyFGCebGWYYSgzG2AMzfsg0OIb6yCHCVWe0m+sZZhhFhtjRDOgwMga1ZBjhLMi7UMIwRlDHAATMIqyFGCebGWYYSgjAEOBnvy5MnqN7/5zerWrVvre1armzdvrnZ2doqk9wNWQY4SzIu1DCMEZQxw1tgHp1+++uqr1Z/+9Kfi5z/+8Y83/v7dd98VO5R//fXXb/yNLDNWQY4Sq70k31jLMEKstkYI++BgMnfu3NlsnXnw4MEbW2rkMh2XL19enZ6eru8B2IKDfFjLMEJQNqsBzqtXr1aHh4ebw80vXry4ufxDeli6XvsK/tIBjgxsZJnw1RQsVkGOEsyLtQwjBGWzG+DI4KV6TSsZ3Ny+fXv925u/A9g+qyBHCebFWoYRgrJZDXBSMtg5Ojoqzo48xgDn8ePHxcwghPjEKshRYrWX5BtrGUaI1dYIkc/nIeS5sxzgyBXKz58/Xwxw5PbBwUFxduR04AMgH1ZBjhLMi7UMIwRlsx3gAJgXqyBHCebFWoYRgjIGOAAmYRXkKMG8WMswQlDGAGct8nlwrBUhQqy2knxjLcMosdpL8o21DCPEamuEcB4c1LJWhAjBvFjLMEowL9YyjBCUMcBZAGtFiBDMi7UMowTzYi3DCEEZA5wFsFaECMG8WMswSjAv1jKMEJQxwFljH5z5xWoryTfWMowSq70k31jLMEKstkYI++CglrUiRAjmxVqGUYJ5sZZhhKCMAc4CWCtChGBerGUYJZgXaxlGCMoY4CyAtSJECObFWoZRgnmxlmGEoIwBzhr74MwvVltJvrGWYZRY7SX5xlqGEWK1NULYBwe1rBUhQjAv1jKMEsyLtQwjBGUMcBbAWhEiBPNiLcMowbxYyzBCUMYAZwGsFSFCMC/WMowSzIu1DCMEZQxw1tgHZ36x2kryjbUMo8RqL8k31jKMEKutEcI+OKhlrQgRgnmxlmGUYF6sZRghKAs1wLl3797q3XffLXLt2rX1vbBWhAjBvFjLMEowL9YyjBCUhRngyODm9u3b69/e/H3JrBUhQjAv1jKMEsyLtQwjBGUMcNYeP35czAxCCCGE5BP5fB5CnhtigPP06dPVwcHB6vvvv1+9evVqdXR0tHr06NH6rwAAYEnCDHAAAAAUAxwAABAOAxwAABAOAxwAABAOA5wFk52xj4+Pix2zh3r9+vXq+vXrg3bofvjw4Wpvb6/0+jK9q1evcoj/gk15igf6IFJj9L0u0+hSe+mbZ8cAZ8HqVjJdQeXvh4eHm5UpPTpNH1Md4KSPSX+/f//+6vz586X75WSMchru6nuQad64caNx5Udc1Q8IOUIy7TtCH5MePanogxiqT9+TAYieUDa9nU5Db1f7pNwvg5dnz56V+p7W09PTU/rmCBjgLJisdG0DnOrfT05Oig8KfUx1gJOu6Eqe89lnn62uXLmyevnyZXFfupLKtNIzUOsHjz4Wy6J9S8mHTNp3hD6m+lhBH8RQffqe/G1/f7/oM7u7u6XBi05Db1f7pNZWeU51+oK+OQ4GOAsmK4psodGVRzeH6kqpK+Hf//73zWNkcCOqK7GufEJWZn28rvhWoRDpYzX6GlimtG+Jpg8ZIYMX7Tv0QZxFn75X7TcXL14sHpdOo3pbH/vpp59uBjDpQEmSfi1F3zwbBjiopQMcXdkAAD+pDkzSLTTIAwMcAAAQDgMcAAAQDgMcAAAQDgMcAAAQDgMcAAAQzmaAAwAAEMtbb/0/SGTIDBirUMAAAAAASUVORK5CYII=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10" descr="data:image/png;base64,iVBORw0KGgoAAAANSUhEUgAAAjgAAAFMCAYAAAGxKfYqAAAAAXNSR0IArs4c6QAAAARnQU1BAACxjwv8YQUAAAAJcEhZcwAADsMAAA7DAcdvqGQAADEsSURBVHhe7d1PixzX1cdxv6W8g1kEkkU2gdhgNPAMYQyCGQgjhgRZRAuDSIgQAgWBYwwizMIxIl5Z4EWEwCDwwistRhhtDAKBkIOwwZEEgn445T7tW6VTf6dO9a1T3w/8ND093dV9q26dvqquP299++23q2+++YYYeUv+gY2Z02D0mbO7u1v8fPnyZRH1+vXrInUuXry4unbt2vq3N8nf0+lVPXz4cH1rPKPPnFevXhU/qw3RmfPo0aPGRtaRmTM1VqsGzJwG5syRbn/79u31b8tFz2nAzGnAzGnAzGlgzhwZi0QryHfv3l09ePBgde7cufU97eg5DcLPnP/++Re1acPMacDMaRC+IFszRdMmy57z4sWL9a2f/5c/lDVTNG1KM+fq1avrW3lIZ9JQ1kzRtKHmNMhu5liNkAxlTUvTpna1Ojg4WN+altUIyVDWtDRtSjPnww8/XN/aHqsRkqGsaWnalGZODh/fViMkQ1nT0rSh5jRg5jQozZx33313fYuCLOg5DWp7zrZYjZAMZU1L06Y0cz755JP1re2xGiEZypqWpg2rVYPamUNBpuc0OtPMsV5QM5Q1LclQ1rQ0bZg5DZg5DWpnztOnT9e36lkvqBnKmpZkKGtamjbZFeScjDJzZGQtkd42xij75s2bxXTu37+/unfv3vre4WQjnr6v/f39zu+RntOAmdOgmDnEzlvrmQQDM6eB68zRTwnZcJ/umK1fAekG/fRvep88RnbM/v7774vfhT7v5OSk+Ck7fctjvHbgdp858tFZ3TVf7pfDALRR8rePP/54c580Wh5T3d1f7ksPEdCZ03RYwFmwWjVg5jSonTlR9s85C3pOA2ZOA2ZOA2ZOg8UU5NPT0/Wt7ug5DULPHGvTqKYLZk6DzcyR/yDqf+yisGaKpovNzKl+2xChIFszRdNFlqvVzs5OsYO2/BzyKaOsmaLpgprTYDNzxvgKJDfWTNF0kVXPsRqhGcKajqaLN2bO0dFR8VMOK5qa1QjNENZ0NF1ktVpZjdAMYU1H08Vm5nz55ZeljdnbYDVCM4Q1HU0XpZ7DzCnbzBz9umObrEZohrCmo+liM3MODw+LniMFWQ4dpCAnMycHViM0Q1jT0XSxmTke57zqy2qEZghrOpouNjNHPq22zWqEZghrOpouWK0a1M6cvgVZ/gd9VlYjNENY09F0Qc9pcKaZY72oZghrOpohrOloumDmNGDmNKidObrpoon1opohrOlohrCmo+kiq4KcmzPPHPmWQv5HL7u3/fjjj2feBU2nJ9+GyC5tZz1FjJBpSv7yl78Uu8p1fY/0nAbMnAbs3o9B6DgYJPuOk+6vjnxk33H0OglVMorTnYlk9Cn0oImUHlcpB1ekOx/JfXrghZLHVLcVp4+rfuspf5OkI0o9wCN9f/K1jj62euCG0Ofo4+VxuQv3UbXtCqWdIDrGOBiEjoNBOnUcOV+CfIElW5zkVEzb2LsAeaHiYBA6Dgah42AQOk4g+q3nGNeBaNOp4+iGKdmYxuAYgoozY9beNF0yBjrOjFmdokvGYHYc+U5G9u6Zw3cmS2Z1ii4Zg9lx5Eu56hd6yI/VKbpkDGbHOT4+Ln7qUYw6OGbLcV6sTtElY6j9qEKZ/Be3+t9dOYX1pUuXVrdu3Sp+n5rVKbpkDLWDYzn6FXmzOkWXjKG24zAwHrZgpmS9fpeMwew4clBwDleo3DZrprdlStbrd8kYen9U6YE4S2DN9LZMyXr9LhlDbccBHacJHaeBNdPbMiXr9btkDHScBtZMb8uUrNfvkjHUdhz+V0XHaWJ2nOqW4xSD4+ZMyXr9LhmD2XFky7FUnG2fOHHbrJnelilZr98lY2CM08Ca6W2ZkvX6XTIGOk4Da6a3ZUrW63fJGLLqOB988EHx88mTJ8XPbbNmelumZL1+l4yhd8dhcNycKVmv3yVj2FrFsRrUJVOyXr8tU7Jev0vGQMdpYL1+W6ZkvX6XjIGO08B6/bZMyXr9LhkDHaeB9fptmZL1+l0yht4dRzYOsmsptlZxMG9ZdBz9771UMjmCQqPk/DzbJO/vypUrxfvTqxDJ0R6iem7BbZH3ofNRfsrh2jo/1ZjzkYqDQYqOQ0iffPvtt5x2Hv1J56HjoDc6Dgah42CQWXScvb294qfXRsch+1ZXT+W/NLOrOHqpa91uotdQkO0Tst1CaEdIF65e6yG95kL18em2mPS0/vo4odNMp51eflunUX1/+njZBqR/k20t6XT0NedwJpDZdRyd0U3Xa9DH6JGo0jGqVUU6kt5X7TjSCfXCI+njhO6DLa+RXthD6TSql67Tx0lHSjuLTiclFyHJvfPMouPojJaPquoabdEFKQtJP97Shav0KjFajdJppxfySK8mo+9Fflqdt+79pZVOO7RWHJ1OOr2m9uUg5OBYF+425L7AxxKy48AfHQeD0HEwCB0Hg3TuOLItQ/4XoPt7YNk6d5z0NLXVbRRYHj6qMAgdB4PQcTAIHQeD0HEwCB0Hg9BxMAgdJ5jT09PipFRyNZu7d+8W9124cKH4OabOHUc2+qX7lCA/ujtJ9dJIHnpXHLYcQ/BRhUHoODNnnfumLWOg48yc1THaMgY6zsxZHaMtY6DjzJzVMdoyhsaO03TsEvJgdYy2jKG14szhqMIlszpGW8bQ2HH0aEbky+oYbRlDbceRIx/Tg/xlox/7HOfH6hhtGUNjxaluIWaf4/xYHaMtY2gd4+An8j3QnTt3Vjs7O5vvhG7evFl8HyT3bYvVMdoyhtqOk8spWHOhl0F6/vz55rZ2nG2yOkZbxtBYcawzPOAnS7+eVmPH0TNhIV9Wx2jLGGo7DvvezIPVMdoyhtqOk55MaKmsmd4lU7Jevy1jaPyoWjprpnfJlKzXb8sY6DgNrJneJVOyXr8tY2jsOOn/quTKKTruWcoGQGumd8mUrNdvyxgaO076vyrpOGLbl/+ZkjXTu2RK1uu3ZQx8VDWwZnqXTMl6/baMgY7TwJrpXTIl6/XbMobGjrP0Hbmsmd4lU7Jevy1joOI0sGZ6l0zJev22jIGK08Ca6V0yJev12zIGKk4Da6Z3yZSs12/LGBo7ztJ3q7BmepdMyXr9toyhtuPIxr+lf9FpzfQumZL1+m0ZQ2PHqW45Xtquo9ZM75IpWa/fljE0flSlHUQ6ztJ2VrdmepdMyXr9toyBwXEDa6Z3yZSs12/LGDp/VC2RNdO7ZErW67dlDI0VRy8juFTWTO+SKVmv35Yx8FHVwJrpXTIl6/XbMgY6TgNrpnfJlKzXb8sY6DgNrJneJVOyXr8tY6DjNLBmepdMyXr9towhu47z4MGD4ue2j5AU1kzvkilZr9+WMfTqOFPscywdR47FlhM8b5s107tkStbrt2UMvSsO+xy3Z0rW67dlDIxxGlgzvUumZL1+W8aw1Y5jNaotU7Jev0umZL1+W8ZAx2lgvX6XTMl6/baMgY7TwHr9LpmS9fptGQMdp4H1+l0yJev12zIGOk4D6/W7ZErW67dlDHScBtbrd8mUrNdvyxjoOA2s1++SKVmv35YxDOo4Y+2nYzWqLVOyXr9LpmS9flvGsNWKg/mi42AQOg4G2XrHOT4+Ln7KN+9y6I0ePSo7ysttOY4rlwMD9Yzq8n7k/ckJsq9fv17clhOKb4tcc+Pp06ebk5rLF9Fyn7wvGY/Kz7HnYzYd5/DwsDjgT050ILtt6IyQhZXTyQ/kfSk51iyHs7NqxxG694LcJ53m2bNnxe9jz0c+qjAIHQeD0HEwSNFx5B8A8EbBATAZCg6AyVBwAEyGgjOi/f394svE3d3d9T3zJd8bepxUS78kzoF8H8o1Z6dFwRlB2znEde8GSSrde0T/Jl9ey+10RZD7ZG8I+fK7+jeRTj/ds0Omr9PTvSn0cemKr/dJdNryXJmWTFv2xkhJYVXW9Kr0MaL6OP1bXXHTeaTFPH2c1T5RN015fPpYeW7d+6nufaLPXdIJdz1QcEbQ9ClZ/Zt8qmqn1ZVJpSuy0JXBWjGqj1UyTS061emnqtOUlSmVTkdGO+rk5MQsDtZ7lL2UqsVKH6N7Cql0vqTS9yGk6NbNv6ZpWssofc/V5wptt7SDQjMOCs4I0hWyyrvgVFfqdAWtTj/9r16fgiOkHdWi0DQ90afg1Km+Dyk4untjtX1N0zxLwUlV3w/6oeCMSIfj1c4towL9W6q6wrQVHFkpZBp1w315jLxWXcGR6ej7kMfo9IUUE52GqK5Y8vdqu5qmp3S6ElF9jP7Neq7Q95FOQ1Xbp+qmKQVE7teiaRVJfW56xrm0DV2KJOpRcGbAWjGWolr4MG8UHACToeAAmAwFB8BkRi04unFU6AbO6m0AyzX6CEe+tpSvQvWbAPmZ3gawXKMXHACoQ8EBMBkKDoDJUHAATIaCA2AyFBwAk6HgAJgMBQfIkFwub2dnp/G2uHPnTvF7el/ORi046Z7GeioAOdKXPY2B/i5fvry+tVo9efJkdXp6Wpw1QIrL3bt313/56fQZz58/X/+Wt9FHOHIRUyUzorrXMYBxXLhwYX1rPkYvOABQh4IDYDIUHGBL/vvnX0yWXFBwgC2xCoNXctG74Mi3TZrqGfkBdGcVBq/kolfBkct+CDmxNV9zA2djFQav5KL3CAfAOKzC4JVcUHCALbEKg1dy0avg6AXYZAc+uVZS9aJgnNMY6M4qDF7JRe8RjhQOSd1ew7qncbp3cXobwE+swuCVXPQqODKCUeltAP1ZhcEruehVcNJrWlv/pQLkIMMXL16sf/v5eB/rfulDckDiHI8JGoNVGLySi14FB2iTFpZz584VP0W14Fy6dKn4eevWrdXbb79dFJ/0COglsAqDV3LRq+DIKSeEHAXOBeaBs7EKg1dywQgH2BKrMHglF4MKjgx/+Zp72axO7ZWorLZ6JRe9Co7uT6Nho/FyWZ3aK1FZbfVKLnoVHD2WimIDq1N7JSqrrV7JRa+CAyirU3slKqutXslF54Ij22329/eL203fUl25cqX4qSdRF+xpHI/Vqb0SldVWr+Ri1BGOFpn79+9vtvOI9BgrxGB1aq9EZbXVK7noVXDYaAxldWqvRGW11Su5GHWEg+WwOrVXorLa6pVcMMLBIFan9kpUVlu9koteBUc2Fsv2GaGHOWCZrE7tlaistnolF4xwMIjVqb0SldVWr+SiV8EBlNWpvRKV1Vav5KJXwTk+Pl7f+um/V4xwlsvq1F6JymqrV3LBCAeDWJ3aK1FZbfVKLnoVnPS0orI9x6J7Gqd7F7OncTxWp/ZKVFZbvZKL3iMc3WBsFY90T+N072L2NI7H6tReicpqq1dy0avgfPnll8VPKTac03jZrE7tlaistnolF71HOICwOrVXorLa6pVcDBrhfPjhh8VPLJfVqb0SldVWr+SiV8HRE3DphmEsl9WpvRKV1Vav5KJXwQGU1am9EpXVVq/kgoKDQaxO7ZWorLZ6JRcUnBb/+te/Nj/lYm7Pnz8vfl86q1N7JSqrrV7JBQWnhnztv7OzUyS9SiR+YnVqr0RltdUruXArOJzTODarU3slKqutXsmFW8GRYsOexnFZndorUVlt9Uou3ApOzqwF4pWorLZ6JSqrrV7JBQXHOVFZbfVKVFZbvZILCo5zorLa6pWorLZ6JRcUHOdEZbXVK1FZbfVKLig4zonKaqtXorLa6pVcUHCcE5XVVq9EZbXVK7mg4DgnKqutXonKaqtXckHBcU5UVlu9EpXVVq/kYpKCo+c/rjsP8tSsBeKVqKy2eiUqq61eycVkIxzZ05hDG4Blm6zgAMDiC056cb/qCCy9LE4dOQtietzYEsmR9ToPLl68uL632/wT+ly9bv3SXL16dTMPXr58ub73zf4ov6fz1LoYZe79kYJTKTj6uyxY2eYkK9OjR482p1cVn332WdExZIH/8MMPm4V+48aN4udS6Qqip6CV+Zdut7t27VrxU+atPkbu03m+5CuB6Hx6+vTppujI/JT5o31PfpfH6e/S/6RvaoGRv+XeHxdfcKrSAgRsm4z69EMvAgoOgMlQcABMpig4MlyTG4QQ4hmpNcUIhxBCvPOWWI92AMAVBQfAZCg4ACZDwQEwGQoOgMlQcABMhoIDYDIUHACToeCMRI7y1aN2536gnRyFvLe3t/5tPHKUeHr6hW2T698v9ej0baHgjEDOZ1LtuHqqhjmQ0x1McS6a3AoOpkfBOSM5dYCe56WOjnzSx+nz5Bwm8jctUHoyprSAyX1if3//jb8JnX568iuZvkxTpyf0tSS64qf3SWTa8lyd1u7ubvFTyUhO36s1vSopMvJ3eU614Ojf6kZTOo909Jg+zmqfqJumPF7uTx8rz03fT9qelPVcDEPBOSPppE3/haoWAf1dO7HSFUVJcVGyYqTTqa4oKi0G1elXpdOvjnDS91ktEvLalnR6Kn2uvh/9vTpdq+hUn5O+L6t9ddOUx6bFXpaZSOej1U79vVp0MRwF54yko9ZtB5COXf2bbDcQ1ZVAikW60qcrQLXApIUlVV0h0+lXpdNsKjiyPSedTt1opPoeRXVFTdtUnY7Ol1T6PpQWNqt9ddOsW0bpe64+V9qt87ipcKMfCs4ZNY1wqp+aQjq5qK4wfQpOtQjof7UkTQVH/2ui0Wk2FRwhjxXyuLStddNT1ZU4bVP6PE2VVXDqCraom6ZVDEV6f/V1qtOXaTHSOTsKzhlVV/6U5whHH5uuBOkKWp1+tVik02wrONqOdBTSND3VZ4Rjqb4P0WeEo+R1zzLCUdb7QT8UnBHIilhd2WRlqHbQdCWprjBtBSedjvyu0pVaioA+rjr96khMPrF1+tXXtt63/J7e1zQ9la7QMo30MWkb6lSfk7Ypva3qpln9UJD3LtL3l94W1rSs10Q/FJyRyMouK4ek+mmq91dX6rTzdhnh6HRSulJK5DF1BUfIdORx8ph0+kKKpk5DnpsWFyF/r7araXpKpyttqz5Gfpe/6etW6fuQAiGPSdtjtU/UTVOKjt6vqkUmfW5K29BlVIZmFJwZqK4YS2EVPswbBWcGKDiIgoIDYDIUHACToeAAmAwFB8BkKDgAJkPBATAZCg6AyYxacGRvzPQIW90TNL0NYLlGLTjiypUrm2NV5Gd6G8CyjV5wzp8/T8EBYBqt4MjBi+Lo6Kg4EFEO9KveBrBsoxUcAGhDwQEwGQoOgMlQcABMhoIDYDIUHACToeAAmAwFB8BkKDgAJkPBATAZCg6AyVBwAEyGggNgMhQcAJOh4AAZ2tnZWd26davxtpDfq/fljIIDZOrcuXPrW6vVhQsXVnfu3Clu37x5s/ipnjx5snrx4sX6t7yNWnD0nMavXr0qbut1oTmnMdCPXFf99PR0/dtq9dvf/ra4T0c0qf/7v/9b38rfqAVHyJn9pODoxfc5xSjQjxQW/S/SgwcPip/paOe9995b31oV61pamHI3asGRGfXo0aP1bz8VHwoOML45/TcqNVrBkWKjl4hRckJ1zmkMQI1WcACgDQUHwGQoOAAmQ8EBtuS/f/7FZMkFBQfYEqsweCUXFBxgS6zC4JVcUHCALbEKg1dyQcEBtsQqDF7JRa+C8/Dhw+K4KMnu7u76XgBDWIXBK7noVXAAjMcqDF7JRa+CI0d8yyEMelQ4gOGswuCVXPQqOPfv31+dnJwUt69evUrRAc7AKgxeyUWvggNgPFZh8EouOhcc2WCcnkRL/mvFhmNgOKsweCUXnQsOgHFZhcEruehVcGQbjpCNxumJtgD0ZxUGr+Sic8HR04bqRuMbN24UP1Ppt1dyW/8Llt4G8BOrMHglF50Ljtjf39+McuoKSPW0opxiFLBZhcEruehVcGR0I6MViUXPaUzBAdpZhcEruehccOS/VHJuYnV8fLy+9ZP0nMbpeYw5pzFgswqDV3LRueCI9L9RbJMBzsYqDF7JRa+CAzSRUa5eMym9BG16v5K/6X3vvPPO6pe//GVxe0mswuCVXHQuOOnF7YT1LRUgl6RV6bWTrPsvX7482+srjcEqDF7JReeCI/TSvfKJxX+pYEkLS3oJ2vR+cenSpWKEo1eWrF4vewmswuCVXPQqOEAbLSzVS9CmBSe9KL+McJ4/f775MFsSqzB4JRe9C46MbuRrcd0fB+ijOtJZMqsweCUXnQuOfGK17fQHoDurMHglF50LjpLCIyOcdJ8cAP1ZhcEruehdcACMwyoMXslFr4JTd0gDgP6swuCVXPQqOEpOL8p2nOWyOrRnorLa6pVc9C44fEMFq0N7JiqrrV7JRa+CI8VGs7e3t74XS2N1aM9EZbXVK7noVXAAYXVoz0RltdUruehVcOT0E3JeG0Y3y2Z1aM9EZbXVK7noVXDk5Fpyfhssm9WhPROV1Vav5KJXwQGE1aE9E5XVVq/konfBqTuWSg99kFNYpKey4Ix/8Vgd2jNRWW31Si46Fxw5kVLbsVRSXLTgSFHSbT6CcxrHYXVoz0RltdUruehccFTTsVRacJScdJ2CE4/VoT0TldVWr+Sid8Gpo4VIIsUl/W+XjnYQg9WhPROV1Vav5KJXwZECwrdUsDq0Z6Ky2uqVXPQqODqCkbAvznJZHdozUVlt9UouehUcQFgd2jNRWW31Si4oOOjN6tCeicpqq1dy0avgyJ7GDx8+LG5zmZjlsjq0Z6Ky2uqVXPQqOGzDgbA6tGeistrqlVz0KjiAsDq0Z6Ky2uqVXPQqOIeHh8VPPYwBy2R1aM9EZbXVK7noVXDSIsM2nOWyOrRnorLa6pVc9Co4bMOBsDq0Z6Ky2uqVXPQqOICwOrRnorLa6pVcUHDQm9WhPROV1Vav5KJXwdHTUsg5cbhMzHJZHdozUVlt9UouOhcc+WYqPSXF8fHx+haWxurQnonKaqtXctG54Ag97YQEy2V1aM9EZbXVK7noVXAAYXVoz0RltdUruehccNITbFlfi+vOgHLGv/Q8xpzTOB6rQ3smKqutXslF54Ij0rP2WWfw01OMpqcVTW8jBqtDeyYqq61eyUXngtNlozEFZxmsDu2ZqKy2eiUXnQuOkFNT1G00Tv/LJeSnjoLS25g/q0N7JiqrrV7JRa+CAwirQ3smKqutXslFr4LDCbggrA7tmaistnolF70Kjv6XScLBm8tldWjPRGW11Su56FVwAGF1aM9EZbXVK7noVXBkw69828ToZtmsDu2ZqKy2eiUXvQqObMPhQniwOrRnorLa6pVc9Co4gLA6tGeistrqlVz0KjhySgrduQ/LZXVoz0RltdUruehVcOS/VOlPLJPVoT0TldVWr+SiV8EBhNWhPROV1Vav5IKCg96sDu2ZqKy2eiUXFBz0ZnVoz0RltdUruaDgoDerQ3smKqutXskFBafBRx99tLp169bqyZMnxe9vv/128XPprA7tmaistnolFxScGnJliufPnxcFR124cGF9a9msDu2ZqKy2eiUXFJwaFy9eXO3s7BQRN2/eLH6CgjMWq61eyYVLwZGTcenOgXM/p7GMcB48eFAqPktndWjPRGW11Su5cCs4epY/TjEaj9WhPROV1Vav5MKl4KiTkxMKTkBWh/ZMVFZbvZILl4IjxUVGOHLZGKGjHcRgdWjPRGW11Su5cCk4iM3q0J6JymqrV3KxuIJjLQyvRGW11TNRWW31Si4oOI6JymqrZ6Ky2uqVXFBwHBOV1VbPRGW11Su5oOA4JiqrrZ6JymqrV3JBwXFMVFZbPROV1Vav5IKC45iorLZ6JiqrrV7JBQXHMVFZbfVMVFZbvZILCo5jorLa6pmorLZ6JRcUHMdEZbXVM1FZbfVKLig4jonKaqtnorLa6pVcUHAcE5XVVs9EZbXVK7mg4DgmKqutnonKaqtXckHBcUxUVls9E5XVVq/kgoLjmKistnomKqutXskFBccxUVlt9UxUVlu9kotJCs7BwUFx2tEcrkluLQyvRGW11TNRWW31Si4mKTh6tr8czvpnLQyvRGW11TNRWW31Si4WV3AAbM8kBUdOpi7nNQawbJMUHAAQFBwAk6HgAJjMoguOfFUvlyEWsp2pqstGbtk2lV6Da4muXr26mQ96iWfRZf49fPhw89wlev369ab9cj17Ve2PeiHJdJ4eHx+vb/1Mp5Vrf6TgrAuOLFD5/Ysvvth0/k8//bS4fe3ateIa6bogb968WXSO69evby76J89NV7al0RVC5pMUIJkXsnLo/BH7+/vFbX3Mjz/+WOybpfNYslRaSLRvyXxLi5HOX3mcFmkpONov5f459EcKTqXg6O9SWHQhCl0Z5JPnypUrxW25Tz9lpHPoc5dIVwhZAbSjy/zTFUlWEvXZZ58Vj5H5/cMPP2zm240bN4qfS6TzSfuWzE+dZ9LP0oKjfVH6nhZxyRz6IwWnUnBkgcpKI/fLbS04R0dHxU/Za1o7hXQIXbnkE3vJ6gqOzC8h81ZGM/J3+amP0f9GyAqy5P+WWgVH56lIC47O0729vU2/FHPoj4suOFVpAQK2Tbfj6IdeBBQcAJOh4ACYDAUHwGQoOAAmQ8EBMJmi4HzzzTcrQgjxzqbgAAAARMAABwAAhMMABwAAhMMABwAAhMMABwAAhMMABwAAhMMABwAAhMMABwAAhMMAB0Ancumkw8PD4hpYc7iEklxaR651ptfnws/mtiyBIRjgIBtywU25SKRcqbZ64U25SKdcyZYPLD96mfIoFz1lgAMsGwMcZEGulr27u1tcaRzbwQAHQCQMcLB1unVmyAdr3aZ2vd8aNOmWor/97W/Fz/RDUD/kb9++/cb70udZm/X1b9euXSs+WKuPkfus96LvU56X6vJan3766eY1U0OmKdoGOPr8dH7pa8n8qlMdvA59f1U6Hev9yH0ff/yxOcCxnidkGfUZ4On77bvM25afGvI+tc+m07Tmq7Uslb5utT16f1M/TqenrzFkvQbGwAAHW2d9OHTRZWBkfWg3FXeRDnKq6p5rfYhUyXStD4c6Os26gUCfaam6aYohAxzR1K6+g9em95fS6dYNrOoGB23vp8/71ffad5l3WX5D3mef/lW3LLu03+onMogdsg4DnhjgYOuGDnDkeXWDFKUfdNb/aOs+RNuKvPW6dR8YKX0vTVs7UnXTbHv/TZre59ABjrCWoTXv23SZj6LLB6q1nNr6TJ952+W9Wsu8y2sMeZ9tz0nVvfcu02hap6T/MNBBLhjgYOvaPljrnLUY133ATD3AkelZ7a+bZtv7F32nKc4ywLHeU9PyGfL+Ul4DnD66vFevAU5V1/mm6h7f5XWtdapK16Eh6zUwFgY4yIIU1r7/8+syMJLH1H1F4DHAaWqDtSN10wd13YdQ2/sfMk1xlgGO0PkmH+bWfFdD31+qbRnph3B1Ok3vqy99r32XedvyE0PeZ5/n1M3ntj4g+rzOmANKoC8GOMiGfihZxVM/0KrFsu7+ug840fYBc5YBzh//+MfVBx98UPrQa/ogrHuf8hoyH95///3a16p7/0OmKeo+9FTb34V8oMsHZNOH5ND3V6XLKZ0POm25r+7Dta7PiCGDhL7LvG35qSHvUwco6bSt99K0LPuuUzqt6pZJa3AHTIkBDjCCpg8MxMQyB/LGAAcYAR92y8MyB/LGAAcYAR92y8MyB/LGAAcAAITDAAcAAITDAAcAAITDAAcAAITDAAcAAITDAAcAAITDAAcAAIST5QBHThX++eefb24fHBwUpxhPb8tpw4+OjorTgNfdDwAAlinbLThyHRm5pkp6/RS5tkl6vRP9ve5+AACwTNkOcFIy2JEL93kOcB4/flzMDEIIIYTkE/l8HkKem90AR69aa12VWLfsSNJBTN39AABgebIc4AAAAJwFAxwAABAOA5y1//3vf6sffviBEEIIIRlFPp+HYIADAADCYYADAADCYYADAADCYYCzxj44hBBCSH5hHxwAAIA1BjgAACAcBjgAACAcBjhr7INDCCGE5Bf2wQEAAFhjgAMAAMJhgAMAAMJhgLPGPjiEEELq8ujRo9U///nPze3f/e53q8ePH9fe/9VXX61+//vfr549e7b67rvvVu++++7q66+/Lk0zzfPnz1fvv/9+42OWGvbBAQBgAk+ePFlduHBh9eLFi+L3mzdvrnZ2dla//vWvi4GKuHPnzurSpUvFbSGPuXXr1vq3N8nf7969u/4NY8hygPP06dPV559/vrl9cHCw+v7771evXr1aXbt2bfXy5cvib6r6mKOjo2IkDQDAmIYOVD766KPV6enp+rcyGQw1TRPDZL8FRwYvV65cKQY1Mng5PDwsNvVJbt++XTzm3r17m9ui+jsAAGfx4MGDYitNGhmUyOfSO++8s7lPBzeylec3v/lNcV+6ZUcef+7cuc1gR6b73nvvbbYGYTxZD3BOTk4aByry9/v3748ywJHvTGUeEEIIIV7561//uvriiy/MvxE78vk8hDw3uwHOw4cPN1tp0q01MnBJ75PBjZLBTvpYAACwXFkOcAAAAM6CAQ4AAAiHAc4a58EhhBBC8gvnwQEAoIP//vkXIYMyBjgAgEWxBgcRgjIGOACARbEGBxGCMgY4a+yDQwghy4g1OIgQq60Rwj44AAB0YA0OIgRlLgMcPVGfXDfK8vr169XVq1dXu7u7XDMKADApa3AQIShjCw4AYFGswUGEoGz0AU56QUy9lEJ6wUzZenPjxo3iyt85YR8cQghZRqzBQYRYbY2Q7PbBkUHN/v5+MdDZ29vbDGjSwQ4AAFOzBgcRgjK3AQ4AADmyBgcRgjLXAY51VXAJOxcDALbFGhxECMrYgrPGPjiEELKMWIODCLHaGiFZ7YMjOxrLIeK6n43sd3NwcFDsh8M+OACAbbIGBxGCMpcBjhwpdf369eJrqHRwI2Twc3x83HgUlTzn888/39xOB0d6W6ZzdHT0xmuk9wMAUGUNDiIEZS4DnDHJ4EW3+Ny7d291+/bt9V9Wm9/r7gcAoMoaHEQIytwGOCcnJ2+cyVjPYFx3huMqmUbTwGXMAc7jx4+LmUEIISR2rMFBhFhtjRD5fB5Cnjv6AKfpa6guX1FZR1/pgEUGPdX7RN39AACkrMFBhKDMZYCjZEuKDjo0XbfeAADgwRocRAjK3AY41a+X1JCvjwAsi2zpPXfu3Oo///nP6sKFC6sXL16s//Iz+cr78uXLq9PT006Pf/LkyeZv8tyLFy+u7t69W7qNZbAGBxGCMpcBzlm/otoGzoNDSH6RoyH/8Ic/rJ49e/bG3+RITTnaMr2v6fGSf//736udnZ0i+tyvvvpqc5/kV7/6VfGdf/W5JE6swUGEWG2NkOyuRSWa9qUBgDbpVpfUnTt3Vrdu3Vr/9rO6x4vqc/T3Bw8erC5durS+t37aiMMaHEQIylwHOJZct+AAyIfUiXfeeae0ZUW/QpIByXvvvVcaxNQ9Xu6Xr67kayz9Kkr/nk5DBjV6fzrYQUzW4CBCUOY6wEmPbJJ9b9KzGwOAt48++qgY3AApa3AQIShzG+DI/5wODw+Lwc3e3l7xnXjOAxz2wSGEkGXEGhxEiNXWCMlyHxxLelkFAACmZg0OIgRlbgMc6xw4GtmiwwAHALAN1uAgQlDmvgVHj6Ta3d3lApgAgK2zBgcRgjL3AY7S61DJYEeOZMhtXxz2wSHEN1ZBjhKrvSTfWMswQqy2Rkh2++DoV1RcmgGAsApylGBerGUYISibbAsOgGWzCnKUYF6sZRghKHMb4KRfSelWHDmCan9/n52MgQWyCnKUYF6sZRghKHMb4MhXVPfv3y9uy8DmypUrWZ/kj31wCPGNVZCjxGovyTfWMowQq60Rku0+OFbYggMsj1WQowTzYi3DCEGZ2wCnTtdrUelXXOkRV+nZkSXp39IBFTs2A/mxCnKUYF6sZRghKBt1gCODkuvXr2/Od3PWa1FVv9qSAY41DZl2epXy6u8Ats8qyFGCebGWYYSgzG0LzhjXomrad0emf3R0VAymxhjgPH78uJgZhBCfWAU5Sqz2knxjLcMIsdoaIfL5PIQ812WAU6fPtaiaBjjyt/PnzxcDnHSa6cAHQD6sghwlmBdrGUYIytwGOLIVJT2K6sMPPyxuA1gmqyBHCebFWoYRgjIGOAAmYRXkKMG8WMswQlDmNsCZG86DQ4hvrIIcJVZ7Sb6xlmGEWG2NkOzOgwMAKasgRwnmxVqGEYIytwHOl19+udnR9+HDh5ujmuRQ8hs3bnCiP2BhrIIcJZgXaxlGCMoY4ACYhFWQowTzYi3DCEGZ2wBnbtgHhxDfWAU5Sqz2knxjLcMIsdoaIVnug1O9tIJEj6wCsCxWQY4SzIu1DCMEZW4DnPRrqVTTyfsAxGUV5CjBvFjLMEJQ5jbASffBSbEPDrBMVkGOEsyLtQwjBGVuA5y5YR8cQnxjFeQosdpL8o21DCPEamuEcB4cAFmzCnKUYF6sZRghKHMd4JycnJR2MJb0vco3gBisghwlmBdrGUYIylwGOHL01PHxsbmfTdPfAMRlFeQowbxYyzBCUOa2BUe23ly7dm3928/q7t829sEhxDdWQY4Sq70k31jLMEKstkYI++AAyJpVkKME82ItwwhBWbYDHDmc/OrVq6uLFy+Wzplz7969zf486ZaguvsB5MEqyFGCebGWYYSgLOstONWTAsogJt1JWX+vux9APqyCHCWYF2sZRgjKXAY4siOxbEWxzlbc50R/Uw5wHj9+XMwMQohPrIIcJVZ7Sb6xlmGEWG2NEPl8HkKeO/oAR8ggo/r1kn7t1PUrpOoAR34/ODgoBkcyiDo6OirOllx3P4B8WAU5SjAv1jKMEJS5DXAAIGUV5CjBvFjLMEJQ5jbASa9FlV54k2tRActkFeQowbxYyzBCUMYAZ43z4BDiG6sgR4nVXpJvrGUYIVZbI4Tz4ADImlWQowTzYi3DCEGZ2wBHdyhOz0sjOwPv7++v9vb2+IoKWBirIEcJ5sVahhGCMrcBjhxFdf/+/eJ29WgoAMtjFeQowbxYyzBCUOY6wNEzC1eT4xYc9sEhxDdWQY4Sq70k31jLMEKstkZIlvvgyIU1ZUCzu7vLeWmAhbMKcpRgXqxlGCEoc92Co19RiU8++YRBDrBgVkGOEsyLtQwjBGWuA5zqV1MadjIGlscqyFGCebGWYYSgzG2AMzfsg0OIb6yCHCVWe0m+sZZhhFhtjRDOgwMga1ZBjhLMi7UMIwRlDHAATMIqyFGCebGWYYSgjAEOBnvy5MnqN7/5zerWrVvre1armzdvrnZ2doqk9wNWQY4SzIu1DCMEZQxw1tgHp1+++uqr1Z/+9Kfi5z/+8Y83/v7dd98VO5R//fXXb/yNLDNWQY4Sq70k31jLMEKstkYI++BgMnfu3NlsnXnw4MEbW2rkMh2XL19enZ6eru8B2IKDfFjLMEJQNqsBzqtXr1aHh4ebw80vXry4ufxDeli6XvsK/tIBjgxsZJnw1RQsVkGOEsyLtQwjBGWzG+DI4KV6TSsZ3Ny+fXv925u/A9g+qyBHCebFWoYRgrJZDXBSMtg5Ojoqzo48xgDn8ePHxcwghPjEKshRYrWX5BtrGUaI1dYIkc/nIeS5sxzgyBXKz58/Xwxw5PbBwUFxduR04AMgH1ZBjhLMi7UMIwRlsx3gAJgXqyBHCebFWoYRgjIGOAAmYRXkKMG8WMswQlDGAGct8nlwrBUhQqy2knxjLcMosdpL8o21DCPEamuEcB4c1LJWhAjBvFjLMEowL9YyjBCUMcBZAGtFiBDMi7UMowTzYi3DCEEZA5wFsFaECMG8WMswSjAv1jKMEJQxwFljH5z5xWoryTfWMowSq70k31jLMEKstkYI++CglrUiRAjmxVqGUYJ5sZZhhKCMAc4CWCtChGBerGUYJZgXaxlGCMoY4CyAtSJECObFWoZRgnmxlmGEoIwBzhr74MwvVltJvrGWYZRY7SX5xlqGEWK1NULYBwe1rBUhQjAv1jKMEsyLtQwjBGUMcBbAWhEiBPNiLcMowbxYyzBCUMYAZwGsFSFCMC/WMowSzIu1DCMEZQxw1tgHZ36x2kryjbUMo8RqL8k31jKMEKutEcI+OKhlrQgRgnmxlmGUYF6sZRghKAs1wLl3797q3XffLXLt2rX1vbBWhAjBvFjLMEowL9YyjBCUhRngyODm9u3b69/e/H3JrBUhQjAv1jKMEsyLtQwjBGUMcNYeP35czAxCCCGE5BP5fB5CnhtigPP06dPVwcHB6vvvv1+9evVqdXR0tHr06NH6rwAAYEnCDHAAAAAUAxwAABAOAxwAABAOAxwAABAOA5wFk52xj4+Pix2zh3r9+vXq+vXrg3bofvjw4Wpvb6/0+jK9q1evcoj/gk15igf6IFJj9L0u0+hSe+mbZ8cAZ8HqVjJdQeXvh4eHm5UpPTpNH1Md4KSPSX+/f//+6vz586X75WSMchru6nuQad64caNx5Udc1Q8IOUIy7TtCH5MePanogxiqT9+TAYieUDa9nU5Db1f7pNwvg5dnz56V+p7W09PTU/rmCBjgLJisdG0DnOrfT05Oig8KfUx1gJOu6Eqe89lnn62uXLmyevnyZXFfupLKtNIzUOsHjz4Wy6J9S8mHTNp3hD6m+lhBH8RQffqe/G1/f7/oM7u7u6XBi05Db1f7pNZWeU51+oK+OQ4GOAsmK4psodGVRzeH6kqpK+Hf//73zWNkcCOqK7GufEJWZn28rvhWoRDpYzX6GlimtG+Jpg8ZIYMX7Tv0QZxFn75X7TcXL14sHpdOo3pbH/vpp59uBjDpQEmSfi1F3zwbBjiopQMcXdkAAD+pDkzSLTTIAwMcAAAQDgMcAAAQDgMcAAAQDgMcAAAQDgMcAAAQzmaAAwAAEMtbb/0/SGTIDBirUMAAAAAASUVORK5CYII=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12" descr="data:image/png;base64,iVBORw0KGgoAAAANSUhEUgAAAjgAAAFMCAYAAAGxKfYqAAAAAXNSR0IArs4c6QAAAARnQU1BAACxjwv8YQUAAAAJcEhZcwAADsMAAA7DAcdvqGQAADEsSURBVHhe7d1PixzX1cdxv6W8g1kEkkU2gdhgNPAMYQyCGQgjhgRZRAuDSIgQAgWBYwwizMIxIl5Z4EWEwCDwwistRhhtDAKBkIOwwZEEgn445T7tW6VTf6dO9a1T3w/8ND093dV9q26dvqquP299++23q2+++YYYeUv+gY2Z02D0mbO7u1v8fPnyZRH1+vXrInUuXry4unbt2vq3N8nf0+lVPXz4cH1rPKPPnFevXhU/qw3RmfPo0aPGRtaRmTM1VqsGzJwG5syRbn/79u31b8tFz2nAzGnAzGnAzGlgzhwZi0QryHfv3l09ePBgde7cufU97eg5DcLPnP/++Re1acPMacDMaRC+IFszRdMmy57z4sWL9a2f/5c/lDVTNG1KM+fq1avrW3lIZ9JQ1kzRtKHmNMhu5liNkAxlTUvTpna1Ojg4WN+altUIyVDWtDRtSjPnww8/XN/aHqsRkqGsaWnalGZODh/fViMkQ1nT0rSh5jRg5jQozZx33313fYuCLOg5DWp7zrZYjZAMZU1L06Y0cz755JP1re2xGiEZypqWpg2rVYPamUNBpuc0OtPMsV5QM5Q1LclQ1rQ0bZg5DZg5DWpnztOnT9e36lkvqBnKmpZkKGtamjbZFeScjDJzZGQtkd42xij75s2bxXTu37+/unfv3vre4WQjnr6v/f39zu+RntOAmdOgmDnEzlvrmQQDM6eB68zRTwnZcJ/umK1fAekG/fRvep88RnbM/v7774vfhT7v5OSk+Ck7fctjvHbgdp858tFZ3TVf7pfDALRR8rePP/54c580Wh5T3d1f7ksPEdCZ03RYwFmwWjVg5jSonTlR9s85C3pOA2ZOA2ZOA2ZOg8UU5NPT0/Wt7ug5DULPHGvTqKYLZk6DzcyR/yDqf+yisGaKpovNzKl+2xChIFszRdNFlqvVzs5OsYO2/BzyKaOsmaLpgprTYDNzxvgKJDfWTNF0kVXPsRqhGcKajqaLN2bO0dFR8VMOK5qa1QjNENZ0NF1ktVpZjdAMYU1H08Vm5nz55ZeljdnbYDVCM4Q1HU0XpZ7DzCnbzBz9umObrEZohrCmo+liM3MODw+LniMFWQ4dpCAnMycHViM0Q1jT0XSxmTke57zqy2qEZghrOpouNjNHPq22zWqEZghrOpouWK0a1M6cvgVZ/gd9VlYjNENY09F0Qc9pcKaZY72oZghrOpohrOloumDmNGDmNKidObrpoon1opohrOlohrCmo+kiq4KcmzPPHPmWQv5HL7u3/fjjj2feBU2nJ9+GyC5tZz1FjJBpSv7yl78Uu8p1fY/0nAbMnAbs3o9B6DgYJPuOk+6vjnxk33H0OglVMorTnYlk9Cn0oImUHlcpB1ekOx/JfXrghZLHVLcVp4+rfuspf5OkI0o9wCN9f/K1jj62euCG0Ofo4+VxuQv3UbXtCqWdIDrGOBiEjoNBOnUcOV+CfIElW5zkVEzb2LsAeaHiYBA6Dgah42AQOk4g+q3nGNeBaNOp4+iGKdmYxuAYgoozY9beNF0yBjrOjFmdokvGYHYc+U5G9u6Zw3cmS2Z1ii4Zg9lx5Eu56hd6yI/VKbpkDGbHOT4+Ln7qUYw6OGbLcV6sTtElY6j9qEKZ/Be3+t9dOYX1pUuXVrdu3Sp+n5rVKbpkDLWDYzn6FXmzOkWXjKG24zAwHrZgpmS9fpeMwew4clBwDleo3DZrprdlStbrd8kYen9U6YE4S2DN9LZMyXr9LhlDbccBHacJHaeBNdPbMiXr9btkDHScBtZMb8uUrNfvkjHUdhz+V0XHaWJ2nOqW4xSD4+ZMyXr9LhmD2XFky7FUnG2fOHHbrJnelilZr98lY2CM08Ca6W2ZkvX6XTIGOk4Da6a3ZUrW63fJGLLqOB988EHx88mTJ8XPbbNmelumZL1+l4yhd8dhcNycKVmv3yVj2FrFsRrUJVOyXr8tU7Jev0vGQMdpYL1+W6ZkvX6XjIGO08B6/bZMyXr9LhkDHaeB9fptmZL1+l0yht4dRzYOsmsptlZxMG9ZdBz9771UMjmCQqPk/DzbJO/vypUrxfvTqxDJ0R6iem7BbZH3ofNRfsrh2jo/1ZjzkYqDQYqOQ0iffPvtt5x2Hv1J56HjoDc6Dgah42CQWXScvb294qfXRsch+1ZXT+W/NLOrOHqpa91uotdQkO0Tst1CaEdIF65e6yG95kL18em2mPS0/vo4odNMp51eflunUX1/+njZBqR/k20t6XT0NedwJpDZdRyd0U3Xa9DH6JGo0jGqVUU6kt5X7TjSCfXCI+njhO6DLa+RXthD6TSql67Tx0lHSjuLTiclFyHJvfPMouPojJaPquoabdEFKQtJP97Shav0KjFajdJppxfySK8mo+9Fflqdt+79pZVOO7RWHJ1OOr2m9uUg5OBYF+425L7AxxKy48AfHQeD0HEwCB0Hg3TuOLItQ/4XoPt7YNk6d5z0NLXVbRRYHj6qMAgdB4PQcTAIHQeD0HEwCB0Hg9BxMAgdJ5jT09PipFRyNZu7d+8W9124cKH4OabOHUc2+qX7lCA/ujtJ9dJIHnpXHLYcQ/BRhUHoODNnnfumLWOg48yc1THaMgY6zsxZHaMtY6DjzJzVMdoyhsaO03TsEvJgdYy2jKG14szhqMIlszpGW8bQ2HH0aEbky+oYbRlDbceRIx/Tg/xlox/7HOfH6hhtGUNjxaluIWaf4/xYHaMtY2gd4+An8j3QnTt3Vjs7O5vvhG7evFl8HyT3bYvVMdoyhtqOk8spWHOhl0F6/vz55rZ2nG2yOkZbxtBYcawzPOAnS7+eVmPH0TNhIV9Wx2jLGGo7DvvezIPVMdoyhtqOk55MaKmsmd4lU7Jevy1jaPyoWjprpnfJlKzXb8sY6DgNrJneJVOyXr8tY2jsOOn/quTKKTruWcoGQGumd8mUrNdvyxgaO076vyrpOGLbl/+ZkjXTu2RK1uu3ZQx8VDWwZnqXTMl6/baMgY7TwJrpXTIl6/XbMobGjrP0Hbmsmd4lU7Jevy1joOI0sGZ6l0zJev22jIGK08Ca6V0yJev12zIGKk4Da6Z3yZSs12/LGBo7ztJ3q7BmepdMyXr9toyhtuPIxr+lf9FpzfQumZL1+m0ZQ2PHqW45Xtquo9ZM75IpWa/fljE0flSlHUQ6ztJ2VrdmepdMyXr9toyBwXEDa6Z3yZSs12/LGDp/VC2RNdO7ZErW67dlDI0VRy8juFTWTO+SKVmv35Yx8FHVwJrpXTIl6/XbMgY6TgNrpnfJlKzXb8sY6DgNrJneJVOyXr8tY6DjNLBmepdMyXr9towhu47z4MGD4ue2j5AU1kzvkilZr9+WMfTqOFPscywdR47FlhM8b5s107tkStbrt2UMvSsO+xy3Z0rW67dlDIxxGlgzvUumZL1+W8aw1Y5jNaotU7Jev0umZL1+W8ZAx2lgvX6XTMl6/baMgY7TwHr9LpmS9fptGQMdp4H1+l0yJev12zIGOk4D6/W7ZErW67dlDHScBtbrd8mUrNdvyxjoOA2s1++SKVmv35YxDOo4Y+2nYzWqLVOyXr9LpmS9flvGsNWKg/mi42AQOg4G2XrHOT4+Ln7KN+9y6I0ePSo7ysttOY4rlwMD9Yzq8n7k/ckJsq9fv17clhOKb4tcc+Pp06ebk5rLF9Fyn7wvGY/Kz7HnYzYd5/DwsDjgT050ILtt6IyQhZXTyQ/kfSk51iyHs7NqxxG694LcJ53m2bNnxe9jz0c+qjAIHQeD0HEwSNFx5B8A8EbBATAZCg6AyVBwAEyGgjOi/f394svE3d3d9T3zJd8bepxUS78kzoF8H8o1Z6dFwRlB2znEde8GSSrde0T/Jl9ey+10RZD7ZG8I+fK7+jeRTj/ds0Omr9PTvSn0cemKr/dJdNryXJmWTFv2xkhJYVXW9Kr0MaL6OP1bXXHTeaTFPH2c1T5RN015fPpYeW7d+6nufaLPXdIJdz1QcEbQ9ClZ/Zt8qmqn1ZVJpSuy0JXBWjGqj1UyTS061emnqtOUlSmVTkdGO+rk5MQsDtZ7lL2UqsVKH6N7Cql0vqTS9yGk6NbNv6ZpWssofc/V5wptt7SDQjMOCs4I0hWyyrvgVFfqdAWtTj/9r16fgiOkHdWi0DQ90afg1Km+Dyk4untjtX1N0zxLwUlV3w/6oeCMSIfj1c4towL9W6q6wrQVHFkpZBp1w315jLxWXcGR6ej7kMfo9IUUE52GqK5Y8vdqu5qmp3S6ElF9jP7Neq7Q95FOQ1Xbp+qmKQVE7teiaRVJfW56xrm0DV2KJOpRcGbAWjGWolr4MG8UHACToeAAmAwFB8BkRi04unFU6AbO6m0AyzX6CEe+tpSvQvWbAPmZ3gawXKMXHACoQ8EBMBkKDoDJUHAATIaCA2AyFBwAk6HgAJgMBQfIkFwub2dnp/G2uHPnTvF7el/ORi046Z7GeioAOdKXPY2B/i5fvry+tVo9efJkdXp6Wpw1QIrL3bt313/56fQZz58/X/+Wt9FHOHIRUyUzorrXMYBxXLhwYX1rPkYvOABQh4IDYDIUHGBL/vvnX0yWXFBwgC2xCoNXctG74Mi3TZrqGfkBdGcVBq/kolfBkct+CDmxNV9zA2djFQav5KL3CAfAOKzC4JVcUHCALbEKg1dy0avg6AXYZAc+uVZS9aJgnNMY6M4qDF7JRe8RjhQOSd1ew7qncbp3cXobwE+swuCVXPQqODKCUeltAP1ZhcEruehVcNJrWlv/pQLkIMMXL16sf/v5eB/rfulDckDiHI8JGoNVGLySi14FB2iTFpZz584VP0W14Fy6dKn4eevWrdXbb79dFJ/0COglsAqDV3LRq+DIKSeEHAXOBeaBs7EKg1dywQgH2BKrMHglF4MKjgx/+Zp72axO7ZWorLZ6JRe9Co7uT6Nho/FyWZ3aK1FZbfVKLnoVHD2WimIDq1N7JSqrrV7JRa+CAyirU3slKqutXslF54Ij22329/eL203fUl25cqX4qSdRF+xpHI/Vqb0SldVWr+Ri1BGOFpn79+9vtvOI9BgrxGB1aq9EZbXVK7noVXDYaAxldWqvRGW11Su5GHWEg+WwOrVXorLa6pVcMMLBIFan9kpUVlu9koteBUc2Fsv2GaGHOWCZrE7tlaistnolF4xwMIjVqb0SldVWr+SiV8EBlNWpvRKV1Vav5KJXwTk+Pl7f+um/V4xwlsvq1F6JymqrV3LBCAeDWJ3aK1FZbfVKLnoVnPS0orI9x6J7Gqd7F7OncTxWp/ZKVFZbvZKL3iMc3WBsFY90T+N072L2NI7H6tReicpqq1dy0avgfPnll8VPKTac03jZrE7tlaistnolF71HOICwOrVXorLa6pVcDBrhfPjhh8VPLJfVqb0SldVWr+SiV8HRE3DphmEsl9WpvRKV1Vav5KJXwQGU1am9EpXVVq/kgoKDQaxO7ZWorLZ6JRcUnBb/+te/Nj/lYm7Pnz8vfl86q1N7JSqrrV7JBQWnhnztv7OzUyS9SiR+YnVqr0RltdUruXArOJzTODarU3slKqutXsmFW8GRYsOexnFZndorUVlt9Uou3ApOzqwF4pWorLZ6JSqrrV7JBQXHOVFZbfVKVFZbvZILCo5zorLa6pWorLZ6JRcUHOdEZbXVK1FZbfVKLig4zonKaqtXorLa6pVcUHCcE5XVVq9EZbXVK7mg4DgnKqutXonKaqtXckHBcU5UVlu9EpXVVq/kYpKCo+c/rjsP8tSsBeKVqKy2eiUqq61eycVkIxzZ05hDG4Blm6zgAMDiC056cb/qCCy9LE4dOQtietzYEsmR9ToPLl68uL632/wT+ly9bv3SXL16dTMPXr58ub73zf4ov6fz1LoYZe79kYJTKTj6uyxY2eYkK9OjR482p1cVn332WdExZIH/8MMPm4V+48aN4udS6Qqip6CV+Zdut7t27VrxU+atPkbu03m+5CuB6Hx6+vTppujI/JT5o31PfpfH6e/S/6RvaoGRv+XeHxdfcKrSAgRsm4z69EMvAgoOgMlQcABMpig4MlyTG4QQ4hmpNcUIhxBCvPOWWI92AMAVBQfAZCg4ACZDwQEwGQoOgMlQcABMhoIDYDIUHACToeCMRI7y1aN2536gnRyFvLe3t/5tPHKUeHr6hW2T698v9ej0baHgjEDOZ1LtuHqqhjmQ0x1McS6a3AoOpkfBOSM5dYCe56WOjnzSx+nz5Bwm8jctUHoyprSAyX1if3//jb8JnX568iuZvkxTpyf0tSS64qf3SWTa8lyd1u7ubvFTyUhO36s1vSopMvJ3eU614Ojf6kZTOo909Jg+zmqfqJumPF7uTx8rz03fT9qelPVcDEPBOSPppE3/haoWAf1dO7HSFUVJcVGyYqTTqa4oKi0G1elXpdOvjnDS91ktEvLalnR6Kn2uvh/9vTpdq+hUn5O+L6t9ddOUx6bFXpaZSOej1U79vVp0MRwF54yko9ZtB5COXf2bbDcQ1ZVAikW60qcrQLXApIUlVV0h0+lXpdNsKjiyPSedTt1opPoeRXVFTdtUnY7Ol1T6PpQWNqt9ddOsW0bpe64+V9qt87ipcKMfCs4ZNY1wqp+aQjq5qK4wfQpOtQjof7UkTQVH/2ui0Wk2FRwhjxXyuLStddNT1ZU4bVP6PE2VVXDqCraom6ZVDEV6f/V1qtOXaTHSOTsKzhlVV/6U5whHH5uuBOkKWp1+tVik02wrONqOdBTSND3VZ4Rjqb4P0WeEo+R1zzLCUdb7QT8UnBHIilhd2WRlqHbQdCWprjBtBSedjvyu0pVaioA+rjr96khMPrF1+tXXtt63/J7e1zQ9la7QMo30MWkb6lSfk7Ypva3qpln9UJD3LtL3l94W1rSs10Q/FJyRyMouK4ek+mmq91dX6rTzdhnh6HRSulJK5DF1BUfIdORx8ph0+kKKpk5DnpsWFyF/r7araXpKpyttqz5Gfpe/6etW6fuQAiGPSdtjtU/UTVOKjt6vqkUmfW5K29BlVIZmFJwZqK4YS2EVPswbBWcGKDiIgoIDYDIUHACToeAAmAwFB8BkKDgAJkPBATAZCg6AyYxacGRvzPQIW90TNL0NYLlGLTjiypUrm2NV5Gd6G8CyjV5wzp8/T8EBYBqt4MjBi+Lo6Kg4EFEO9KveBrBsoxUcAGhDwQEwGQoOgMlQcABMhoIDYDIUHACToeAAmAwFB8BkKDgAJkPBATAZCg6AyVBwAEyGggNgMhQcAJOh4AAZ2tnZWd26davxtpDfq/fljIIDZOrcuXPrW6vVhQsXVnfu3Clu37x5s/ipnjx5snrx4sX6t7yNWnD0nMavXr0qbut1oTmnMdCPXFf99PR0/dtq9dvf/ra4T0c0qf/7v/9b38rfqAVHyJn9pODoxfc5xSjQjxQW/S/SgwcPip/paOe9995b31oV61pamHI3asGRGfXo0aP1bz8VHwoOML45/TcqNVrBkWKjl4hRckJ1zmkMQI1WcACgDQUHwGQoOAAmQ8EBtuS/f/7FZMkFBQfYEqsweCUXFBxgS6zC4JVcUHCALbEKg1dyQcEBtsQqDF7JRa+C8/Dhw+K4KMnu7u76XgBDWIXBK7noVXAAjMcqDF7JRa+CI0d8yyEMelQ4gOGswuCVXPQqOPfv31+dnJwUt69evUrRAc7AKgxeyUWvggNgPFZh8EouOhcc2WCcnkRL/mvFhmNgOKsweCUXnQsOgHFZhcEruehVcGQbjpCNxumJtgD0ZxUGr+Sic8HR04bqRuMbN24UP1Ppt1dyW/8Llt4G8BOrMHglF50Ljtjf39+McuoKSPW0opxiFLBZhcEruehVcGR0I6MViUXPaUzBAdpZhcEruehccOS/VHJuYnV8fLy+9ZP0nMbpeYw5pzFgswqDV3LRueCI9L9RbJMBzsYqDF7JRa+CAzSRUa5eMym9BG16v5K/6X3vvPPO6pe//GVxe0mswuCVXHQuOOnF7YT1LRUgl6RV6bWTrPsvX7482+srjcEqDF7JReeCI/TSvfKJxX+pYEkLS3oJ2vR+cenSpWKEo1eWrF4vewmswuCVXPQqOEAbLSzVS9CmBSe9KL+McJ4/f775MFsSqzB4JRe9C46MbuRrcd0fB+ijOtJZMqsweCUXnQuOfGK17fQHoDurMHglF50LjpLCIyOcdJ8cAP1ZhcEruehdcACMwyoMXslFr4JTd0gDgP6swuCVXPQqOEpOL8p2nOWyOrRnorLa6pVc9C44fEMFq0N7JiqrrV7JRa+CI8VGs7e3t74XS2N1aM9EZbXVK7noVXAAYXVoz0RltdUruehVcOT0E3JeG0Y3y2Z1aM9EZbXVK7noVXDk5Fpyfhssm9WhPROV1Vav5KJXwQGE1aE9E5XVVq/konfBqTuWSg99kFNYpKey4Ix/8Vgd2jNRWW31Si46Fxw5kVLbsVRSXLTgSFHSbT6CcxrHYXVoz0RltdUruehccFTTsVRacJScdJ2CE4/VoT0TldVWr+Sid8Gpo4VIIsUl/W+XjnYQg9WhPROV1Vav5KJXwZECwrdUsDq0Z6Ky2uqVXPQqODqCkbAvznJZHdozUVlt9UouehUcQFgd2jNRWW31Si4oOOjN6tCeicpqq1dy0avgyJ7GDx8+LG5zmZjlsjq0Z6Ky2uqVXPQqOGzDgbA6tGeistrqlVz0KjiAsDq0Z6Ky2uqVXPQqOIeHh8VPPYwBy2R1aM9EZbXVK7noVXDSIsM2nOWyOrRnorLa6pVc9Co4bMOBsDq0Z6Ky2uqVXPQqOICwOrRnorLa6pVcUHDQm9WhPROV1Vav5KJXwdHTUsg5cbhMzHJZHdozUVlt9UouOhcc+WYqPSXF8fHx+haWxurQnonKaqtXctG54Ag97YQEy2V1aM9EZbXVK7noVXAAYXVoz0RltdUruehccNITbFlfi+vOgHLGv/Q8xpzTOB6rQ3smKqutXslF54Ij0rP2WWfw01OMpqcVTW8jBqtDeyYqq61eyUXngtNlozEFZxmsDu2ZqKy2eiUXnQuOkFNT1G00Tv/LJeSnjoLS25g/q0N7JiqrrV7JRa+CAwirQ3smKqutXslFr4LDCbggrA7tmaistnolF70Kjv6XScLBm8tldWjPRGW11Su56FVwAGF1aM9EZbXVK7noVXBkw69828ToZtmsDu2ZqKy2eiUXvQqObMPhQniwOrRnorLa6pVc9Co4gLA6tGeistrqlVz0KjhySgrduQ/LZXVoz0RltdUruehVcOS/VOlPLJPVoT0TldVWr+SiV8EBhNWhPROV1Vav5IKCg96sDu2ZqKy2eiUXFBz0ZnVoz0RltdUruaDgoDerQ3smKqutXskFBafBRx99tLp169bqyZMnxe9vv/128XPprA7tmaistnolFxScGnJliufPnxcFR124cGF9a9msDu2ZqKy2eiUXFJwaFy9eXO3s7BQRN2/eLH6CgjMWq61eyYVLwZGTcenOgXM/p7GMcB48eFAqPktndWjPRGW11Su5cCs4epY/TjEaj9WhPROV1Vav5MKl4KiTkxMKTkBWh/ZMVFZbvZILl4IjxUVGOHLZGKGjHcRgdWjPRGW11Su5cCk4iM3q0J6JymqrV3KxuIJjLQyvRGW11TNRWW31Si4oOI6JymqrZ6Ky2uqVXFBwHBOV1VbPRGW11Su5oOA4JiqrrZ6JymqrV3JBwXFMVFZbPROV1Vav5IKC45iorLZ6JiqrrV7JBQXHMVFZbfVMVFZbvZILCo5jorLa6pmorLZ6JRcUHMdEZbXVM1FZbfVKLig4jonKaqtnorLa6pVcUHAcE5XVVs9EZbXVK7mg4DgmKqutnonKaqtXckHBcUxUVls9E5XVVq/kgoLjmKistnomKqutXskFBccxUVlt9UxUVlu9kotJCs7BwUFx2tEcrkluLQyvRGW11TNRWW31Si4mKTh6tr8czvpnLQyvRGW11TNRWW31Si4WV3AAbM8kBUdOpi7nNQawbJMUHAAQFBwAk6HgAJjMoguOfFUvlyEWsp2pqstGbtk2lV6Da4muXr26mQ96iWfRZf49fPhw89wlev369ab9cj17Ve2PeiHJdJ4eHx+vb/1Mp5Vrf6TgrAuOLFD5/Ysvvth0/k8//bS4fe3ateIa6bogb968WXSO69evby76J89NV7al0RVC5pMUIJkXsnLo/BH7+/vFbX3Mjz/+WOybpfNYslRaSLRvyXxLi5HOX3mcFmkpONov5f459EcKTqXg6O9SWHQhCl0Z5JPnypUrxW25Tz9lpHPoc5dIVwhZAbSjy/zTFUlWEvXZZ58Vj5H5/cMPP2zm240bN4qfS6TzSfuWzE+dZ9LP0oKjfVH6nhZxyRz6IwWnUnBkgcpKI/fLbS04R0dHxU/Za1o7hXQIXbnkE3vJ6gqOzC8h81ZGM/J3+amP0f9GyAqy5P+WWgVH56lIC47O0729vU2/FHPoj4suOFVpAQK2Tbfj6IdeBBQcAJOh4ACYDAUHwGQoOAAmQ8EBMJmi4HzzzTcrQgjxzqbgAAAARMAABwAAhMMABwAAhMMABwAAhMMABwAAhMMABwAAhMMABwAAhMMABwAAhMMAB0Ancumkw8PD4hpYc7iEklxaR651ptfnws/mtiyBIRjgIBtywU25SKRcqbZ64U25SKdcyZYPLD96mfIoFz1lgAMsGwMcZEGulr27u1tcaRzbwQAHQCQMcLB1unVmyAdr3aZ2vd8aNOmWor/97W/Fz/RDUD/kb9++/cb70udZm/X1b9euXSs+WKuPkfus96LvU56X6vJan3766eY1U0OmKdoGOPr8dH7pa8n8qlMdvA59f1U6Hev9yH0ff/yxOcCxnidkGfUZ4On77bvM25afGvI+tc+m07Tmq7Uslb5utT16f1M/TqenrzFkvQbGwAAHW2d9OHTRZWBkfWg3FXeRDnKq6p5rfYhUyXStD4c6Os26gUCfaam6aYohAxzR1K6+g9em95fS6dYNrOoGB23vp8/71ffad5l3WX5D3mef/lW3LLu03+onMogdsg4DnhjgYOuGDnDkeXWDFKUfdNb/aOs+RNuKvPW6dR8YKX0vTVs7UnXTbHv/TZre59ABjrCWoTXv23SZj6LLB6q1nNr6TJ952+W9Wsu8y2sMeZ9tz0nVvfcu02hap6T/MNBBLhjgYOvaPljrnLUY133ATD3AkelZ7a+bZtv7F32nKc4ywLHeU9PyGfL+Ul4DnD66vFevAU5V1/mm6h7f5XWtdapK16Eh6zUwFgY4yIIU1r7/8+syMJLH1H1F4DHAaWqDtSN10wd13YdQ2/sfMk1xlgGO0PkmH+bWfFdD31+qbRnph3B1Ok3vqy99r32XedvyE0PeZ5/n1M3ntj4g+rzOmANKoC8GOMiGfihZxVM/0KrFsu7+ug840fYBc5YBzh//+MfVBx98UPrQa/ogrHuf8hoyH95///3a16p7/0OmKeo+9FTb34V8oMsHZNOH5ND3V6XLKZ0POm25r+7Dta7PiCGDhL7LvG35qSHvUwco6bSt99K0LPuuUzqt6pZJa3AHTIkBDjCCpg8MxMQyB/LGAAcYAR92y8MyB/LGAAcYAR92y8MyB/LGAAcAAITDAAcAAITDAAcAAITDAAcAAITDAAcAAITDAAcAAITDAAcAAIST5QBHThX++eefb24fHBwUpxhPb8tpw4+OjorTgNfdDwAAlinbLThyHRm5pkp6/RS5tkl6vRP9ve5+AACwTNkOcFIy2JEL93kOcB4/flzMDEIIIYTkE/l8HkKem90AR69aa12VWLfsSNJBTN39AABgebIc4AAAAJwFAxwAABAOA5y1//3vf6sffviBEEIIIRlFPp+HYIADAADCYYADAADCYYADAADCYYCzxj44hBBCSH5hHxwAAIA1BjgAACAcBjgAACAcBjhr7INDCCGE5Bf2wQEAAFhjgAMAAMJhgAMAAMJhgLPGPjiEEELq8ujRo9U///nPze3f/e53q8ePH9fe/9VXX61+//vfr549e7b67rvvVu++++7q66+/Lk0zzfPnz1fvv/9+42OWGvbBAQBgAk+ePFlduHBh9eLFi+L3mzdvrnZ2dla//vWvi4GKuHPnzurSpUvFbSGPuXXr1vq3N8nf7969u/4NY8hygPP06dPV559/vrl9cHCw+v7771evXr1aXbt2bfXy5cvib6r6mKOjo2IkDQDAmIYOVD766KPV6enp+rcyGQw1TRPDZL8FRwYvV65cKQY1Mng5PDwsNvVJbt++XTzm3r17m9ui+jsAAGfx4MGDYitNGhmUyOfSO++8s7lPBzeylec3v/lNcV+6ZUcef+7cuc1gR6b73nvvbbYGYTxZD3BOTk4aByry9/v3748ywJHvTGUeEEIIIV7561//uvriiy/MvxE78vk8hDw3uwHOw4cPN1tp0q01MnBJ75PBjZLBTvpYAACwXFkOcAAAAM6CAQ4AAAiHAc4a58EhhBBC8gvnwQEAoIP//vkXIYMyBjgAgEWxBgcRgjIGOACARbEGBxGCMgY4a+yDQwghy4g1OIgQq60Rwj44AAB0YA0OIgRlLgMcPVGfXDfK8vr169XVq1dXu7u7XDMKADApa3AQIShjCw4AYFGswUGEoGz0AU56QUy9lEJ6wUzZenPjxo3iyt85YR8cQghZRqzBQYRYbY2Q7PbBkUHN/v5+MdDZ29vbDGjSwQ4AAFOzBgcRgjK3AQ4AADmyBgcRgjLXAY51VXAJOxcDALbFGhxECMrYgrPGPjiEELKMWIODCLHaGiFZ7YMjOxrLIeK6n43sd3NwcFDsh8M+OACAbbIGBxGCMpcBjhwpdf369eJrqHRwI2Twc3x83HgUlTzn888/39xOB0d6W6ZzdHT0xmuk9wMAUGUNDiIEZS4DnDHJ4EW3+Ny7d291+/bt9V9Wm9/r7gcAoMoaHEQIytwGOCcnJ2+cyVjPYFx3huMqmUbTwGXMAc7jx4+LmUEIISR2rMFBhFhtjRD5fB5Cnjv6AKfpa6guX1FZR1/pgEUGPdX7RN39AACkrMFBhKDMZYCjZEuKDjo0XbfeAADgwRocRAjK3AY41a+X1JCvjwAsi2zpPXfu3Oo///nP6sKFC6sXL16s//Iz+cr78uXLq9PT006Pf/LkyeZv8tyLFy+u7t69W7qNZbAGBxGCMpcBzlm/otoGzoNDSH6RoyH/8Ic/rJ49e/bG3+RITTnaMr2v6fGSf//736udnZ0i+tyvvvpqc5/kV7/6VfGdf/W5JE6swUGEWG2NkOyuRSWa9qUBgDbpVpfUnTt3Vrdu3Vr/9rO6x4vqc/T3Bw8erC5durS+t37aiMMaHEQIylwHOJZct+AAyIfUiXfeeae0ZUW/QpIByXvvvVcaxNQ9Xu6Xr67kayz9Kkr/nk5DBjV6fzrYQUzW4CBCUOY6wEmPbJJ9b9KzGwOAt48++qgY3AApa3AQIShzG+DI/5wODw+Lwc3e3l7xnXjOAxz2wSGEkGXEGhxEiNXWCMlyHxxLelkFAACmZg0OIgRlbgMc6xw4GtmiwwAHALAN1uAgQlDmvgVHj6Ta3d3lApgAgK2zBgcRgjL3AY7S61DJYEeOZMhtXxz2wSHEN1ZBjhKrvSTfWMswQqy2Rkh2++DoV1RcmgGAsApylGBerGUYISibbAsOgGWzCnKUYF6sZRghKHMb4KRfSelWHDmCan9/n52MgQWyCnKUYF6sZRghKHMb4MhXVPfv3y9uy8DmypUrWZ/kj31wCPGNVZCjxGovyTfWMowQq60Rku0+OFbYggMsj1WQowTzYi3DCEGZ2wCnTtdrUelXXOkRV+nZkSXp39IBFTs2A/mxCnKUYF6sZRghKBt1gCODkuvXr2/Od3PWa1FVv9qSAY41DZl2epXy6u8Ats8qyFGCebGWYYSgzG0LzhjXomrad0emf3R0VAymxhjgPH78uJgZhBCfWAU5Sqz2knxjLcMIsdoaIfL5PIQ812WAU6fPtaiaBjjyt/PnzxcDnHSa6cAHQD6sghwlmBdrGUYIytwGOLIVJT2K6sMPPyxuA1gmqyBHCebFWoYRgjIGOAAmYRXkKMG8WMswQlDmNsCZG86DQ4hvrIIcJVZ7Sb6xlmGEWG2NkOzOgwMAKasgRwnmxVqGEYIytwHOl19+udnR9+HDh5ujmuRQ8hs3bnCiP2BhrIIcJZgXaxlGCMoY4ACYhFWQowTzYi3DCEGZ2wBnbtgHhxDfWAU5Sqz2knxjLcMIsdoaIVnug1O9tIJEj6wCsCxWQY4SzIu1DCMEZW4DnPRrqVTTyfsAxGUV5CjBvFjLMEJQ5jbASffBSbEPDrBMVkGOEsyLtQwjBGVuA5y5YR8cQnxjFeQosdpL8o21DCPEamuEcB4cAFmzCnKUYF6sZRghKHMd4JycnJR2MJb0vco3gBisghwlmBdrGUYIylwGOHL01PHxsbmfTdPfAMRlFeQowbxYyzBCUOa2BUe23ly7dm3928/q7t829sEhxDdWQY4Sq70k31jLMEKstkYI++AAyJpVkKME82ItwwhBWbYDHDmc/OrVq6uLFy+Wzplz7969zf486ZaguvsB5MEqyFGCebGWYYSgLOstONWTAsogJt1JWX+vux9APqyCHCWYF2sZRgjKXAY4siOxbEWxzlbc50R/Uw5wHj9+XMwMQohPrIIcJVZ7Sb6xlmGEWG2NEPl8HkKeO/oAR8ggo/r1kn7t1PUrpOoAR34/ODgoBkcyiDo6OirOllx3P4B8WAU5SjAv1jKMEJS5DXAAIGUV5CjBvFjLMEJQ5jbASa9FlV54k2tRActkFeQowbxYyzBCUMYAZ43z4BDiG6sgR4nVXpJvrGUYIVZbI4Tz4ADImlWQowTzYi3DCEGZ2wBHdyhOz0sjOwPv7++v9vb2+IoKWBirIEcJ5sVahhGCMrcBjhxFdf/+/eJ29WgoAMtjFeQowbxYyzBCUOY6wNEzC1eT4xYc9sEhxDdWQY4Sq70k31jLMEKstkZIlvvgyIU1ZUCzu7vLeWmAhbMKcpRgXqxlGCEoc92Co19RiU8++YRBDrBgVkGOEsyLtQwjBGWuA5zqV1MadjIGlscqyFGCebGWYYSgzG2AMzfsg0OIb6yCHCVWe0m+sZZhhFhtjRDOgwMga1ZBjhLMi7UMIwRlDHAATMIqyFGCebGWYYSgjAEOBnvy5MnqN7/5zerWrVvre1armzdvrnZ2doqk9wNWQY4SzIu1DCMEZQxw1tgHp1+++uqr1Z/+9Kfi5z/+8Y83/v7dd98VO5R//fXXb/yNLDNWQY4Sq70k31jLMEKstkYI++BgMnfu3NlsnXnw4MEbW2rkMh2XL19enZ6eru8B2IKDfFjLMEJQNqsBzqtXr1aHh4ebw80vXry4ufxDeli6XvsK/tIBjgxsZJnw1RQsVkGOEsyLtQwjBGWzG+DI4KV6TSsZ3Ny+fXv925u/A9g+qyBHCebFWoYRgrJZDXBSMtg5Ojoqzo48xgDn8ePHxcwghPjEKshRYrWX5BtrGUaI1dYIkc/nIeS5sxzgyBXKz58/Xwxw5PbBwUFxduR04AMgH1ZBjhLMi7UMIwRlsx3gAJgXqyBHCebFWoYRgjIGOAAmYRXkKMG8WMswQlDGAGct8nlwrBUhQqy2knxjLcMosdpL8o21DCPEamuEcB4c1LJWhAjBvFjLMEowL9YyjBCUMcBZAGtFiBDMi7UMowTzYi3DCEEZA5wFsFaECMG8WMswSjAv1jKMEJQxwFljH5z5xWoryTfWMowSq70k31jLMEKstkYI++CglrUiRAjmxVqGUYJ5sZZhhKCMAc4CWCtChGBerGUYJZgXaxlGCMoY4CyAtSJECObFWoZRgnmxlmGEoIwBzhr74MwvVltJvrGWYZRY7SX5xlqGEWK1NULYBwe1rBUhQjAv1jKMEsyLtQwjBGUMcBbAWhEiBPNiLcMowbxYyzBCUMYAZwGsFSFCMC/WMowSzIu1DCMEZQxw1tgHZ36x2kryjbUMo8RqL8k31jKMEKutEcI+OKhlrQgRgnmxlmGUYF6sZRghKAs1wLl3797q3XffLXLt2rX1vbBWhAjBvFjLMEowL9YyjBCUhRngyODm9u3b69/e/H3JrBUhQjAv1jKMEsyLtQwjBGUMcNYeP35czAxCCCGE5BP5fB5CnhtigPP06dPVwcHB6vvvv1+9evVqdXR0tHr06NH6rwAAYEnCDHAAAAAUAxwAABAOAxwAABAOAxwAABAOA5wFk52xj4+Pix2zh3r9+vXq+vXrg3bofvjw4Wpvb6/0+jK9q1evcoj/gk15igf6IFJj9L0u0+hSe+mbZ8cAZ8HqVjJdQeXvh4eHm5UpPTpNH1Md4KSPSX+/f//+6vz586X75WSMchru6nuQad64caNx5Udc1Q8IOUIy7TtCH5MePanogxiqT9+TAYieUDa9nU5Db1f7pNwvg5dnz56V+p7W09PTU/rmCBjgLJisdG0DnOrfT05Oig8KfUx1gJOu6Eqe89lnn62uXLmyevnyZXFfupLKtNIzUOsHjz4Wy6J9S8mHTNp3hD6m+lhBH8RQffqe/G1/f7/oM7u7u6XBi05Db1f7pNZWeU51+oK+OQ4GOAsmK4psodGVRzeH6kqpK+Hf//73zWNkcCOqK7GufEJWZn28rvhWoRDpYzX6GlimtG+Jpg8ZIYMX7Tv0QZxFn75X7TcXL14sHpdOo3pbH/vpp59uBjDpQEmSfi1F3zwbBjiopQMcXdkAAD+pDkzSLTTIAwMcAAAQDgMcAAAQDgMcAAAQDgMcAAAQDgMcAAAQzmaAAwAAEMtbb/0/SGTIDBirUMAAAAAASUVORK5CYII=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07" y="2211710"/>
            <a:ext cx="4843956" cy="279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31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15566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i="1" dirty="0"/>
              <a:t>¿Es realmente ético que nuestra salud recaiga en el poder adquisitivo de cada individuo?</a:t>
            </a:r>
          </a:p>
          <a:p>
            <a:pPr marL="0" indent="0" algn="ctr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753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BE9BDE-103A-9140-833A-E96E39FB5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s-ES" dirty="0"/>
              <a:t>Índice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F50E074-AF0C-B34A-8833-790E78D3C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4032448"/>
          </a:xfrm>
        </p:spPr>
        <p:txBody>
          <a:bodyPr numCol="2">
            <a:normAutofit fontScale="55000" lnSpcReduction="20000"/>
          </a:bodyPr>
          <a:lstStyle/>
          <a:p>
            <a:r>
              <a:rPr lang="es-ES" sz="3300" dirty="0"/>
              <a:t>Introducción: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/>
              <a:t>Escala nanométrica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/>
              <a:t>Orígenes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 err="1"/>
              <a:t>Nanopartículas</a:t>
            </a:r>
            <a:endParaRPr lang="es-ES" sz="25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 err="1"/>
              <a:t>Nanomateriales</a:t>
            </a:r>
            <a:endParaRPr lang="es-ES" sz="25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/>
              <a:t>¿Cómo se crean?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/>
              <a:t>Convergencia NBIC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/>
              <a:t>Nanotecnología en España</a:t>
            </a:r>
          </a:p>
          <a:p>
            <a:pPr lvl="1">
              <a:buFont typeface="Wingdings" pitchFamily="2" charset="2"/>
              <a:buChar char="§"/>
            </a:pPr>
            <a:endParaRPr lang="es-ES" sz="1600" dirty="0"/>
          </a:p>
          <a:p>
            <a:r>
              <a:rPr lang="es-ES" sz="3300" dirty="0"/>
              <a:t>Desarrollo:</a:t>
            </a:r>
          </a:p>
          <a:p>
            <a:r>
              <a:rPr lang="es-ES" sz="2600" dirty="0"/>
              <a:t>Prevención de enfermedades no transmisibles</a:t>
            </a:r>
          </a:p>
          <a:p>
            <a:r>
              <a:rPr lang="es-ES" sz="2600" dirty="0"/>
              <a:t>Nanotecnología en </a:t>
            </a:r>
            <a:r>
              <a:rPr lang="es-ES" sz="2600" dirty="0" err="1"/>
              <a:t>ENTs</a:t>
            </a:r>
            <a:endParaRPr lang="es-ES" sz="2600" dirty="0"/>
          </a:p>
          <a:p>
            <a:r>
              <a:rPr lang="es-ES" sz="2600" dirty="0" err="1"/>
              <a:t>Nanodiagnóstico</a:t>
            </a:r>
            <a:endParaRPr lang="es-ES" sz="2600" dirty="0"/>
          </a:p>
          <a:p>
            <a:r>
              <a:rPr lang="es-ES" sz="2600" dirty="0" err="1"/>
              <a:t>Nanoterapia</a:t>
            </a:r>
            <a:endParaRPr lang="es-ES" sz="2600" dirty="0"/>
          </a:p>
          <a:p>
            <a:r>
              <a:rPr lang="es-ES" sz="2600" dirty="0"/>
              <a:t>Hipertermia</a:t>
            </a:r>
          </a:p>
          <a:p>
            <a:r>
              <a:rPr lang="es-ES" sz="2600" dirty="0"/>
              <a:t>Enfermedades neurodegenerativas</a:t>
            </a:r>
          </a:p>
          <a:p>
            <a:r>
              <a:rPr lang="es-ES" sz="2300" dirty="0"/>
              <a:t>Párkinson</a:t>
            </a:r>
          </a:p>
          <a:p>
            <a:r>
              <a:rPr lang="es-ES" sz="2300" dirty="0"/>
              <a:t>Enfermedades Oculares</a:t>
            </a:r>
          </a:p>
          <a:p>
            <a:r>
              <a:rPr lang="es-ES" sz="2500" dirty="0" err="1"/>
              <a:t>Nanomedicina</a:t>
            </a:r>
            <a:r>
              <a:rPr lang="es-ES" sz="2500" dirty="0"/>
              <a:t> Regenerativa</a:t>
            </a:r>
          </a:p>
          <a:p>
            <a:r>
              <a:rPr lang="es-ES" sz="2500" dirty="0"/>
              <a:t>Ingeniería Tisular</a:t>
            </a:r>
          </a:p>
          <a:p>
            <a:r>
              <a:rPr lang="es-ES" sz="2500" dirty="0"/>
              <a:t>Regeneración ósea</a:t>
            </a:r>
          </a:p>
          <a:p>
            <a:endParaRPr lang="es-ES" dirty="0"/>
          </a:p>
          <a:p>
            <a:r>
              <a:rPr lang="es-ES" sz="3300" dirty="0"/>
              <a:t>Conclusiones: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 err="1"/>
              <a:t>Nanoética</a:t>
            </a:r>
            <a:endParaRPr lang="es-ES" sz="25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 err="1"/>
              <a:t>Nanotoxicología</a:t>
            </a:r>
            <a:endParaRPr lang="es-ES" sz="25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/>
              <a:t>Autodiagnóstico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/>
              <a:t>Privacidad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ES" sz="2500" dirty="0"/>
              <a:t>Accesibilidad</a:t>
            </a:r>
          </a:p>
          <a:p>
            <a:pPr>
              <a:buFont typeface="Wingdings" pitchFamily="2" charset="2"/>
              <a:buChar char="§"/>
            </a:pPr>
            <a:endParaRPr lang="es-ES" sz="1700" dirty="0"/>
          </a:p>
          <a:p>
            <a:pPr>
              <a:buFont typeface="Wingdings" pitchFamily="2" charset="2"/>
              <a:buChar char="§"/>
            </a:pPr>
            <a:endParaRPr lang="es-ES" sz="1700" dirty="0"/>
          </a:p>
          <a:p>
            <a:pPr>
              <a:buFont typeface="Wingdings" pitchFamily="2" charset="2"/>
              <a:buChar char="§"/>
            </a:pPr>
            <a:endParaRPr lang="es-ES" sz="2400" dirty="0"/>
          </a:p>
          <a:p>
            <a:pPr>
              <a:buFont typeface="Wingdings" pitchFamily="2" charset="2"/>
              <a:buChar char="§"/>
            </a:pPr>
            <a:endParaRPr lang="es-ES" sz="2600" dirty="0"/>
          </a:p>
          <a:p>
            <a:pPr marL="457200" lvl="1" indent="0">
              <a:buNone/>
            </a:pP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169873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2C84972-CBE6-F241-B715-5D996976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491"/>
            <a:ext cx="5402878" cy="857250"/>
          </a:xfrm>
          <a:solidFill>
            <a:srgbClr val="0070C0">
              <a:alpha val="20000"/>
            </a:srgbClr>
          </a:solidFill>
        </p:spPr>
        <p:txBody>
          <a:bodyPr/>
          <a:lstStyle/>
          <a:p>
            <a:r>
              <a:rPr lang="es-ES" b="1" dirty="0"/>
              <a:t>Escala nanométrica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207341C8-E37A-4C4D-B999-408B9F2E3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00" r="212"/>
          <a:stretch/>
        </p:blipFill>
        <p:spPr>
          <a:xfrm>
            <a:off x="457200" y="1212950"/>
            <a:ext cx="4608512" cy="22402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F7000EB-F49D-1245-A1B7-2C85C44A1B3F}"/>
              </a:ext>
            </a:extLst>
          </p:cNvPr>
          <p:cNvSpPr txBox="1"/>
          <p:nvPr/>
        </p:nvSpPr>
        <p:spPr>
          <a:xfrm>
            <a:off x="2123728" y="368741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 nm: 10</a:t>
            </a:r>
            <a:r>
              <a:rPr lang="es-ES" baseline="30000" dirty="0"/>
              <a:t>-9 </a:t>
            </a:r>
            <a:r>
              <a:rPr lang="es-ES" dirty="0"/>
              <a:t>metros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183168E-71B4-1F40-A993-286401264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590" y="317037"/>
            <a:ext cx="2345457" cy="15636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17104C7-D7E4-984B-8F9B-A57D2EAE6268}"/>
              </a:ext>
            </a:extLst>
          </p:cNvPr>
          <p:cNvSpPr txBox="1"/>
          <p:nvPr/>
        </p:nvSpPr>
        <p:spPr>
          <a:xfrm>
            <a:off x="6279590" y="206126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Microscopio de efecto túnel.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6F54A34-54D7-E348-9271-36F91B7C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42" y="2518561"/>
            <a:ext cx="1368152" cy="20063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661983D-EAC8-FC4D-96FB-18D049025808}"/>
              </a:ext>
            </a:extLst>
          </p:cNvPr>
          <p:cNvSpPr txBox="1"/>
          <p:nvPr/>
        </p:nvSpPr>
        <p:spPr>
          <a:xfrm>
            <a:off x="6608417" y="4517138"/>
            <a:ext cx="1687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Microscopio de fuerzas atómicas </a:t>
            </a:r>
          </a:p>
        </p:txBody>
      </p:sp>
    </p:spTree>
    <p:extLst>
      <p:ext uri="{BB962C8B-B14F-4D97-AF65-F5344CB8AC3E}">
        <p14:creationId xmlns:p14="http://schemas.microsoft.com/office/powerpoint/2010/main" val="329888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9000">
              <a:srgbClr val="F0DEE6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eynmanVerySmall">
            <a:extLst>
              <a:ext uri="{FF2B5EF4-FFF2-40B4-BE49-F238E27FC236}">
                <a16:creationId xmlns:a16="http://schemas.microsoft.com/office/drawing/2014/main" xmlns="" id="{925DE895-55D8-5240-BE74-CBD8562EA048}"/>
              </a:ext>
            </a:extLst>
          </p:cNvPr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90" y="1411993"/>
            <a:ext cx="1515569" cy="18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cryogenic.physics.by/images/photo/norio_taniguchi.jpg">
            <a:extLst>
              <a:ext uri="{FF2B5EF4-FFF2-40B4-BE49-F238E27FC236}">
                <a16:creationId xmlns:a16="http://schemas.microsoft.com/office/drawing/2014/main" xmlns="" id="{E2786D24-D35E-234E-AB1C-313F51600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4"/>
          <a:stretch>
            <a:fillRect/>
          </a:stretch>
        </p:blipFill>
        <p:spPr bwMode="auto">
          <a:xfrm>
            <a:off x="7199484" y="1338777"/>
            <a:ext cx="1839171" cy="20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. Iijima discovered nanotubes">
            <a:extLst>
              <a:ext uri="{FF2B5EF4-FFF2-40B4-BE49-F238E27FC236}">
                <a16:creationId xmlns:a16="http://schemas.microsoft.com/office/drawing/2014/main" xmlns="" id="{7F542E13-96BE-3A4C-9693-8C150DF01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60" y="1384113"/>
            <a:ext cx="1966770" cy="195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0173E1B-53F1-AB45-939D-D7DF5A51D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99542"/>
            <a:ext cx="1463039" cy="19195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3F803E8-9B55-A845-A5BF-44C2DFF886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90" t="-221" r="32990" b="11120"/>
          <a:stretch/>
        </p:blipFill>
        <p:spPr>
          <a:xfrm>
            <a:off x="494957" y="3390142"/>
            <a:ext cx="1018410" cy="15559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1462903-2BB8-354C-ACA5-E9DCE27E570F}"/>
              </a:ext>
            </a:extLst>
          </p:cNvPr>
          <p:cNvSpPr txBox="1"/>
          <p:nvPr/>
        </p:nvSpPr>
        <p:spPr>
          <a:xfrm>
            <a:off x="2814207" y="3390142"/>
            <a:ext cx="163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Richard </a:t>
            </a:r>
            <a:r>
              <a:rPr lang="es-ES" dirty="0" err="1"/>
              <a:t>Feynman</a:t>
            </a:r>
            <a:r>
              <a:rPr lang="es-ES" dirty="0"/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77774D8-E25E-2841-A78F-3CA3D7C944AE}"/>
              </a:ext>
            </a:extLst>
          </p:cNvPr>
          <p:cNvSpPr txBox="1"/>
          <p:nvPr/>
        </p:nvSpPr>
        <p:spPr>
          <a:xfrm>
            <a:off x="248078" y="27157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K. Eric </a:t>
            </a:r>
            <a:r>
              <a:rPr lang="es-ES" dirty="0" err="1"/>
              <a:t>Drexler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7C43C15-E03E-B041-AC2E-4B986142ECBA}"/>
              </a:ext>
            </a:extLst>
          </p:cNvPr>
          <p:cNvSpPr txBox="1"/>
          <p:nvPr/>
        </p:nvSpPr>
        <p:spPr>
          <a:xfrm>
            <a:off x="5148064" y="353347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Sumio</a:t>
            </a:r>
            <a:r>
              <a:rPr lang="es-ES" dirty="0"/>
              <a:t> </a:t>
            </a:r>
            <a:r>
              <a:rPr lang="es-ES" dirty="0" err="1"/>
              <a:t>Lijima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52DA080-7553-554F-B750-708D527163FA}"/>
              </a:ext>
            </a:extLst>
          </p:cNvPr>
          <p:cNvSpPr txBox="1"/>
          <p:nvPr/>
        </p:nvSpPr>
        <p:spPr>
          <a:xfrm>
            <a:off x="7291171" y="3528642"/>
            <a:ext cx="165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Norio</a:t>
            </a:r>
            <a:r>
              <a:rPr lang="es-ES" dirty="0"/>
              <a:t> </a:t>
            </a:r>
            <a:r>
              <a:rPr lang="es-ES" dirty="0" err="1"/>
              <a:t>Taniguchi</a:t>
            </a:r>
            <a:r>
              <a:rPr lang="es-ES" dirty="0"/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275A5F05-4674-5C42-B510-9CD37115E70A}"/>
              </a:ext>
            </a:extLst>
          </p:cNvPr>
          <p:cNvSpPr txBox="1"/>
          <p:nvPr/>
        </p:nvSpPr>
        <p:spPr>
          <a:xfrm>
            <a:off x="2873890" y="123478"/>
            <a:ext cx="6164765" cy="707886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/>
              <a:t>Orígenes </a:t>
            </a:r>
          </a:p>
        </p:txBody>
      </p:sp>
    </p:spTree>
    <p:extLst>
      <p:ext uri="{BB962C8B-B14F-4D97-AF65-F5344CB8AC3E}">
        <p14:creationId xmlns:p14="http://schemas.microsoft.com/office/powerpoint/2010/main" val="3387363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724553E-815C-0441-AA14-FFB641623B7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>
              <a:alpha val="20000"/>
            </a:srgbClr>
          </a:solidFill>
        </p:spPr>
        <p:txBody>
          <a:bodyPr/>
          <a:lstStyle/>
          <a:p>
            <a:r>
              <a:rPr lang="es-ES" b="1" dirty="0" err="1"/>
              <a:t>Nanopartículas</a:t>
            </a:r>
            <a:r>
              <a:rPr lang="es-ES" dirty="0"/>
              <a:t>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8F73F803-6A2F-264A-B3F7-C42655FC0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99783"/>
            <a:ext cx="3026870" cy="158762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B501FF8-7BAF-B542-A923-F244CE91034A}"/>
              </a:ext>
            </a:extLst>
          </p:cNvPr>
          <p:cNvSpPr txBox="1"/>
          <p:nvPr/>
        </p:nvSpPr>
        <p:spPr>
          <a:xfrm>
            <a:off x="1278028" y="1419622"/>
            <a:ext cx="1385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Oro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4D76676-3908-2845-8973-7AB564C27386}"/>
              </a:ext>
            </a:extLst>
          </p:cNvPr>
          <p:cNvSpPr txBox="1"/>
          <p:nvPr/>
        </p:nvSpPr>
        <p:spPr>
          <a:xfrm>
            <a:off x="5841833" y="141962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Magnéticas</a:t>
            </a:r>
            <a:r>
              <a:rPr lang="es-ES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66DCEC4-D968-1942-9258-996DFB30D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098" y="1999783"/>
            <a:ext cx="3601702" cy="164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7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762046-4844-344A-A8CF-968D9C60509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>
              <a:alpha val="20000"/>
            </a:srgbClr>
          </a:solidFill>
        </p:spPr>
        <p:txBody>
          <a:bodyPr/>
          <a:lstStyle/>
          <a:p>
            <a:r>
              <a:rPr lang="es-ES" b="1" dirty="0" err="1"/>
              <a:t>Nanomateriales</a:t>
            </a:r>
            <a:endParaRPr lang="es-ES" b="1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EDDED9D8-929A-4141-8B7E-98966915C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7654"/>
            <a:ext cx="3865228" cy="21636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CE01169-FD61-D945-93D2-9695BFA4E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707654"/>
            <a:ext cx="3693703" cy="21864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20CE20E-2E38-504A-A7C4-C7B164B50D48}"/>
              </a:ext>
            </a:extLst>
          </p:cNvPr>
          <p:cNvSpPr txBox="1"/>
          <p:nvPr/>
        </p:nvSpPr>
        <p:spPr>
          <a:xfrm>
            <a:off x="1561722" y="119866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Grafeno</a:t>
            </a:r>
            <a:r>
              <a:rPr lang="es-ES" sz="2800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886B2BC-6A3A-F44D-92D7-D25E3FD12D84}"/>
              </a:ext>
            </a:extLst>
          </p:cNvPr>
          <p:cNvSpPr txBox="1"/>
          <p:nvPr/>
        </p:nvSpPr>
        <p:spPr>
          <a:xfrm>
            <a:off x="4953335" y="119866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Nanotubos de carbono</a:t>
            </a:r>
          </a:p>
        </p:txBody>
      </p:sp>
    </p:spTree>
    <p:extLst>
      <p:ext uri="{BB962C8B-B14F-4D97-AF65-F5344CB8AC3E}">
        <p14:creationId xmlns:p14="http://schemas.microsoft.com/office/powerpoint/2010/main" val="372931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CFE89C-BCAC-A64F-B4FC-DE7C4A744CB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>
              <a:alpha val="20000"/>
            </a:srgbClr>
          </a:solidFill>
        </p:spPr>
        <p:txBody>
          <a:bodyPr>
            <a:normAutofit fontScale="90000"/>
          </a:bodyPr>
          <a:lstStyle/>
          <a:p>
            <a:r>
              <a:rPr lang="es-ES" b="1" dirty="0"/>
              <a:t>¿Cómo se crean los </a:t>
            </a:r>
            <a:r>
              <a:rPr lang="es-ES" b="1" dirty="0" err="1"/>
              <a:t>nanomateriales</a:t>
            </a:r>
            <a:r>
              <a:rPr lang="es-ES" b="1" dirty="0"/>
              <a:t>?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B10A1E88-1ED9-5047-8635-DCC8B6D28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b="6641"/>
          <a:stretch/>
        </p:blipFill>
        <p:spPr>
          <a:xfrm>
            <a:off x="2095044" y="1272159"/>
            <a:ext cx="4953911" cy="28837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12D2CEE-B7C7-FE49-A349-577A53CB2041}"/>
              </a:ext>
            </a:extLst>
          </p:cNvPr>
          <p:cNvSpPr txBox="1"/>
          <p:nvPr/>
        </p:nvSpPr>
        <p:spPr>
          <a:xfrm>
            <a:off x="2195736" y="4146179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Top-</a:t>
            </a:r>
            <a:r>
              <a:rPr lang="es-ES" sz="3200" dirty="0" err="1"/>
              <a:t>down</a:t>
            </a:r>
            <a:endParaRPr lang="es-ES" sz="3200" dirty="0"/>
          </a:p>
          <a:p>
            <a:r>
              <a:rPr lang="es-ES" dirty="0"/>
              <a:t>-</a:t>
            </a:r>
            <a:r>
              <a:rPr lang="es-ES" dirty="0" err="1"/>
              <a:t>Feynman</a:t>
            </a:r>
            <a:r>
              <a:rPr lang="es-ES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A9A65A3-3C2F-8943-8887-61CB1D689DC8}"/>
              </a:ext>
            </a:extLst>
          </p:cNvPr>
          <p:cNvSpPr txBox="1"/>
          <p:nvPr/>
        </p:nvSpPr>
        <p:spPr>
          <a:xfrm>
            <a:off x="4797160" y="4146179"/>
            <a:ext cx="22792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/>
              <a:t>Bottom</a:t>
            </a:r>
            <a:r>
              <a:rPr lang="es-ES" sz="3200" dirty="0"/>
              <a:t>-up</a:t>
            </a:r>
            <a:endParaRPr lang="es-ES" dirty="0"/>
          </a:p>
          <a:p>
            <a:r>
              <a:rPr lang="es-ES" dirty="0"/>
              <a:t>-</a:t>
            </a:r>
            <a:r>
              <a:rPr lang="es-ES" dirty="0" err="1"/>
              <a:t>Drexler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246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AC14D5-6291-CE49-8BBC-FBD3BC29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0324"/>
            <a:ext cx="8229600" cy="857250"/>
          </a:xfrm>
          <a:solidFill>
            <a:srgbClr val="0070C0">
              <a:alpha val="20000"/>
            </a:srgbClr>
          </a:solidFill>
        </p:spPr>
        <p:txBody>
          <a:bodyPr/>
          <a:lstStyle/>
          <a:p>
            <a:r>
              <a:rPr lang="es-ES" b="1" dirty="0"/>
              <a:t>Convergencia NBIC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xmlns="" id="{DC1265F4-DE92-AE4C-AF54-EE21D52A4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8" b="98432" l="6494" r="98442">
                        <a14:foregroundMark x1="15325" y1="19164" x2="15325" y2="19164"/>
                        <a14:foregroundMark x1="18182" y1="19164" x2="18182" y2="19164"/>
                        <a14:foregroundMark x1="21299" y1="19164" x2="21299" y2="19164"/>
                        <a14:foregroundMark x1="21299" y1="19164" x2="21299" y2="19164"/>
                        <a14:foregroundMark x1="25455" y1="19164" x2="25455" y2="19164"/>
                        <a14:foregroundMark x1="25455" y1="19164" x2="11948" y2="17596"/>
                        <a14:foregroundMark x1="11948" y1="17596" x2="22597" y2="14808"/>
                        <a14:foregroundMark x1="22597" y1="14808" x2="8571" y2="13937"/>
                        <a14:foregroundMark x1="8571" y1="13937" x2="21039" y2="13589"/>
                        <a14:foregroundMark x1="21039" y1="13589" x2="14935" y2="25087"/>
                        <a14:foregroundMark x1="14935" y1="25087" x2="5195" y2="20209"/>
                        <a14:foregroundMark x1="5195" y1="20209" x2="15714" y2="11324"/>
                        <a14:foregroundMark x1="15714" y1="11324" x2="26104" y2="12195"/>
                        <a14:foregroundMark x1="26104" y1="12195" x2="17013" y2="20906"/>
                        <a14:foregroundMark x1="17013" y1="20906" x2="6623" y2="15679"/>
                        <a14:foregroundMark x1="6623" y1="15679" x2="19091" y2="10627"/>
                        <a14:foregroundMark x1="19091" y1="10627" x2="28182" y2="20209"/>
                        <a14:foregroundMark x1="28182" y1="20209" x2="34805" y2="32927"/>
                        <a14:foregroundMark x1="35455" y1="34669" x2="36623" y2="31882"/>
                        <a14:foregroundMark x1="38052" y1="37282" x2="39091" y2="33275"/>
                        <a14:foregroundMark x1="39091" y1="40941" x2="38442" y2="38676"/>
                        <a14:foregroundMark x1="81169" y1="15505" x2="69610" y2="15679"/>
                        <a14:foregroundMark x1="69610" y1="15679" x2="80909" y2="14634"/>
                        <a14:foregroundMark x1="80909" y1="14634" x2="67792" y2="14460"/>
                        <a14:foregroundMark x1="67792" y1="14460" x2="79481" y2="12195"/>
                        <a14:foregroundMark x1="79481" y1="12195" x2="90130" y2="14983"/>
                        <a14:foregroundMark x1="90130" y1="14983" x2="77662" y2="15854"/>
                        <a14:foregroundMark x1="77662" y1="15854" x2="88961" y2="20035"/>
                        <a14:foregroundMark x1="88961" y1="20035" x2="89091" y2="21777"/>
                        <a14:foregroundMark x1="92987" y1="15157" x2="82597" y2="20732"/>
                        <a14:foregroundMark x1="82597" y1="20732" x2="96494" y2="21951"/>
                        <a14:foregroundMark x1="96494" y1="21951" x2="62727" y2="28571"/>
                        <a14:foregroundMark x1="62727" y1="28571" x2="75974" y2="25436"/>
                        <a14:foregroundMark x1="75974" y1="25436" x2="65974" y2="20557"/>
                        <a14:foregroundMark x1="65974" y1="20557" x2="60779" y2="33275"/>
                        <a14:foregroundMark x1="60779" y1="33275" x2="71299" y2="30139"/>
                        <a14:foregroundMark x1="71299" y1="30139" x2="81688" y2="32578"/>
                        <a14:foregroundMark x1="81688" y1="32578" x2="71299" y2="36063"/>
                        <a14:foregroundMark x1="63506" y1="37456" x2="63377" y2="41638"/>
                        <a14:foregroundMark x1="60779" y1="42334" x2="61429" y2="36411"/>
                        <a14:foregroundMark x1="81039" y1="86585" x2="96042" y2="87787"/>
                        <a14:foregroundMark x1="96083" y1="88512" x2="85325" y2="90941"/>
                        <a14:foregroundMark x1="85325" y1="90941" x2="62857" y2="81359"/>
                        <a14:foregroundMark x1="62857" y1="81359" x2="62003" y2="80589"/>
                        <a14:foregroundMark x1="55559" y1="71374" x2="59740" y2="64983"/>
                        <a14:foregroundMark x1="49091" y1="55226" x2="37532" y2="55923"/>
                        <a14:foregroundMark x1="37532" y1="55923" x2="48442" y2="52091"/>
                        <a14:foregroundMark x1="48442" y1="52091" x2="57792" y2="54181"/>
                        <a14:foregroundMark x1="23506" y1="35366" x2="22987" y2="32578"/>
                        <a14:foregroundMark x1="19221" y1="32404" x2="27662" y2="33275"/>
                        <a14:foregroundMark x1="20779" y1="34495" x2="18312" y2="31882"/>
                        <a14:foregroundMark x1="22987" y1="14111" x2="33377" y2="15679"/>
                        <a14:foregroundMark x1="33377" y1="15679" x2="23766" y2="9408"/>
                        <a14:foregroundMark x1="23766" y1="9408" x2="31169" y2="12892"/>
                        <a14:foregroundMark x1="14286" y1="89373" x2="4156" y2="83972"/>
                        <a14:foregroundMark x1="4156" y1="83972" x2="26883" y2="82056"/>
                        <a14:foregroundMark x1="26883" y1="82056" x2="33377" y2="93554"/>
                        <a14:foregroundMark x1="33377" y1="93554" x2="11429" y2="97038"/>
                        <a14:foregroundMark x1="11429" y1="97038" x2="4156" y2="86411"/>
                        <a14:foregroundMark x1="4156" y1="86411" x2="17662" y2="85540"/>
                        <a14:foregroundMark x1="17662" y1="85540" x2="6234" y2="91115"/>
                        <a14:foregroundMark x1="6234" y1="91115" x2="31558" y2="90941"/>
                        <a14:foregroundMark x1="31558" y1="90941" x2="18571" y2="92857"/>
                        <a14:foregroundMark x1="18571" y1="92857" x2="27013" y2="94599"/>
                        <a14:foregroundMark x1="21818" y1="86585" x2="21818" y2="86585"/>
                        <a14:foregroundMark x1="21818" y1="86585" x2="21558" y2="85192"/>
                        <a14:foregroundMark x1="27792" y1="83101" x2="35195" y2="70732"/>
                        <a14:foregroundMark x1="35195" y1="70732" x2="25325" y2="79443"/>
                        <a14:foregroundMark x1="25325" y1="79443" x2="32727" y2="68467"/>
                        <a14:foregroundMark x1="32727" y1="68467" x2="40838" y2="71497"/>
                        <a14:foregroundMark x1="36164" y1="81613" x2="35584" y2="82404"/>
                        <a14:foregroundMark x1="35584" y1="82404" x2="34935" y2="64983"/>
                        <a14:foregroundMark x1="21429" y1="76829" x2="25714" y2="72997"/>
                        <a14:foregroundMark x1="25714" y1="72822" x2="15325" y2="71429"/>
                        <a14:foregroundMark x1="15325" y1="71429" x2="16753" y2="71951"/>
                        <a14:foregroundMark x1="64416" y1="75610" x2="74156" y2="86760"/>
                        <a14:foregroundMark x1="74156" y1="86760" x2="85325" y2="87108"/>
                        <a14:foregroundMark x1="85325" y1="87108" x2="75195" y2="81707"/>
                        <a14:foregroundMark x1="75195" y1="81707" x2="66902" y2="90296"/>
                        <a14:foregroundMark x1="66781" y1="92651" x2="96608" y2="97769"/>
                        <a14:foregroundMark x1="96350" y1="93221" x2="92597" y2="84495"/>
                        <a14:foregroundMark x1="92597" y1="84495" x2="71299" y2="90767"/>
                        <a14:foregroundMark x1="71299" y1="90767" x2="80649" y2="93902"/>
                        <a14:foregroundMark x1="50519" y1="53484" x2="40260" y2="48780"/>
                        <a14:foregroundMark x1="40260" y1="48780" x2="51299" y2="48432"/>
                        <a14:foregroundMark x1="51299" y1="48432" x2="61299" y2="53310"/>
                        <a14:foregroundMark x1="61299" y1="53310" x2="50909" y2="58188"/>
                        <a14:foregroundMark x1="50909" y1="58188" x2="40130" y2="54530"/>
                        <a14:foregroundMark x1="40130" y1="54530" x2="50519" y2="49129"/>
                        <a14:foregroundMark x1="50519" y1="49129" x2="61429" y2="51742"/>
                        <a14:foregroundMark x1="61429" y1="51742" x2="51169" y2="59408"/>
                        <a14:foregroundMark x1="51169" y1="59408" x2="40130" y2="57840"/>
                        <a14:foregroundMark x1="40130" y1="57840" x2="46623" y2="46341"/>
                        <a14:foregroundMark x1="46623" y1="46341" x2="60260" y2="49129"/>
                        <a14:foregroundMark x1="71887" y1="72994" x2="76364" y2="72125"/>
                        <a14:foregroundMark x1="65584" y1="74216" x2="67492" y2="73846"/>
                        <a14:foregroundMark x1="76364" y1="72125" x2="68571" y2="82056"/>
                        <a14:foregroundMark x1="66339" y1="92805" x2="65895" y2="94948"/>
                        <a14:foregroundMark x1="68571" y1="82056" x2="66882" y2="90193"/>
                        <a14:foregroundMark x1="67274" y1="96149" x2="78052" y2="98432"/>
                        <a14:foregroundMark x1="78052" y1="98432" x2="89610" y2="98432"/>
                        <a14:foregroundMark x1="89610" y1="98432" x2="95714" y2="86585"/>
                        <a14:foregroundMark x1="95714" y1="86585" x2="69870" y2="83275"/>
                        <a14:foregroundMark x1="69870" y1="83275" x2="81169" y2="86585"/>
                        <a14:foregroundMark x1="81169" y1="86585" x2="66414" y2="87840"/>
                        <a14:foregroundMark x1="66526" y1="88406" x2="86234" y2="89721"/>
                        <a14:foregroundMark x1="86234" y1="89721" x2="67300" y2="92295"/>
                        <a14:foregroundMark x1="67308" y1="92339" x2="77922" y2="92509"/>
                        <a14:foregroundMark x1="77922" y1="92509" x2="67274" y2="95119"/>
                        <a14:foregroundMark x1="67274" y1="95596" x2="81688" y2="96864"/>
                        <a14:foregroundMark x1="81688" y1="96864" x2="92338" y2="93902"/>
                        <a14:foregroundMark x1="92338" y1="93902" x2="79870" y2="86585"/>
                        <a14:foregroundMark x1="79870" y1="86585" x2="74935" y2="86934"/>
                        <a14:foregroundMark x1="67532" y1="72300" x2="68571" y2="73171"/>
                        <a14:foregroundMark x1="66104" y1="68118" x2="68701" y2="73519"/>
                        <a14:foregroundMark x1="39839" y1="72980" x2="41039" y2="70209"/>
                        <a14:foregroundMark x1="38701" y1="75610" x2="39224" y2="74400"/>
                        <a14:foregroundMark x1="39740" y1="72474" x2="39740" y2="72474"/>
                        <a14:foregroundMark x1="39726" y1="72822" x2="40649" y2="71429"/>
                        <a14:foregroundMark x1="38182" y1="74564" x2="38875" y2="74099"/>
                        <a14:backgroundMark x1="45844" y1="14286" x2="45844" y2="14286"/>
                        <a14:backgroundMark x1="47403" y1="25261" x2="47403" y2="25261"/>
                        <a14:backgroundMark x1="50909" y1="6620" x2="50909" y2="6620"/>
                        <a14:backgroundMark x1="23896" y1="47213" x2="23896" y2="47213"/>
                        <a14:backgroundMark x1="16883" y1="45122" x2="16883" y2="45122"/>
                        <a14:backgroundMark x1="64026" y1="89024" x2="64026" y2="89024"/>
                        <a14:backgroundMark x1="64545" y1="89024" x2="64545" y2="89024"/>
                        <a14:backgroundMark x1="64545" y1="89024" x2="64545" y2="89024"/>
                        <a14:backgroundMark x1="65714" y1="91463" x2="65714" y2="91463"/>
                        <a14:backgroundMark x1="64545" y1="87979" x2="64545" y2="87979"/>
                        <a14:backgroundMark x1="64545" y1="87979" x2="64545" y2="87979"/>
                        <a14:backgroundMark x1="64545" y1="87979" x2="64545" y2="87979"/>
                        <a14:backgroundMark x1="63636" y1="87979" x2="63636" y2="87979"/>
                        <a14:backgroundMark x1="63636" y1="87979" x2="65455" y2="88153"/>
                        <a14:backgroundMark x1="64416" y1="87979" x2="62338" y2="87631"/>
                        <a14:backgroundMark x1="64156" y1="87979" x2="65195" y2="93206"/>
                        <a14:backgroundMark x1="97922" y1="81882" x2="98831" y2="97909"/>
                        <a14:backgroundMark x1="54026" y1="75610" x2="59221" y2="77352"/>
                        <a14:backgroundMark x1="57662" y1="76481" x2="58961" y2="78049"/>
                        <a14:backgroundMark x1="58961" y1="77875" x2="61299" y2="80662"/>
                        <a14:backgroundMark x1="54805" y1="75784" x2="55065" y2="74564"/>
                        <a14:backgroundMark x1="54675" y1="74564" x2="54286" y2="75087"/>
                        <a14:backgroundMark x1="54286" y1="74390" x2="55065" y2="74390"/>
                        <a14:backgroundMark x1="54545" y1="74216" x2="56364" y2="72822"/>
                        <a14:backgroundMark x1="53766" y1="74390" x2="54675" y2="73868"/>
                        <a14:backgroundMark x1="35974" y1="82230" x2="38571" y2="78223"/>
                        <a14:backgroundMark x1="38961" y1="77178" x2="40260" y2="75610"/>
                        <a14:backgroundMark x1="39610" y1="76829" x2="41288" y2="74466"/>
                        <a14:backgroundMark x1="42857" y1="72997" x2="42401" y2="72140"/>
                        <a14:backgroundMark x1="60390" y1="79617" x2="60909" y2="80662"/>
                        <a14:backgroundMark x1="59740" y1="78746" x2="61948" y2="80662"/>
                        <a14:backgroundMark x1="42023" y1="73171" x2="42727" y2="73171"/>
                        <a14:backgroundMark x1="69609" y1="72822" x2="69870" y2="72997"/>
                        <a14:backgroundMark x1="69743" y1="72718" x2="70130" y2="72822"/>
                        <a14:backgroundMark x1="69740" y1="73693" x2="69740" y2="73693"/>
                        <a14:backgroundMark x1="70390" y1="74390" x2="70130" y2="72474"/>
                        <a14:backgroundMark x1="69610" y1="72997" x2="69740" y2="73693"/>
                        <a14:backgroundMark x1="65065" y1="94948" x2="65065" y2="96864"/>
                        <a14:backgroundMark x1="40130" y1="73171" x2="41818" y2="71777"/>
                        <a14:backgroundMark x1="41558" y1="72822" x2="41558" y2="72997"/>
                        <a14:backgroundMark x1="40779" y1="72300" x2="42597" y2="73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66" y="843558"/>
            <a:ext cx="5518956" cy="4114131"/>
          </a:xfrm>
        </p:spPr>
      </p:pic>
    </p:spTree>
    <p:extLst>
      <p:ext uri="{BB962C8B-B14F-4D97-AF65-F5344CB8AC3E}">
        <p14:creationId xmlns:p14="http://schemas.microsoft.com/office/powerpoint/2010/main" val="29261644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464</Words>
  <Application>Microsoft Office PowerPoint</Application>
  <PresentationFormat>Presentación en pantalla (16:9)</PresentationFormat>
  <Paragraphs>137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Presentación de PowerPoint</vt:lpstr>
      <vt:lpstr>Grupo Investigador</vt:lpstr>
      <vt:lpstr>Índice </vt:lpstr>
      <vt:lpstr>Escala nanométrica </vt:lpstr>
      <vt:lpstr>Presentación de PowerPoint</vt:lpstr>
      <vt:lpstr>Nanopartículas </vt:lpstr>
      <vt:lpstr>Nanomateriales</vt:lpstr>
      <vt:lpstr>¿Cómo se crean los nanomateriales? </vt:lpstr>
      <vt:lpstr>Convergencia NBIC</vt:lpstr>
      <vt:lpstr>Nanotecnología en España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NANOÉTICA:</vt:lpstr>
      <vt:lpstr>Nanotoxicología:</vt:lpstr>
      <vt:lpstr>Autodiagnóstico:</vt:lpstr>
      <vt:lpstr>Accesibilidad:</vt:lpstr>
      <vt:lpstr>Presentación de PowerPoint</vt:lpstr>
    </vt:vector>
  </TitlesOfParts>
  <Company>Gémina Servicios de Ingeniería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José Alberto</dc:creator>
  <cp:lastModifiedBy>Luffi</cp:lastModifiedBy>
  <cp:revision>31</cp:revision>
  <dcterms:created xsi:type="dcterms:W3CDTF">2016-11-11T10:12:07Z</dcterms:created>
  <dcterms:modified xsi:type="dcterms:W3CDTF">2018-05-21T08:45:54Z</dcterms:modified>
</cp:coreProperties>
</file>