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3" r:id="rId3"/>
    <p:sldId id="290" r:id="rId4"/>
    <p:sldId id="259" r:id="rId5"/>
    <p:sldId id="258" r:id="rId6"/>
    <p:sldId id="260" r:id="rId7"/>
    <p:sldId id="265" r:id="rId8"/>
    <p:sldId id="264" r:id="rId9"/>
    <p:sldId id="287" r:id="rId10"/>
    <p:sldId id="288" r:id="rId11"/>
    <p:sldId id="261" r:id="rId12"/>
    <p:sldId id="262" r:id="rId13"/>
    <p:sldId id="266" r:id="rId14"/>
    <p:sldId id="267" r:id="rId15"/>
    <p:sldId id="268" r:id="rId16"/>
    <p:sldId id="269" r:id="rId17"/>
    <p:sldId id="272" r:id="rId18"/>
    <p:sldId id="270" r:id="rId19"/>
    <p:sldId id="273" r:id="rId20"/>
    <p:sldId id="289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24" autoAdjust="0"/>
  </p:normalViewPr>
  <p:slideViewPr>
    <p:cSldViewPr>
      <p:cViewPr>
        <p:scale>
          <a:sx n="108" d="100"/>
          <a:sy n="108" d="100"/>
        </p:scale>
        <p:origin x="-27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3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2A17-76C6-466E-8EF8-DCC2B8A0AC1A}" type="datetimeFigureOut">
              <a:rPr lang="es-ES" smtClean="0"/>
              <a:t>19/05/2018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3BB8D-56C0-4FDC-9920-8713964C3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80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3BB8D-56C0-4FDC-9920-8713964C3A4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812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3FC39-D6E2-41AC-B93D-13A2BED8ABF0}" type="datetimeFigureOut">
              <a:rPr lang="es-ES" smtClean="0"/>
              <a:pPr/>
              <a:t>19/05/2018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es/url?sa=i&amp;source=images&amp;cd=&amp;cad=rja&amp;uact=8&amp;ved=2ahUKEwidysiY55HbAhXCzxQKHXenBjgQjRx6BAgBEAU&amp;url=https%3A%2F%2Fwww.gob.mx%2Fcre%2Farticulos%2Fgeneracion-distribuida-102284&amp;psig=AOvVaw1L3dxgVNdWyVmCZRkiF3_g&amp;ust=152682031198347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es/url?sa=i&amp;source=images&amp;cd=&amp;cad=rja&amp;uact=8&amp;ved=2ahUKEwjSlfPl6JHbAhUGbRQKHRjzAREQjRx6BAgBEAU&amp;url=https%3A%2F%2Fbiblioteca.acropolis.org%2Fisaac-newton%2F&amp;psig=AOvVaw3FuLppXoDkbVqw2sDyFSHY&amp;ust=152682078276576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www.google.es/url?sa=i&amp;source=images&amp;cd=&amp;cad=rja&amp;uact=8&amp;ved=2ahUKEwie_52a6ZHbAhXJWxQKHThkAB0QjRx6BAgBEAU&amp;url=https%3A%2F%2Fconstructorelectrico.com%2Fgeneracion-centralizada-y-generacion-distribuida-en-busca-de-equilibrio%2F&amp;psig=AOvVaw3DDxd3PH7_7DGqcEUwNeV_&amp;ust=1526820893225939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package" Target="../embeddings/Microsoft_Word_Document1.docx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s://www.google.es/url?sa=i&amp;source=images&amp;cd=&amp;cad=rja&amp;uact=8&amp;ved=2ahUKEwif5ayL4JHbAhXJ0xQKHUSUAqkQjRx6BAgBEAU&amp;url=https%3A%2F%2Fplus.google.com%2F110926966438530970181%2Fposts%2FP3APVi2shRy&amp;psig=AOvVaw2WOVafcppn0284MM75mhtR&amp;ust=15268182149719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es/url?sa=i&amp;source=images&amp;cd=&amp;cad=rja&amp;uact=8&amp;ved=2ahUKEwiU5oH34JHbAhXJPhQKHX6kABEQjRx6BAgBEAU&amp;url=http%3A%2F%2Fcolpolsocaragon.org%2Fdavid-pac-salas-apagon-demoscopico-en-aragon%2F&amp;psig=AOvVaw0hTdXWhlQF6iJYSqTQ3wIw&amp;ust=1526818653824440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google.es/url?sa=i&amp;source=images&amp;cd=&amp;cad=rja&amp;uact=8&amp;ved=2ahUKEwiug7m64JHbAhWB1RQKHbC1DxcQjRx6BAgBEAU&amp;url=https%3A%2F%2Ftiendas.mediamarkt.es%2Fp%2Fmovil-apple-iphone-6-4.7-hd-32-gb-8-mp-1363219&amp;psig=AOvVaw3c39atus2a82V7TdzGk6xs&amp;ust=152681854248791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es/url?sa=i&amp;source=images&amp;cd=&amp;cad=rja&amp;uact=8&amp;ved=2ahUKEwju2fOj4pHbAhUH0RQKHZRzAcoQjRx6BAgBEAU&amp;url=https%3A%2F%2Fgramaconsultores.wordpress.com%2F2012%2F01%2F16%2Fgeneracion-de-energia-centralizada-vs-generacion-energia-distribuida%2F&amp;psig=AOvVaw0jVCXJPmqr7wRrC9sCfvWK&amp;ust=152681896027969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es/url?sa=i&amp;source=images&amp;cd=&amp;cad=rja&amp;uact=8&amp;ved=2ahUKEwiWmJPygpLbAhUKtBQKHW1FC08QjRx6BAgBEAU&amp;url=http%3A%2F%2Fwww.hombreencamino.com%2Fciencia%2Fla-guerra-de-las-corrientes%2F&amp;psig=AOvVaw3q2PUf121ALpWQyFzhng1D&amp;ust=152682777693301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source=images&amp;cd=&amp;cad=rja&amp;uact=8&amp;ved=2ahUKEwjW3rTxgZLbAhVM1RQKHajGB1MQjRx6BAgBEAU&amp;url=http%3A%2F%2Felrincondelasactividadesoptativas.blogspot.com%2F2011%2F03%2Fventajas-o-inconvenientes.html&amp;psig=AOvVaw0ZvNjNxuwHUAgZfnwMzH_Y&amp;ust=152682751796757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Users\JOSE ALBERTO\Desktop\Banda - Investi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6"/>
            <a:ext cx="7743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85918" y="1643056"/>
            <a:ext cx="69000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>
              <a:latin typeface="Arial Black" pitchFamily="34" charset="0"/>
            </a:endParaRPr>
          </a:p>
          <a:p>
            <a:endParaRPr lang="es-ES" dirty="0" smtClean="0">
              <a:latin typeface="Arial Black" pitchFamily="34" charset="0"/>
            </a:endParaRPr>
          </a:p>
          <a:p>
            <a:pPr algn="r"/>
            <a:r>
              <a:rPr lang="es-ES" dirty="0" smtClean="0">
                <a:latin typeface="Arial Black" pitchFamily="34" charset="0"/>
              </a:rPr>
              <a:t>ENERGÍA Y MEDIO AMBIENTE</a:t>
            </a:r>
          </a:p>
          <a:p>
            <a:pPr algn="r"/>
            <a:endParaRPr lang="es-ES" dirty="0">
              <a:latin typeface="Arial Black" pitchFamily="34" charset="0"/>
            </a:endParaRPr>
          </a:p>
          <a:p>
            <a:pPr algn="r"/>
            <a:r>
              <a:rPr lang="en-US" dirty="0" err="1" smtClean="0">
                <a:latin typeface="Arial Black" pitchFamily="34" charset="0"/>
              </a:rPr>
              <a:t>Generación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distribuída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714480" y="1576982"/>
            <a:ext cx="6968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 smtClean="0">
                <a:latin typeface="Arial Black" pitchFamily="34" charset="0"/>
              </a:rPr>
              <a:t>IX CONGRESO INVESTIGA </a:t>
            </a:r>
            <a:r>
              <a:rPr lang="es-ES" dirty="0" err="1" smtClean="0">
                <a:latin typeface="Arial Black" pitchFamily="34" charset="0"/>
              </a:rPr>
              <a:t>I+D+i</a:t>
            </a:r>
            <a:endParaRPr lang="es-ES" dirty="0" smtClean="0">
              <a:latin typeface="Arial Black" pitchFamily="34" charset="0"/>
            </a:endParaRPr>
          </a:p>
          <a:p>
            <a:endParaRPr lang="es-ES" dirty="0">
              <a:latin typeface="Arial Black" pitchFamily="34" charset="0"/>
            </a:endParaRPr>
          </a:p>
          <a:p>
            <a:endParaRPr lang="es-ES" dirty="0" smtClean="0">
              <a:latin typeface="Arial Black" pitchFamily="34" charset="0"/>
            </a:endParaRPr>
          </a:p>
        </p:txBody>
      </p:sp>
      <p:pic>
        <p:nvPicPr>
          <p:cNvPr id="13" name="Picture 2" descr="C:\Users\Jose Alberto\Documents\INVESTIGA ED 7\LOGOS\CSI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500444"/>
            <a:ext cx="1357322" cy="582503"/>
          </a:xfrm>
          <a:prstGeom prst="rect">
            <a:avLst/>
          </a:prstGeom>
          <a:noFill/>
        </p:spPr>
      </p:pic>
      <p:pic>
        <p:nvPicPr>
          <p:cNvPr id="14" name="Picture 4" descr="C:\Users\Jose Alberto\Documents\INVESTIGA ED 7\LOGOS\CIEMA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7" y="4491621"/>
            <a:ext cx="1013228" cy="474098"/>
          </a:xfrm>
          <a:prstGeom prst="rect">
            <a:avLst/>
          </a:prstGeom>
          <a:noFill/>
        </p:spPr>
      </p:pic>
      <p:pic>
        <p:nvPicPr>
          <p:cNvPr id="15" name="Picture 5" descr="C:\Users\Jose Alberto\Documents\INVESTIGA ED 7\LOGOS\INI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6741" y="4485100"/>
            <a:ext cx="1445371" cy="484588"/>
          </a:xfrm>
          <a:prstGeom prst="rect">
            <a:avLst/>
          </a:prstGeom>
          <a:noFill/>
        </p:spPr>
      </p:pic>
      <p:pic>
        <p:nvPicPr>
          <p:cNvPr id="16" name="Picture 6" descr="C:\Users\Jose Alberto\Documents\INVESTIGA ED 7\LOGOS\IN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2565" y="4426418"/>
            <a:ext cx="576889" cy="578987"/>
          </a:xfrm>
          <a:prstGeom prst="rect">
            <a:avLst/>
          </a:prstGeom>
          <a:noFill/>
        </p:spPr>
      </p:pic>
      <p:pic>
        <p:nvPicPr>
          <p:cNvPr id="17" name="Picture 7" descr="C:\Users\Jose Alberto\Documents\INVESTIGA ED 7\LOGOS\ISCIII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06948" y="4316879"/>
            <a:ext cx="570596" cy="755201"/>
          </a:xfrm>
          <a:prstGeom prst="rect">
            <a:avLst/>
          </a:prstGeom>
          <a:noFill/>
        </p:spPr>
      </p:pic>
      <p:pic>
        <p:nvPicPr>
          <p:cNvPr id="18" name="Picture 2" descr="C:\Users\Jose Alberto\Documents\INVESTIGA EVOLUCION\LOGOS\iberdrola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5" y="3500444"/>
            <a:ext cx="1289296" cy="723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38" y="843558"/>
            <a:ext cx="818794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 cambio: Generación distribuida</a:t>
            </a:r>
            <a:endParaRPr lang="es-ES" dirty="0"/>
          </a:p>
        </p:txBody>
      </p:sp>
      <p:pic>
        <p:nvPicPr>
          <p:cNvPr id="4098" name="Picture 2" descr="Resultado de imagen de generacion distribui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35646"/>
            <a:ext cx="407521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7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“Lo que sabemos es una gota de agua; lo que ignoramos es el océano”</a:t>
            </a:r>
            <a:endParaRPr lang="es-ES" sz="2800" dirty="0"/>
          </a:p>
        </p:txBody>
      </p:sp>
      <p:pic>
        <p:nvPicPr>
          <p:cNvPr id="5122" name="Picture 2" descr="Resultado de imagen de isaac newt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020" y="1379391"/>
            <a:ext cx="1963171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sultado de imagen de generación centralizada y distribuida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591118"/>
            <a:ext cx="56483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30" name="Picture 10" descr="Resultado de imagen de generación centralizada y distribuid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33" y="1452402"/>
            <a:ext cx="428196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425020" y="4079691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Isaac Newton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7896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11510"/>
            <a:ext cx="8568952" cy="857250"/>
          </a:xfrm>
        </p:spPr>
        <p:txBody>
          <a:bodyPr>
            <a:normAutofit/>
          </a:bodyPr>
          <a:lstStyle/>
          <a:p>
            <a:r>
              <a:rPr lang="es-ES" dirty="0" smtClean="0"/>
              <a:t>Soluciones Generación Centralizada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9662"/>
            <a:ext cx="8229600" cy="3250456"/>
          </a:xfrm>
        </p:spPr>
        <p:txBody>
          <a:bodyPr/>
          <a:lstStyle/>
          <a:p>
            <a:pPr>
              <a:buFontTx/>
              <a:buChar char="-"/>
            </a:pPr>
            <a:r>
              <a:rPr lang="es-ES" dirty="0" smtClean="0"/>
              <a:t>Cercanía de la producción al consumo</a:t>
            </a:r>
          </a:p>
          <a:p>
            <a:pPr>
              <a:buFontTx/>
              <a:buChar char="-"/>
            </a:pPr>
            <a:r>
              <a:rPr lang="es-ES" dirty="0" smtClean="0"/>
              <a:t>Energías renovables</a:t>
            </a:r>
          </a:p>
          <a:p>
            <a:pPr>
              <a:buFontTx/>
              <a:buChar char="-"/>
            </a:pPr>
            <a:r>
              <a:rPr lang="es-ES" dirty="0" smtClean="0"/>
              <a:t>Autoconsumo</a:t>
            </a:r>
          </a:p>
        </p:txBody>
      </p:sp>
      <p:pic>
        <p:nvPicPr>
          <p:cNvPr id="8196" name="Picture 4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7774"/>
            <a:ext cx="3743324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Object 1"/>
          <p:cNvGraphicFramePr/>
          <p:nvPr>
            <p:extLst>
              <p:ext uri="{D42A27DB-BD31-4B8C-83A1-F6EECF244321}">
                <p14:modId xmlns:p14="http://schemas.microsoft.com/office/powerpoint/2010/main" val="2195996969"/>
              </p:ext>
            </p:extLst>
          </p:nvPr>
        </p:nvGraphicFramePr>
        <p:xfrm>
          <a:off x="2954046" y="2641963"/>
          <a:ext cx="8218800" cy="3397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Document" r:id="rId3" imgW="0" imgH="0" progId="">
                  <p:embed/>
                </p:oleObj>
              </mc:Choice>
              <mc:Fallback>
                <p:oleObj name="Document" r:id="rId3" imgW="0" imgH="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2954046" y="2641963"/>
                        <a:ext cx="8218800" cy="339732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" name="94 Imagen"/>
          <p:cNvPicPr/>
          <p:nvPr/>
        </p:nvPicPr>
        <p:blipFill>
          <a:blip r:embed="rId5"/>
          <a:stretch/>
        </p:blipFill>
        <p:spPr>
          <a:xfrm>
            <a:off x="172080" y="2240640"/>
            <a:ext cx="1843920" cy="1215360"/>
          </a:xfrm>
          <a:prstGeom prst="rect">
            <a:avLst/>
          </a:prstGeom>
          <a:ln>
            <a:noFill/>
          </a:ln>
        </p:spPr>
      </p:pic>
      <p:sp>
        <p:nvSpPr>
          <p:cNvPr id="96" name="TextShape 2"/>
          <p:cNvSpPr txBox="1"/>
          <p:nvPr/>
        </p:nvSpPr>
        <p:spPr>
          <a:xfrm>
            <a:off x="1094040" y="1723140"/>
            <a:ext cx="2232000" cy="423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a-ES" u="sng" dirty="0" err="1" smtClean="0">
                <a:latin typeface="Arial"/>
              </a:rPr>
              <a:t>Energía</a:t>
            </a:r>
            <a:r>
              <a:rPr lang="ca-ES" u="sng" dirty="0" smtClean="0">
                <a:latin typeface="Arial"/>
              </a:rPr>
              <a:t> </a:t>
            </a:r>
            <a:r>
              <a:rPr lang="ca-ES" u="sng" dirty="0" err="1" smtClean="0">
                <a:latin typeface="Arial"/>
              </a:rPr>
              <a:t>eólica</a:t>
            </a:r>
            <a:endParaRPr u="sng" dirty="0"/>
          </a:p>
        </p:txBody>
      </p:sp>
      <p:pic>
        <p:nvPicPr>
          <p:cNvPr id="97" name="96 Imagen"/>
          <p:cNvPicPr/>
          <p:nvPr/>
        </p:nvPicPr>
        <p:blipFill>
          <a:blip r:embed="rId6"/>
          <a:stretch/>
        </p:blipFill>
        <p:spPr>
          <a:xfrm>
            <a:off x="2160000" y="2235960"/>
            <a:ext cx="1625040" cy="2605320"/>
          </a:xfrm>
          <a:prstGeom prst="rect">
            <a:avLst/>
          </a:prstGeom>
          <a:ln>
            <a:noFill/>
          </a:ln>
        </p:spPr>
      </p:pic>
      <p:sp>
        <p:nvSpPr>
          <p:cNvPr id="98" name="TextShape 3"/>
          <p:cNvSpPr txBox="1"/>
          <p:nvPr/>
        </p:nvSpPr>
        <p:spPr>
          <a:xfrm>
            <a:off x="251520" y="352951"/>
            <a:ext cx="8568024" cy="144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a-ES" sz="3200" dirty="0" err="1" smtClean="0">
                <a:latin typeface="Arial"/>
              </a:rPr>
              <a:t>Energías</a:t>
            </a:r>
            <a:r>
              <a:rPr lang="ca-ES" sz="3200" dirty="0" smtClean="0">
                <a:latin typeface="Arial"/>
              </a:rPr>
              <a:t> renovables y </a:t>
            </a:r>
            <a:r>
              <a:rPr lang="ca-ES" sz="3200" dirty="0" err="1" smtClean="0">
                <a:latin typeface="Arial"/>
              </a:rPr>
              <a:t>Generación</a:t>
            </a:r>
            <a:r>
              <a:rPr lang="ca-ES" sz="3200" dirty="0" smtClean="0">
                <a:latin typeface="Arial"/>
              </a:rPr>
              <a:t> </a:t>
            </a:r>
            <a:r>
              <a:rPr lang="ca-ES" sz="3200" dirty="0" err="1" smtClean="0">
                <a:latin typeface="Arial"/>
              </a:rPr>
              <a:t>Distribuida</a:t>
            </a:r>
            <a:endParaRPr sz="3200" dirty="0"/>
          </a:p>
        </p:txBody>
      </p:sp>
      <p:sp>
        <p:nvSpPr>
          <p:cNvPr id="99" name="TextShape 4"/>
          <p:cNvSpPr txBox="1"/>
          <p:nvPr/>
        </p:nvSpPr>
        <p:spPr>
          <a:xfrm>
            <a:off x="4067944" y="1633680"/>
            <a:ext cx="177012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a-ES" u="sng" dirty="0" err="1" smtClean="0">
                <a:latin typeface="Arial"/>
              </a:rPr>
              <a:t>Energía</a:t>
            </a:r>
            <a:r>
              <a:rPr lang="ca-ES" u="sng" dirty="0" smtClean="0">
                <a:latin typeface="Arial"/>
              </a:rPr>
              <a:t> </a:t>
            </a:r>
            <a:r>
              <a:rPr lang="ca-ES" u="sng" dirty="0" err="1" smtClean="0">
                <a:latin typeface="Arial"/>
              </a:rPr>
              <a:t>geotérmica</a:t>
            </a:r>
            <a:endParaRPr u="sng" dirty="0"/>
          </a:p>
        </p:txBody>
      </p:sp>
      <p:pic>
        <p:nvPicPr>
          <p:cNvPr id="100" name="99 Imagen"/>
          <p:cNvPicPr/>
          <p:nvPr/>
        </p:nvPicPr>
        <p:blipFill>
          <a:blip r:embed="rId7"/>
          <a:stretch/>
        </p:blipFill>
        <p:spPr>
          <a:xfrm>
            <a:off x="6431400" y="2609280"/>
            <a:ext cx="2268000" cy="1512000"/>
          </a:xfrm>
          <a:prstGeom prst="rect">
            <a:avLst/>
          </a:prstGeom>
          <a:ln>
            <a:noFill/>
          </a:ln>
        </p:spPr>
      </p:pic>
      <p:pic>
        <p:nvPicPr>
          <p:cNvPr id="101" name="100 Imagen"/>
          <p:cNvPicPr/>
          <p:nvPr/>
        </p:nvPicPr>
        <p:blipFill>
          <a:blip r:embed="rId8"/>
          <a:stretch/>
        </p:blipFill>
        <p:spPr>
          <a:xfrm>
            <a:off x="3938400" y="2592000"/>
            <a:ext cx="2325600" cy="1554120"/>
          </a:xfrm>
          <a:prstGeom prst="rect">
            <a:avLst/>
          </a:prstGeom>
          <a:ln>
            <a:noFill/>
          </a:ln>
        </p:spPr>
      </p:pic>
      <p:sp>
        <p:nvSpPr>
          <p:cNvPr id="102" name="TextShape 5"/>
          <p:cNvSpPr txBox="1"/>
          <p:nvPr/>
        </p:nvSpPr>
        <p:spPr>
          <a:xfrm>
            <a:off x="6607440" y="1505700"/>
            <a:ext cx="209196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a-ES" u="sng" dirty="0" err="1" smtClean="0">
                <a:latin typeface="Arial"/>
              </a:rPr>
              <a:t>Energía</a:t>
            </a:r>
            <a:r>
              <a:rPr lang="ca-ES" u="sng" dirty="0" smtClean="0">
                <a:latin typeface="Arial"/>
              </a:rPr>
              <a:t> </a:t>
            </a:r>
            <a:r>
              <a:rPr lang="ca-ES" u="sng" dirty="0" err="1" smtClean="0">
                <a:latin typeface="Arial"/>
              </a:rPr>
              <a:t>mareomotriz</a:t>
            </a:r>
            <a:endParaRPr u="sng" dirty="0"/>
          </a:p>
        </p:txBody>
      </p:sp>
      <p:sp>
        <p:nvSpPr>
          <p:cNvPr id="2" name="1 CuadroTexto"/>
          <p:cNvSpPr txBox="1"/>
          <p:nvPr/>
        </p:nvSpPr>
        <p:spPr>
          <a:xfrm>
            <a:off x="172080" y="35386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Tarifa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897156" y="4155957"/>
            <a:ext cx="240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Canarias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538616" y="4155957"/>
            <a:ext cx="222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País Vasco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6651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67544" y="636855"/>
            <a:ext cx="2099520" cy="34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a-ES" u="sng" dirty="0" err="1" smtClean="0">
                <a:latin typeface="+mj-lt"/>
              </a:rPr>
              <a:t>Energía</a:t>
            </a:r>
            <a:r>
              <a:rPr lang="ca-ES" u="sng" dirty="0" smtClean="0">
                <a:latin typeface="+mj-lt"/>
              </a:rPr>
              <a:t> solar</a:t>
            </a:r>
            <a:endParaRPr u="sng" dirty="0">
              <a:latin typeface="+mj-lt"/>
            </a:endParaRPr>
          </a:p>
        </p:txBody>
      </p:sp>
      <p:pic>
        <p:nvPicPr>
          <p:cNvPr id="104" name="103 Imagen"/>
          <p:cNvPicPr/>
          <p:nvPr/>
        </p:nvPicPr>
        <p:blipFill>
          <a:blip r:embed="rId2"/>
          <a:stretch/>
        </p:blipFill>
        <p:spPr>
          <a:xfrm>
            <a:off x="253524" y="1203518"/>
            <a:ext cx="2527560" cy="1425960"/>
          </a:xfrm>
          <a:prstGeom prst="rect">
            <a:avLst/>
          </a:prstGeom>
          <a:ln>
            <a:noFill/>
          </a:ln>
        </p:spPr>
      </p:pic>
      <p:sp>
        <p:nvSpPr>
          <p:cNvPr id="105" name="TextShape 2"/>
          <p:cNvSpPr txBox="1"/>
          <p:nvPr/>
        </p:nvSpPr>
        <p:spPr>
          <a:xfrm>
            <a:off x="3043845" y="647322"/>
            <a:ext cx="3024072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a-ES" u="sng" dirty="0" err="1" smtClean="0">
                <a:latin typeface="+mj-lt"/>
              </a:rPr>
              <a:t>Energía</a:t>
            </a:r>
            <a:r>
              <a:rPr lang="ca-ES" u="sng" dirty="0" smtClean="0">
                <a:latin typeface="+mj-lt"/>
              </a:rPr>
              <a:t> </a:t>
            </a:r>
            <a:r>
              <a:rPr lang="ca-ES" u="sng" dirty="0" err="1" smtClean="0">
                <a:latin typeface="+mj-lt"/>
              </a:rPr>
              <a:t>hidráulica</a:t>
            </a:r>
            <a:endParaRPr u="sng" dirty="0">
              <a:latin typeface="+mj-lt"/>
            </a:endParaRPr>
          </a:p>
        </p:txBody>
      </p:sp>
      <p:pic>
        <p:nvPicPr>
          <p:cNvPr id="106" name="105 Imagen"/>
          <p:cNvPicPr/>
          <p:nvPr/>
        </p:nvPicPr>
        <p:blipFill>
          <a:blip r:embed="rId3"/>
          <a:stretch/>
        </p:blipFill>
        <p:spPr>
          <a:xfrm>
            <a:off x="202944" y="3177173"/>
            <a:ext cx="2628720" cy="1440000"/>
          </a:xfrm>
          <a:prstGeom prst="rect">
            <a:avLst/>
          </a:prstGeom>
          <a:ln>
            <a:noFill/>
          </a:ln>
        </p:spPr>
      </p:pic>
      <p:pic>
        <p:nvPicPr>
          <p:cNvPr id="107" name="106 Imagen"/>
          <p:cNvPicPr/>
          <p:nvPr/>
        </p:nvPicPr>
        <p:blipFill>
          <a:blip r:embed="rId4"/>
          <a:stretch/>
        </p:blipFill>
        <p:spPr>
          <a:xfrm>
            <a:off x="3060096" y="1203518"/>
            <a:ext cx="2808312" cy="2016224"/>
          </a:xfrm>
          <a:prstGeom prst="rect">
            <a:avLst/>
          </a:prstGeom>
          <a:ln>
            <a:noFill/>
          </a:ln>
        </p:spPr>
      </p:pic>
      <p:pic>
        <p:nvPicPr>
          <p:cNvPr id="108" name="107 Imagen"/>
          <p:cNvPicPr/>
          <p:nvPr/>
        </p:nvPicPr>
        <p:blipFill>
          <a:blip r:embed="rId5"/>
          <a:stretch/>
        </p:blipFill>
        <p:spPr>
          <a:xfrm>
            <a:off x="3114700" y="3579862"/>
            <a:ext cx="2041560" cy="1296000"/>
          </a:xfrm>
          <a:prstGeom prst="rect">
            <a:avLst/>
          </a:prstGeom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6729463" y="64732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Biomasa</a:t>
            </a:r>
            <a:endParaRPr lang="es-ES" u="sng" dirty="0"/>
          </a:p>
        </p:txBody>
      </p:sp>
      <p:pic>
        <p:nvPicPr>
          <p:cNvPr id="10246" name="Picture 6" descr="Ver las imágenes de orig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29" y="1203518"/>
            <a:ext cx="2509497" cy="159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7970" y="4627694"/>
            <a:ext cx="223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Almería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257229" y="285041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Madrid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156260" y="450653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Zamora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53416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86" y="1103544"/>
            <a:ext cx="6023520" cy="383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55776" y="339502"/>
            <a:ext cx="3724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No Cogeneración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6317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7654"/>
            <a:ext cx="6813695" cy="284155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433096" y="627534"/>
            <a:ext cx="2466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/>
              <a:t>Cogeneración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0099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86710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SMART CITY</a:t>
            </a:r>
            <a:endParaRPr lang="es-ES" sz="3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2670"/>
            <a:ext cx="4176464" cy="261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91671"/>
            <a:ext cx="3956629" cy="260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182162" y="86549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SMART GRID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212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63688" y="411510"/>
            <a:ext cx="560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/>
              <a:t>APLICACIÓN PARA SMART GRIDS</a:t>
            </a:r>
            <a:endParaRPr lang="es-E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04900"/>
            <a:ext cx="214121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04901"/>
            <a:ext cx="2016224" cy="360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04900"/>
            <a:ext cx="1872208" cy="360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04901"/>
            <a:ext cx="2270401" cy="233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3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9502"/>
            <a:ext cx="8208912" cy="28803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GRUPO INVESTIGADOR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229840"/>
              </p:ext>
            </p:extLst>
          </p:nvPr>
        </p:nvGraphicFramePr>
        <p:xfrm>
          <a:off x="251520" y="1059582"/>
          <a:ext cx="864096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3123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Arribas </a:t>
                      </a:r>
                      <a:r>
                        <a:rPr lang="es-ES" b="0" dirty="0" err="1" smtClean="0">
                          <a:solidFill>
                            <a:schemeClr val="tx1"/>
                          </a:solidFill>
                        </a:rPr>
                        <a:t>Robuffo</a:t>
                      </a: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, Martín</a:t>
                      </a:r>
                      <a:br>
                        <a:rPr lang="es-E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Cortés Páez, Lucía</a:t>
                      </a:r>
                      <a:br>
                        <a:rPr lang="es-E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Fraile Pérez, Lucía</a:t>
                      </a:r>
                      <a:br>
                        <a:rPr lang="es-E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Garrido Pérez, Rodrigo</a:t>
                      </a:r>
                      <a:br>
                        <a:rPr lang="es-E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González Cabeza, Covadonga</a:t>
                      </a:r>
                      <a:br>
                        <a:rPr lang="es-E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s-ES" b="0" dirty="0" err="1" smtClean="0">
                          <a:solidFill>
                            <a:schemeClr val="tx1"/>
                          </a:solidFill>
                        </a:rPr>
                        <a:t>Guix</a:t>
                      </a: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dirty="0" err="1" smtClean="0">
                          <a:solidFill>
                            <a:schemeClr val="tx1"/>
                          </a:solidFill>
                        </a:rPr>
                        <a:t>Claramunt</a:t>
                      </a: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,  </a:t>
                      </a:r>
                      <a:r>
                        <a:rPr lang="es-ES" b="0" dirty="0" err="1" smtClean="0">
                          <a:solidFill>
                            <a:schemeClr val="tx1"/>
                          </a:solidFill>
                        </a:rPr>
                        <a:t>Franc</a:t>
                      </a: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s-E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Hernández Aguirre, Susana</a:t>
                      </a:r>
                      <a:br>
                        <a:rPr lang="es-E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s-ES" b="0" dirty="0" err="1" smtClean="0">
                          <a:solidFill>
                            <a:schemeClr val="tx1"/>
                          </a:solidFill>
                        </a:rPr>
                        <a:t>Juscafresa</a:t>
                      </a: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 Márquez, Ariadna</a:t>
                      </a:r>
                      <a:br>
                        <a:rPr lang="es-E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Márquez Martín, Cristina</a:t>
                      </a:r>
                      <a:br>
                        <a:rPr lang="es-E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s-ES" b="0" dirty="0" err="1" smtClean="0">
                          <a:solidFill>
                            <a:schemeClr val="tx1"/>
                          </a:solidFill>
                        </a:rPr>
                        <a:t>Megia</a:t>
                      </a: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 Cañaveras, Ana</a:t>
                      </a:r>
                      <a:br>
                        <a:rPr lang="es-ES" b="0" dirty="0" smtClean="0">
                          <a:solidFill>
                            <a:schemeClr val="tx1"/>
                          </a:solidFill>
                        </a:rPr>
                      </a:br>
                      <a:endParaRPr lang="es-E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Mendoza </a:t>
                      </a:r>
                      <a:r>
                        <a:rPr lang="es-ES" b="0" dirty="0" err="1" smtClean="0">
                          <a:solidFill>
                            <a:schemeClr val="tx1"/>
                          </a:solidFill>
                        </a:rPr>
                        <a:t>Jusdado</a:t>
                      </a: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, Diego</a:t>
                      </a:r>
                      <a:br>
                        <a:rPr lang="es-E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s-ES" b="0" dirty="0" err="1" smtClean="0">
                          <a:solidFill>
                            <a:schemeClr val="tx1"/>
                          </a:solidFill>
                        </a:rPr>
                        <a:t>Miret</a:t>
                      </a: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 Sala, Julia</a:t>
                      </a:r>
                      <a:br>
                        <a:rPr lang="es-E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París Quijada, María</a:t>
                      </a:r>
                      <a:br>
                        <a:rPr lang="es-E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Quintana Rica, Lucía</a:t>
                      </a:r>
                      <a:br>
                        <a:rPr lang="es-E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Ramírez Rodríguez, José Javier</a:t>
                      </a:r>
                      <a:br>
                        <a:rPr lang="es-E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Ramos Suárez,  Sonia</a:t>
                      </a:r>
                      <a:br>
                        <a:rPr lang="es-E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Romaní Aragüés, Pablo</a:t>
                      </a:r>
                      <a:br>
                        <a:rPr lang="es-E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s-ES" b="0" dirty="0" err="1" smtClean="0">
                          <a:solidFill>
                            <a:schemeClr val="tx1"/>
                          </a:solidFill>
                        </a:rPr>
                        <a:t>Sagardoy</a:t>
                      </a: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 Alonso,  Laura</a:t>
                      </a:r>
                      <a:br>
                        <a:rPr lang="es-E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s-ES" b="0" dirty="0" err="1" smtClean="0">
                          <a:solidFill>
                            <a:schemeClr val="tx1"/>
                          </a:solidFill>
                        </a:rPr>
                        <a:t>Señarís</a:t>
                      </a: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dirty="0" err="1" smtClean="0">
                          <a:solidFill>
                            <a:schemeClr val="tx1"/>
                          </a:solidFill>
                        </a:rPr>
                        <a:t>Buso</a:t>
                      </a: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, Raúl</a:t>
                      </a:r>
                      <a:br>
                        <a:rPr lang="es-E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Zorrilla Quesada, Marta</a:t>
                      </a:r>
                    </a:p>
                    <a:p>
                      <a:pPr algn="ctr"/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01479" y="4220170"/>
            <a:ext cx="8642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Moderadora: Alicia </a:t>
            </a:r>
            <a:r>
              <a:rPr lang="es-ES" sz="1600" dirty="0" err="1" smtClean="0"/>
              <a:t>Cuber</a:t>
            </a:r>
            <a:r>
              <a:rPr lang="es-ES" sz="1600" dirty="0" smtClean="0"/>
              <a:t> Caballero</a:t>
            </a:r>
          </a:p>
          <a:p>
            <a:r>
              <a:rPr lang="es-ES" sz="1600" dirty="0" smtClean="0"/>
              <a:t>Secretaria: María </a:t>
            </a:r>
            <a:r>
              <a:rPr lang="es-ES" sz="1600" dirty="0" err="1" smtClean="0"/>
              <a:t>Bustero</a:t>
            </a:r>
            <a:r>
              <a:rPr lang="es-ES" sz="1600" dirty="0" smtClean="0"/>
              <a:t> </a:t>
            </a:r>
            <a:r>
              <a:rPr lang="es-ES" sz="1600" dirty="0" err="1" smtClean="0"/>
              <a:t>Gibaja</a:t>
            </a:r>
            <a:endParaRPr lang="es-ES" sz="1600" dirty="0" smtClean="0"/>
          </a:p>
          <a:p>
            <a:r>
              <a:rPr lang="es-ES" sz="1600" dirty="0" smtClean="0"/>
              <a:t>Coordinador de moderadores: Josep Mª </a:t>
            </a:r>
            <a:r>
              <a:rPr lang="es-ES" sz="1600" dirty="0" err="1" smtClean="0"/>
              <a:t>Salvía</a:t>
            </a:r>
            <a:r>
              <a:rPr lang="es-ES" sz="1600" dirty="0" smtClean="0"/>
              <a:t> Hornos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7484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21795" y="41151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Aplicaciones: Países en Vías de Desarrollo</a:t>
            </a:r>
            <a:endParaRPr lang="es-ES" sz="3200" dirty="0"/>
          </a:p>
        </p:txBody>
      </p:sp>
      <p:pic>
        <p:nvPicPr>
          <p:cNvPr id="17410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5646"/>
            <a:ext cx="410409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35646"/>
            <a:ext cx="3129698" cy="208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860032" y="3755236"/>
            <a:ext cx="309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Puerto Rico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55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555526"/>
            <a:ext cx="94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Inconvenientes de la Generación Distribuida</a:t>
            </a:r>
            <a:endParaRPr lang="es-ES" sz="3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96090" y="1851670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sz="2800" dirty="0" smtClean="0"/>
              <a:t>Intermitencia del suministro (energías renovables)</a:t>
            </a:r>
          </a:p>
          <a:p>
            <a:pPr marL="285750" indent="-285750">
              <a:buFontTx/>
              <a:buChar char="-"/>
            </a:pPr>
            <a:r>
              <a:rPr lang="es-ES" sz="2800" dirty="0"/>
              <a:t>I</a:t>
            </a:r>
            <a:r>
              <a:rPr lang="es-ES" sz="2800" dirty="0" smtClean="0"/>
              <a:t>nversión </a:t>
            </a:r>
            <a:r>
              <a:rPr lang="es-ES" sz="2800" dirty="0"/>
              <a:t>económica </a:t>
            </a:r>
            <a:r>
              <a:rPr lang="es-ES" sz="2800" dirty="0" smtClean="0"/>
              <a:t>inicial</a:t>
            </a:r>
          </a:p>
          <a:p>
            <a:pPr marL="285750" indent="-285750">
              <a:buFontTx/>
              <a:buChar char="-"/>
            </a:pPr>
            <a:r>
              <a:rPr lang="es-ES" sz="2800" dirty="0" smtClean="0"/>
              <a:t>Inestabilidad de precios</a:t>
            </a:r>
          </a:p>
          <a:p>
            <a:pPr marL="285750" indent="-285750"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08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6"/>
            <a:ext cx="7772400" cy="110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Regulación de la GD</a:t>
            </a: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685800" y="892008"/>
            <a:ext cx="6996600" cy="425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just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s-ES">
                <a:solidFill>
                  <a:srgbClr val="000000"/>
                </a:solidFill>
              </a:rPr>
              <a:t>RD 2366/1994</a:t>
            </a:r>
            <a:endParaRPr>
              <a:solidFill>
                <a:srgbClr val="000000"/>
              </a:solidFill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s-ES">
                <a:solidFill>
                  <a:srgbClr val="000000"/>
                </a:solidFill>
              </a:rPr>
              <a:t>Ley 84/1997 [110]</a:t>
            </a:r>
            <a:endParaRPr>
              <a:solidFill>
                <a:srgbClr val="000000"/>
              </a:solidFill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s-ES">
                <a:solidFill>
                  <a:srgbClr val="000000"/>
                </a:solidFill>
              </a:rPr>
              <a:t>Plan de fomento de energías renovables (1999)</a:t>
            </a:r>
            <a:endParaRPr>
              <a:solidFill>
                <a:srgbClr val="000000"/>
              </a:solidFill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s-ES">
                <a:solidFill>
                  <a:srgbClr val="000000"/>
                </a:solidFill>
              </a:rPr>
              <a:t>RD 841/2002 [114]</a:t>
            </a:r>
            <a:endParaRPr>
              <a:solidFill>
                <a:srgbClr val="000000"/>
              </a:solidFill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s-ES">
                <a:solidFill>
                  <a:srgbClr val="000000"/>
                </a:solidFill>
              </a:rPr>
              <a:t>Plan de energías renovables (2009-2010)</a:t>
            </a:r>
            <a:endParaRPr>
              <a:solidFill>
                <a:srgbClr val="000000"/>
              </a:solidFill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s-ES">
                <a:solidFill>
                  <a:srgbClr val="000000"/>
                </a:solidFill>
              </a:rPr>
              <a:t>PER 2011-2020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1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685800" y="-6"/>
            <a:ext cx="7772400" cy="110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Situación Actual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334200" y="1561305"/>
            <a:ext cx="8475600" cy="131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s-ES">
                <a:solidFill>
                  <a:srgbClr val="000000"/>
                </a:solidFill>
              </a:rPr>
              <a:t>RD 1/2012</a:t>
            </a:r>
            <a:endParaRPr>
              <a:solidFill>
                <a:srgbClr val="000000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s-ES">
                <a:solidFill>
                  <a:srgbClr val="000000"/>
                </a:solidFill>
              </a:rPr>
              <a:t>15/2012</a:t>
            </a:r>
            <a:endParaRPr>
              <a:solidFill>
                <a:srgbClr val="000000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s-ES">
                <a:solidFill>
                  <a:srgbClr val="000000"/>
                </a:solidFill>
              </a:rPr>
              <a:t>2/2013</a:t>
            </a:r>
            <a:endParaRPr>
              <a:solidFill>
                <a:srgbClr val="000000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s-ES">
                <a:solidFill>
                  <a:srgbClr val="000000"/>
                </a:solidFill>
              </a:rPr>
              <a:t>9/2013</a:t>
            </a:r>
            <a:endParaRPr>
              <a:solidFill>
                <a:srgbClr val="000000"/>
              </a:solidFill>
            </a:endParaRPr>
          </a:p>
          <a:p>
            <a:pPr marL="457200" lvl="0" indent="-431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s-ES" b="1">
                <a:solidFill>
                  <a:srgbClr val="000000"/>
                </a:solidFill>
              </a:rPr>
              <a:t>RD 900/2015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525" y="1185426"/>
            <a:ext cx="4795274" cy="3620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1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6162021" y="102062"/>
            <a:ext cx="44115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/>
              <a:t>Real Decreto 900/2015</a:t>
            </a:r>
            <a:endParaRPr sz="2000" b="1"/>
          </a:p>
        </p:txBody>
      </p:sp>
      <p:sp>
        <p:nvSpPr>
          <p:cNvPr id="98" name="Shape 98"/>
          <p:cNvSpPr txBox="1"/>
          <p:nvPr/>
        </p:nvSpPr>
        <p:spPr>
          <a:xfrm>
            <a:off x="162900" y="525300"/>
            <a:ext cx="8716200" cy="4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latin typeface="Calibri"/>
                <a:ea typeface="Calibri"/>
                <a:cs typeface="Calibri"/>
                <a:sym typeface="Calibri"/>
              </a:rPr>
              <a:t>-Instalaciones aisladas: </a:t>
            </a:r>
            <a:r>
              <a:rPr lang="es-ES" sz="3200">
                <a:latin typeface="Calibri"/>
                <a:ea typeface="Calibri"/>
                <a:cs typeface="Calibri"/>
                <a:sym typeface="Calibri"/>
              </a:rPr>
              <a:t>No pueden conectarse a la red. No pagan peaje.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latin typeface="Calibri"/>
                <a:ea typeface="Calibri"/>
                <a:cs typeface="Calibri"/>
                <a:sym typeface="Calibri"/>
              </a:rPr>
              <a:t>  -Tipo 1: </a:t>
            </a:r>
            <a:r>
              <a:rPr lang="es-ES" sz="3200">
                <a:latin typeface="Calibri"/>
                <a:ea typeface="Calibri"/>
                <a:cs typeface="Calibri"/>
                <a:sym typeface="Calibri"/>
              </a:rPr>
              <a:t>Igual o menor a 100 kW de instalación. No perciben nada por lo que vierten a la red. Se cobra el cargo fijo por la potencia contratada, y por la energía autoconsumida.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587" y="3435846"/>
            <a:ext cx="3641184" cy="15270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642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6173790" y="10845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/>
              <a:t>Real Decreto 900/2015</a:t>
            </a:r>
            <a:endParaRPr sz="2000" b="1"/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t="2075"/>
          <a:stretch/>
        </p:blipFill>
        <p:spPr>
          <a:xfrm>
            <a:off x="4298555" y="3284052"/>
            <a:ext cx="3706025" cy="17227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6" name="Shape 106"/>
          <p:cNvSpPr txBox="1"/>
          <p:nvPr/>
        </p:nvSpPr>
        <p:spPr>
          <a:xfrm>
            <a:off x="235062" y="596594"/>
            <a:ext cx="8673900" cy="30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-Tipo 2:</a:t>
            </a: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Instalaciones de más de 100 kW de instalación. Hay que inscribirse en el RAIPE y se pueden vender los sobrantes a precio de 4-5 céntimos/kW. Hay que pagar un peaje de 0,5 €/MWh y un impuesto al 7%, así como los peajes de respaldo anteriores.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3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l="8618" t="15297" r="13177"/>
          <a:stretch/>
        </p:blipFill>
        <p:spPr>
          <a:xfrm>
            <a:off x="5380640" y="2378217"/>
            <a:ext cx="3364800" cy="2522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309200" y="174624"/>
            <a:ext cx="6525600" cy="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Beneficios para el usuario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78786" y="491375"/>
            <a:ext cx="7392300" cy="3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/>
              <a:t>Disminución de emisiones contaminantes</a:t>
            </a:r>
            <a:endParaRPr/>
          </a:p>
          <a:p>
            <a:pPr marL="342900" marR="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/>
              <a:t>Mayor confiabilidad/ menor riesgo de una caída de red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/>
              <a:t>Uso eficiente de la energía 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/>
              <a:t>Uso de energías renovables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100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75" y="959775"/>
            <a:ext cx="7646126" cy="400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80338" y="27160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Beneficios para el suministrador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72079" y="1266345"/>
            <a:ext cx="68274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/>
              <a:t>Reducción de pérdidas (distribución y transmisión)</a:t>
            </a:r>
            <a:endParaRPr/>
          </a:p>
          <a:p>
            <a:pPr marL="342900" marR="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/>
              <a:t>Mayor regulación de tensión </a:t>
            </a:r>
            <a:endParaRPr/>
          </a:p>
          <a:p>
            <a:pPr marL="342900" marR="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/>
              <a:t>Menor saturación de la red</a:t>
            </a:r>
            <a:endParaRPr/>
          </a:p>
          <a:p>
            <a:pPr marL="342900" marR="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/>
              <a:t>Descenso del índice de fallos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110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 idx="4294967295"/>
          </p:nvPr>
        </p:nvSpPr>
        <p:spPr>
          <a:xfrm>
            <a:off x="331117" y="18410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Proyecto (Redes Bidelek)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418575" y="470637"/>
            <a:ext cx="8054700" cy="44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latin typeface="Calibri"/>
                <a:ea typeface="Calibri"/>
                <a:cs typeface="Calibri"/>
                <a:sym typeface="Calibri"/>
              </a:rPr>
              <a:t>-País Vasco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latin typeface="Calibri"/>
                <a:ea typeface="Calibri"/>
                <a:cs typeface="Calibri"/>
                <a:sym typeface="Calibri"/>
              </a:rPr>
              <a:t>-Redes inteligentes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latin typeface="Calibri"/>
                <a:ea typeface="Calibri"/>
                <a:cs typeface="Calibri"/>
                <a:sym typeface="Calibri"/>
              </a:rPr>
              <a:t>-Objetivo: redes inteligentes a zonas urbanas y rurales.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latin typeface="Calibri"/>
                <a:ea typeface="Calibri"/>
                <a:cs typeface="Calibri"/>
                <a:sym typeface="Calibri"/>
              </a:rPr>
              <a:t>-Incluye: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latin typeface="Calibri"/>
                <a:ea typeface="Calibri"/>
                <a:cs typeface="Calibri"/>
                <a:sym typeface="Calibri"/>
              </a:rPr>
              <a:t>            -Contadores inteligentes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latin typeface="Calibri"/>
                <a:ea typeface="Calibri"/>
                <a:cs typeface="Calibri"/>
                <a:sym typeface="Calibri"/>
              </a:rPr>
              <a:t>            -Generación distribuida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latin typeface="Calibri"/>
                <a:ea typeface="Calibri"/>
                <a:cs typeface="Calibri"/>
                <a:sym typeface="Calibri"/>
              </a:rPr>
              <a:t>            -Nuevas tecnologías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1984" y="2843881"/>
            <a:ext cx="3123425" cy="21300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0738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l="6583" t="37096" r="8577" b="41494"/>
          <a:stretch/>
        </p:blipFill>
        <p:spPr>
          <a:xfrm>
            <a:off x="5425766" y="3876294"/>
            <a:ext cx="3329975" cy="1126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3" name="Shape 133"/>
          <p:cNvSpPr txBox="1">
            <a:spLocks noGrp="1"/>
          </p:cNvSpPr>
          <p:nvPr>
            <p:ph type="title" idx="4294967295"/>
          </p:nvPr>
        </p:nvSpPr>
        <p:spPr>
          <a:xfrm>
            <a:off x="331117" y="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Proyecto (Bidelek 4.0)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331125" y="644933"/>
            <a:ext cx="9144000" cy="3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latin typeface="Calibri"/>
                <a:ea typeface="Calibri"/>
                <a:cs typeface="Calibri"/>
                <a:sym typeface="Calibri"/>
              </a:rPr>
              <a:t>-Éxito de Bidelek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latin typeface="Calibri"/>
                <a:ea typeface="Calibri"/>
                <a:cs typeface="Calibri"/>
                <a:sym typeface="Calibri"/>
              </a:rPr>
              <a:t>-Mayor digitalización de redes eléctricas que  permiten el autoconsumo y otros recursos energéticos distribuidos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latin typeface="Calibri"/>
                <a:ea typeface="Calibri"/>
                <a:cs typeface="Calibri"/>
                <a:sym typeface="Calibri"/>
              </a:rPr>
              <a:t>-Mayor eficiencia y sostenibilidad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latin typeface="Calibri"/>
                <a:ea typeface="Calibri"/>
                <a:cs typeface="Calibri"/>
                <a:sym typeface="Calibri"/>
              </a:rPr>
              <a:t>-Más fiable, flexible y digitalizada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9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</a:t>
            </a:r>
            <a:r>
              <a:rPr lang="es-ES" dirty="0" smtClean="0"/>
              <a:t>ndice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7614"/>
            <a:ext cx="8229600" cy="3394472"/>
          </a:xfrm>
        </p:spPr>
        <p:txBody>
          <a:bodyPr>
            <a:normAutofit fontScale="47500" lnSpcReduction="20000"/>
          </a:bodyPr>
          <a:lstStyle/>
          <a:p>
            <a:r>
              <a:rPr lang="es-ES" u="sng" dirty="0" smtClean="0"/>
              <a:t>Introducción</a:t>
            </a:r>
          </a:p>
          <a:p>
            <a:pPr lvl="1"/>
            <a:r>
              <a:rPr lang="es-ES" dirty="0" smtClean="0"/>
              <a:t>Generación centralizada</a:t>
            </a:r>
          </a:p>
          <a:p>
            <a:pPr lvl="1"/>
            <a:r>
              <a:rPr lang="es-ES" dirty="0" smtClean="0"/>
              <a:t>Historia</a:t>
            </a:r>
          </a:p>
          <a:p>
            <a:pPr lvl="1"/>
            <a:r>
              <a:rPr lang="es-ES" dirty="0" smtClean="0"/>
              <a:t>Problemática</a:t>
            </a:r>
          </a:p>
          <a:p>
            <a:pPr lvl="1"/>
            <a:r>
              <a:rPr lang="es-ES" dirty="0" smtClean="0"/>
              <a:t>Generación distribuida</a:t>
            </a:r>
          </a:p>
          <a:p>
            <a:r>
              <a:rPr lang="es-ES" u="sng" dirty="0" smtClean="0"/>
              <a:t>Cuerpo</a:t>
            </a:r>
          </a:p>
          <a:p>
            <a:pPr lvl="1"/>
            <a:r>
              <a:rPr lang="es-ES" dirty="0" smtClean="0"/>
              <a:t>Soluciones frente a la GC</a:t>
            </a:r>
          </a:p>
          <a:p>
            <a:pPr lvl="1"/>
            <a:r>
              <a:rPr lang="es-ES" dirty="0" smtClean="0"/>
              <a:t>Energías renovables</a:t>
            </a:r>
          </a:p>
          <a:p>
            <a:pPr lvl="1"/>
            <a:r>
              <a:rPr lang="es-ES" dirty="0" smtClean="0"/>
              <a:t>Cogeneración</a:t>
            </a:r>
          </a:p>
          <a:p>
            <a:pPr lvl="1"/>
            <a:r>
              <a:rPr lang="es-ES" dirty="0"/>
              <a:t>Smart </a:t>
            </a:r>
            <a:r>
              <a:rPr lang="es-ES" dirty="0" err="1"/>
              <a:t>cities</a:t>
            </a:r>
            <a:r>
              <a:rPr lang="es-ES" dirty="0"/>
              <a:t> y Smart </a:t>
            </a:r>
            <a:r>
              <a:rPr lang="es-ES" dirty="0" err="1" smtClean="0"/>
              <a:t>grids</a:t>
            </a:r>
            <a:endParaRPr lang="es-ES" dirty="0" smtClean="0"/>
          </a:p>
          <a:p>
            <a:pPr lvl="1"/>
            <a:r>
              <a:rPr lang="es-ES" dirty="0" smtClean="0"/>
              <a:t>Aplicaciones</a:t>
            </a:r>
          </a:p>
          <a:p>
            <a:pPr lvl="1"/>
            <a:r>
              <a:rPr lang="es-ES" dirty="0" smtClean="0"/>
              <a:t>Legislación</a:t>
            </a:r>
          </a:p>
          <a:p>
            <a:r>
              <a:rPr lang="es-ES" u="sng" dirty="0" smtClean="0"/>
              <a:t>Conclusiones</a:t>
            </a:r>
          </a:p>
          <a:p>
            <a:pPr lvl="1"/>
            <a:r>
              <a:rPr lang="es-ES" dirty="0" smtClean="0"/>
              <a:t>Ventajas</a:t>
            </a:r>
          </a:p>
          <a:p>
            <a:pPr lvl="1"/>
            <a:r>
              <a:rPr lang="es-ES" dirty="0" smtClean="0"/>
              <a:t>Proyectos</a:t>
            </a:r>
          </a:p>
          <a:p>
            <a:pPr marL="457200" lvl="1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35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302069" y="1034000"/>
            <a:ext cx="54726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-Unas tejas que convierten la energía del sol en electricidad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-Batería </a:t>
            </a:r>
            <a:r>
              <a:rPr lang="es-E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Powerwall</a:t>
            </a: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 energía que </a:t>
            </a:r>
            <a:r>
              <a:rPr lang="es-E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genera durante todo el día se almacena y está disponible en todo momento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914411" y="180512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latin typeface="Calibri"/>
                <a:ea typeface="Calibri"/>
                <a:cs typeface="Calibri"/>
                <a:sym typeface="Calibri"/>
              </a:rPr>
              <a:t>Tejas Tesla (Solar Roof)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4675" y="2018250"/>
            <a:ext cx="3064525" cy="18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9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19955"/>
          <a:stretch/>
        </p:blipFill>
        <p:spPr>
          <a:xfrm>
            <a:off x="572632" y="3013509"/>
            <a:ext cx="7998750" cy="20051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625" y="886792"/>
            <a:ext cx="7998749" cy="20051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8" name="Shape 148"/>
          <p:cNvSpPr txBox="1">
            <a:spLocks noGrp="1"/>
          </p:cNvSpPr>
          <p:nvPr>
            <p:ph type="title" idx="4294967295"/>
          </p:nvPr>
        </p:nvSpPr>
        <p:spPr>
          <a:xfrm>
            <a:off x="257700" y="10"/>
            <a:ext cx="88863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sz="3900"/>
              <a:t>Rentabilidad de unas placas fotovoltaicas</a:t>
            </a:r>
            <a:endParaRPr sz="3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03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81726" y="1635646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i="1" dirty="0" smtClean="0"/>
              <a:t>“No sé si la energía es poder, </a:t>
            </a:r>
            <a:br>
              <a:rPr lang="es-ES" sz="3600" i="1" dirty="0" smtClean="0"/>
            </a:br>
            <a:r>
              <a:rPr lang="es-ES" sz="3600" i="1" dirty="0" smtClean="0"/>
              <a:t>pero está claro que la energía va ligada al poder”.</a:t>
            </a:r>
            <a:r>
              <a:rPr lang="es-ES" sz="3600" dirty="0" smtClean="0"/>
              <a:t>- Luis Arribas</a:t>
            </a:r>
            <a:endParaRPr lang="es-ES" sz="3600" i="1" dirty="0"/>
          </a:p>
        </p:txBody>
      </p:sp>
    </p:spTree>
    <p:extLst>
      <p:ext uri="{BB962C8B-B14F-4D97-AF65-F5344CB8AC3E}">
        <p14:creationId xmlns:p14="http://schemas.microsoft.com/office/powerpoint/2010/main" val="32808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Imagínate…</a:t>
            </a:r>
            <a:endParaRPr lang="es-ES" dirty="0"/>
          </a:p>
        </p:txBody>
      </p:sp>
      <p:pic>
        <p:nvPicPr>
          <p:cNvPr id="2050" name="Picture 2" descr="Resultado de imagen de casa con luces encendida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0" b="5709"/>
          <a:stretch/>
        </p:blipFill>
        <p:spPr bwMode="auto">
          <a:xfrm>
            <a:off x="323528" y="1996022"/>
            <a:ext cx="292722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5724128" y="2947873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 descr="Resultado de imagen de movi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23678"/>
            <a:ext cx="206115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apagon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073"/>
          <a:stretch/>
        </p:blipFill>
        <p:spPr bwMode="auto">
          <a:xfrm>
            <a:off x="6948160" y="2215505"/>
            <a:ext cx="1872000" cy="158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Flecha derecha"/>
          <p:cNvSpPr/>
          <p:nvPr/>
        </p:nvSpPr>
        <p:spPr>
          <a:xfrm>
            <a:off x="3419872" y="2861679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https://upload.wikimedia.org/wikipedia/commons/thumb/f/f4/Spa_elec_gen.PNG/630px-Spa_elec_ge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2"/>
            <a:ext cx="9144000" cy="514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Generación centralizada</a:t>
            </a:r>
            <a:endParaRPr lang="es-ES" dirty="0"/>
          </a:p>
        </p:txBody>
      </p:sp>
      <p:pic>
        <p:nvPicPr>
          <p:cNvPr id="3074" name="Picture 2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72" y="1347614"/>
            <a:ext cx="395562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Guerra de las Corrientes</a:t>
            </a:r>
            <a:endParaRPr lang="es-ES" dirty="0"/>
          </a:p>
        </p:txBody>
      </p:sp>
      <p:pic>
        <p:nvPicPr>
          <p:cNvPr id="7170" name="Picture 2" descr="Resultado de imagen de guerra de las corrient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41494"/>
            <a:ext cx="4552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Inconvenientes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7614"/>
            <a:ext cx="8229600" cy="3394472"/>
          </a:xfrm>
        </p:spPr>
        <p:txBody>
          <a:bodyPr/>
          <a:lstStyle/>
          <a:p>
            <a:r>
              <a:rPr lang="es-ES" dirty="0" smtClean="0"/>
              <a:t>Pérdida de la energía</a:t>
            </a:r>
          </a:p>
          <a:p>
            <a:r>
              <a:rPr lang="es-ES" dirty="0" smtClean="0"/>
              <a:t>Contaminación</a:t>
            </a:r>
          </a:p>
          <a:p>
            <a:r>
              <a:rPr lang="es-ES" dirty="0" smtClean="0"/>
              <a:t>Conciencia del uso de la energía</a:t>
            </a:r>
          </a:p>
          <a:p>
            <a:r>
              <a:rPr lang="es-ES" dirty="0"/>
              <a:t>Dependencia de los combustibles fósiles</a:t>
            </a:r>
          </a:p>
          <a:p>
            <a:endParaRPr lang="es-ES" dirty="0"/>
          </a:p>
        </p:txBody>
      </p:sp>
      <p:pic>
        <p:nvPicPr>
          <p:cNvPr id="6148" name="Picture 4" descr="Resultado de imagen de inconvenient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97" y="267494"/>
            <a:ext cx="178054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0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Conciencia popular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03598"/>
            <a:ext cx="71056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9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530</Words>
  <Application>Microsoft Office PowerPoint</Application>
  <PresentationFormat>Presentación en pantalla (16:9)</PresentationFormat>
  <Paragraphs>119</Paragraphs>
  <Slides>32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4" baseType="lpstr">
      <vt:lpstr>Tema de Office</vt:lpstr>
      <vt:lpstr>Document</vt:lpstr>
      <vt:lpstr>Presentación de PowerPoint</vt:lpstr>
      <vt:lpstr>GRUPO INVESTIGADOR</vt:lpstr>
      <vt:lpstr>Índice</vt:lpstr>
      <vt:lpstr>Imagínate…</vt:lpstr>
      <vt:lpstr>Presentación de PowerPoint</vt:lpstr>
      <vt:lpstr>Generación centralizada</vt:lpstr>
      <vt:lpstr>La Guerra de las Corrientes</vt:lpstr>
      <vt:lpstr>Inconvenientes</vt:lpstr>
      <vt:lpstr>Conciencia popular</vt:lpstr>
      <vt:lpstr>Presentación de PowerPoint</vt:lpstr>
      <vt:lpstr>Un cambio: Generación distribuida</vt:lpstr>
      <vt:lpstr>“Lo que sabemos es una gota de agua; lo que ignoramos es el océano”</vt:lpstr>
      <vt:lpstr>Soluciones Generación Centralizada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Regulación de la GD</vt:lpstr>
      <vt:lpstr>Situación Actual</vt:lpstr>
      <vt:lpstr>Presentación de PowerPoint</vt:lpstr>
      <vt:lpstr>Presentación de PowerPoint</vt:lpstr>
      <vt:lpstr>Beneficios para el usuario</vt:lpstr>
      <vt:lpstr>Beneficios para el suministrador </vt:lpstr>
      <vt:lpstr>Proyecto (Redes Bidelek)</vt:lpstr>
      <vt:lpstr>Proyecto (Bidelek 4.0)</vt:lpstr>
      <vt:lpstr>Presentación de PowerPoint</vt:lpstr>
      <vt:lpstr>Rentabilidad de unas placas fotovoltaicas</vt:lpstr>
      <vt:lpstr>Presentación de PowerPoint</vt:lpstr>
    </vt:vector>
  </TitlesOfParts>
  <Company>Gémina Servicios de Ingeniería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José Alberto</dc:creator>
  <cp:lastModifiedBy>Escuela</cp:lastModifiedBy>
  <cp:revision>32</cp:revision>
  <dcterms:created xsi:type="dcterms:W3CDTF">2016-11-11T10:12:07Z</dcterms:created>
  <dcterms:modified xsi:type="dcterms:W3CDTF">2018-05-19T16:17:01Z</dcterms:modified>
</cp:coreProperties>
</file>