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494" autoAdjust="0"/>
  </p:normalViewPr>
  <p:slideViewPr>
    <p:cSldViewPr>
      <p:cViewPr varScale="1">
        <p:scale>
          <a:sx n="85" d="100"/>
          <a:sy n="85" d="100"/>
        </p:scale>
        <p:origin x="102" y="2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6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85918" y="1643056"/>
            <a:ext cx="68339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 Black" pitchFamily="34" charset="0"/>
              </a:rPr>
              <a:t>I</a:t>
            </a:r>
            <a:r>
              <a:rPr lang="es-ES" dirty="0" smtClean="0">
                <a:latin typeface="Arial Black" pitchFamily="34" charset="0"/>
              </a:rPr>
              <a:t>V INTERNATIONAL YOUTH SCIENTIFIC CONGRESS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pPr algn="r"/>
            <a:r>
              <a:rPr lang="es-ES" dirty="0" smtClean="0">
                <a:latin typeface="Arial Black" pitchFamily="34" charset="0"/>
              </a:rPr>
              <a:t>BIOTECHNOLOGY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s-ES" dirty="0" err="1" smtClean="0">
                <a:latin typeface="Arial Black" pitchFamily="34" charset="0"/>
              </a:rPr>
              <a:t>Taming</a:t>
            </a:r>
            <a:r>
              <a:rPr lang="es-ES" dirty="0" smtClean="0">
                <a:latin typeface="Arial Black" pitchFamily="34" charset="0"/>
              </a:rPr>
              <a:t> </a:t>
            </a:r>
            <a:r>
              <a:rPr lang="es-ES" dirty="0" err="1" smtClean="0">
                <a:latin typeface="Arial Black" pitchFamily="34" charset="0"/>
              </a:rPr>
              <a:t>microorganisms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1026" name="Picture 2" descr="C:\Users\Jose Alberto\Documents\INVESTIGA ED 7\LOGOS\CSI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2276" y="3571882"/>
            <a:ext cx="1357322" cy="582503"/>
          </a:xfrm>
          <a:prstGeom prst="rect">
            <a:avLst/>
          </a:prstGeom>
          <a:noFill/>
        </p:spPr>
      </p:pic>
      <p:pic>
        <p:nvPicPr>
          <p:cNvPr id="1027" name="Picture 3" descr="C:\Users\Jose Alberto\Documents\INVESTIGA ED 7\LOGOS\SANTAN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6607" y="3577381"/>
            <a:ext cx="1500881" cy="571504"/>
          </a:xfrm>
          <a:prstGeom prst="rect">
            <a:avLst/>
          </a:prstGeom>
          <a:noFill/>
        </p:spPr>
      </p:pic>
      <p:pic>
        <p:nvPicPr>
          <p:cNvPr id="1028" name="Picture 4" descr="C:\Users\Jose Alberto\Documents\INVESTIGA ED 7\LOGOS\CIEMA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464063"/>
            <a:ext cx="766763" cy="358775"/>
          </a:xfrm>
          <a:prstGeom prst="rect">
            <a:avLst/>
          </a:prstGeom>
          <a:noFill/>
        </p:spPr>
      </p:pic>
      <p:pic>
        <p:nvPicPr>
          <p:cNvPr id="1029" name="Picture 5" descr="C:\Users\Jose Alberto\Documents\INVESTIGA ED 7\LOGOS\INI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8851" y="4460094"/>
            <a:ext cx="1093788" cy="366713"/>
          </a:xfrm>
          <a:prstGeom prst="rect">
            <a:avLst/>
          </a:prstGeom>
          <a:noFill/>
        </p:spPr>
      </p:pic>
      <p:pic>
        <p:nvPicPr>
          <p:cNvPr id="1030" name="Picture 6" descr="C:\Users\Jose Alberto\Documents\INVESTIGA ED 7\LOGOS\INT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3419" y="4424375"/>
            <a:ext cx="436562" cy="438150"/>
          </a:xfrm>
          <a:prstGeom prst="rect">
            <a:avLst/>
          </a:prstGeom>
          <a:noFill/>
        </p:spPr>
      </p:pic>
      <p:pic>
        <p:nvPicPr>
          <p:cNvPr id="1031" name="Picture 7" descr="C:\Users\Jose Alberto\Documents\INVESTIGA ED 7\LOGOS\ISCIII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6271" y="4357700"/>
            <a:ext cx="431800" cy="571500"/>
          </a:xfrm>
          <a:prstGeom prst="rect">
            <a:avLst/>
          </a:prstGeom>
          <a:noFill/>
        </p:spPr>
      </p:pic>
      <p:pic>
        <p:nvPicPr>
          <p:cNvPr id="1032" name="Picture 8" descr="C:\Users\Jose Alberto\Documents\INVESTIGA ED 7\LOGOS\Endesa_Logo_Primary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3699820"/>
            <a:ext cx="1552256" cy="326627"/>
          </a:xfrm>
          <a:prstGeom prst="rect">
            <a:avLst/>
          </a:prstGeom>
          <a:noFill/>
        </p:spPr>
      </p:pic>
      <p:pic>
        <p:nvPicPr>
          <p:cNvPr id="1033" name="Picture 9" descr="C:\Users\Jose Alberto\Documents\INVESTIGA ED 7\LOGOS\upcomilla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60" y="4436228"/>
            <a:ext cx="2160565" cy="4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195486"/>
            <a:ext cx="5472608" cy="857250"/>
          </a:xfrm>
        </p:spPr>
        <p:txBody>
          <a:bodyPr/>
          <a:lstStyle/>
          <a:p>
            <a:r>
              <a:rPr lang="es-ES" dirty="0" smtClean="0"/>
              <a:t>Gene </a:t>
            </a:r>
            <a:r>
              <a:rPr lang="es-ES" dirty="0" err="1" smtClean="0"/>
              <a:t>therapy</a:t>
            </a:r>
            <a:endParaRPr lang="es-ES" dirty="0"/>
          </a:p>
        </p:txBody>
      </p:sp>
      <p:pic>
        <p:nvPicPr>
          <p:cNvPr id="2050" name="Picture 2" descr="Resultado de imagen de gene thera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5472608" cy="40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7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05278"/>
            <a:ext cx="8229600" cy="857250"/>
          </a:xfrm>
        </p:spPr>
        <p:txBody>
          <a:bodyPr/>
          <a:lstStyle/>
          <a:p>
            <a:r>
              <a:rPr lang="es-ES" dirty="0" err="1" smtClean="0"/>
              <a:t>Pharmaceutical</a:t>
            </a:r>
            <a:r>
              <a:rPr lang="es-ES" dirty="0" smtClean="0"/>
              <a:t> </a:t>
            </a:r>
            <a:r>
              <a:rPr lang="es-ES" dirty="0" err="1" smtClean="0"/>
              <a:t>industry</a:t>
            </a:r>
            <a:endParaRPr lang="es-ES" dirty="0"/>
          </a:p>
        </p:txBody>
      </p:sp>
      <p:pic>
        <p:nvPicPr>
          <p:cNvPr id="3074" name="Picture 2" descr="Resultado de imagen de insul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60" y="1063228"/>
            <a:ext cx="3770106" cy="39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Bioremediation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102" name="Picture 6" descr="Resultado de imagen de plastic in oce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83" y="1200150"/>
            <a:ext cx="4525433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229600" cy="857250"/>
          </a:xfrm>
        </p:spPr>
        <p:txBody>
          <a:bodyPr/>
          <a:lstStyle/>
          <a:p>
            <a:r>
              <a:rPr lang="es-ES" dirty="0" err="1" smtClean="0"/>
              <a:t>Energy</a:t>
            </a:r>
            <a:endParaRPr lang="es-ES" dirty="0"/>
          </a:p>
        </p:txBody>
      </p:sp>
      <p:pic>
        <p:nvPicPr>
          <p:cNvPr id="5122" name="Picture 2" descr="Resultado de imagen de virus batter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8"/>
          <a:stretch/>
        </p:blipFill>
        <p:spPr bwMode="auto">
          <a:xfrm>
            <a:off x="2369169" y="3198914"/>
            <a:ext cx="4147047" cy="18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biofuels microalg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47" y="1081431"/>
            <a:ext cx="5261117" cy="204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barrier</a:t>
            </a:r>
            <a:r>
              <a:rPr lang="es-ES" dirty="0" smtClean="0"/>
              <a:t> of </a:t>
            </a:r>
            <a:r>
              <a:rPr lang="es-ES" dirty="0" err="1" smtClean="0"/>
              <a:t>prejudices</a:t>
            </a:r>
            <a:endParaRPr lang="es-ES" dirty="0"/>
          </a:p>
        </p:txBody>
      </p:sp>
      <p:pic>
        <p:nvPicPr>
          <p:cNvPr id="4" name="Video_20161122160732928_by_videosh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203598"/>
            <a:ext cx="6480720" cy="3645299"/>
          </a:xfrm>
        </p:spPr>
      </p:pic>
    </p:spTree>
    <p:extLst>
      <p:ext uri="{BB962C8B-B14F-4D97-AF65-F5344CB8AC3E}">
        <p14:creationId xmlns:p14="http://schemas.microsoft.com/office/powerpoint/2010/main" val="12597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de crispr ca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9512" y="1806230"/>
            <a:ext cx="33288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08303" y="3678438"/>
            <a:ext cx="260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CRISPR-Cas9</a:t>
            </a:r>
            <a:endParaRPr lang="es-E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83" y="958869"/>
            <a:ext cx="1901974" cy="20786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61512" y="167503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MIT </a:t>
            </a:r>
            <a:r>
              <a:rPr lang="es-ES" dirty="0" err="1" smtClean="0"/>
              <a:t>research</a:t>
            </a:r>
            <a:r>
              <a:rPr lang="es-ES" dirty="0"/>
              <a:t>:</a:t>
            </a:r>
            <a:r>
              <a:rPr lang="es-ES" dirty="0" smtClean="0"/>
              <a:t> Malaria </a:t>
            </a:r>
            <a:r>
              <a:rPr lang="es-ES" dirty="0" err="1" smtClean="0"/>
              <a:t>protozoa</a:t>
            </a:r>
            <a:endParaRPr lang="es-ES" dirty="0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502217" y="1923679"/>
            <a:ext cx="1107351" cy="909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Resultado de imagen de huntington dise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3" y="3678438"/>
            <a:ext cx="2133616" cy="11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de flecha 9"/>
          <p:cNvCxnSpPr/>
          <p:nvPr/>
        </p:nvCxnSpPr>
        <p:spPr>
          <a:xfrm>
            <a:off x="3502217" y="2832809"/>
            <a:ext cx="1062265" cy="1251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6913540" y="394794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Autoimmune</a:t>
            </a:r>
            <a:r>
              <a:rPr lang="es-ES" dirty="0" smtClean="0"/>
              <a:t> </a:t>
            </a:r>
            <a:r>
              <a:rPr lang="es-ES" dirty="0" err="1" smtClean="0"/>
              <a:t>diseases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11881" y="633728"/>
            <a:ext cx="559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/>
              <a:t>Prospects</a:t>
            </a:r>
            <a:r>
              <a:rPr lang="es-ES" sz="3600" dirty="0" smtClean="0"/>
              <a:t> </a:t>
            </a:r>
            <a:r>
              <a:rPr lang="es-ES" sz="3600" dirty="0" err="1" smtClean="0"/>
              <a:t>for</a:t>
            </a:r>
            <a:r>
              <a:rPr lang="es-ES" sz="3600" dirty="0" smtClean="0"/>
              <a:t> CRISPR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2841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33" y="202835"/>
            <a:ext cx="2338965" cy="17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de invest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1682"/>
            <a:ext cx="4243086" cy="25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31" y="202835"/>
            <a:ext cx="1771485" cy="1771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003798"/>
            <a:ext cx="3404868" cy="165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59931" y="19729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Sustainability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940152" y="465464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Alternatives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7592" y="308679"/>
            <a:ext cx="33670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/>
              <a:t>How</a:t>
            </a:r>
            <a:r>
              <a:rPr lang="es-ES" sz="2800" dirty="0" smtClean="0"/>
              <a:t> </a:t>
            </a:r>
            <a:r>
              <a:rPr lang="es-ES" sz="2800" dirty="0" err="1" smtClean="0"/>
              <a:t>will</a:t>
            </a:r>
            <a:r>
              <a:rPr lang="es-ES" sz="2800" dirty="0" smtClean="0"/>
              <a:t> </a:t>
            </a:r>
            <a:r>
              <a:rPr lang="es-ES" sz="2800" dirty="0" err="1" smtClean="0"/>
              <a:t>biotechnology</a:t>
            </a:r>
            <a:r>
              <a:rPr lang="es-ES" sz="2800" dirty="0" smtClean="0"/>
              <a:t> </a:t>
            </a:r>
            <a:r>
              <a:rPr lang="es-ES" sz="2800" dirty="0" err="1" smtClean="0"/>
              <a:t>contribute</a:t>
            </a:r>
            <a:r>
              <a:rPr lang="es-ES" sz="2800" dirty="0"/>
              <a:t> </a:t>
            </a:r>
            <a:r>
              <a:rPr lang="es-ES" sz="2800" dirty="0" smtClean="0"/>
              <a:t>in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future</a:t>
            </a:r>
            <a:r>
              <a:rPr lang="es-ES" sz="2800" dirty="0" smtClean="0"/>
              <a:t>?</a:t>
            </a:r>
            <a:endParaRPr lang="es-ES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228182" y="1951318"/>
            <a:ext cx="230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New </a:t>
            </a:r>
            <a:r>
              <a:rPr lang="es-ES" dirty="0" err="1" smtClean="0"/>
              <a:t>techniques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1986" y="18976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Investment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06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11510"/>
            <a:ext cx="8229600" cy="30858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3200" i="1" dirty="0" smtClean="0"/>
              <a:t>“</a:t>
            </a:r>
            <a:r>
              <a:rPr lang="es-ES" sz="3200" i="1" dirty="0" err="1" smtClean="0"/>
              <a:t>Microorganisms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have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been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here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since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life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started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on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Earth</a:t>
            </a:r>
            <a:r>
              <a:rPr lang="es-ES" sz="3200" i="1" dirty="0"/>
              <a:t> </a:t>
            </a:r>
            <a:r>
              <a:rPr lang="es-ES" sz="3200" i="1" dirty="0" smtClean="0"/>
              <a:t>and </a:t>
            </a:r>
            <a:r>
              <a:rPr lang="es-ES" sz="3200" i="1" dirty="0" err="1" smtClean="0"/>
              <a:t>they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will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stay</a:t>
            </a:r>
            <a:r>
              <a:rPr lang="es-ES" sz="3200" i="1" dirty="0" smtClean="0"/>
              <a:t>; </a:t>
            </a:r>
            <a:r>
              <a:rPr lang="es-ES" sz="3200" i="1" dirty="0" err="1" smtClean="0"/>
              <a:t>hence</a:t>
            </a:r>
            <a:r>
              <a:rPr lang="es-ES" sz="3200" i="1" dirty="0" smtClean="0"/>
              <a:t>, </a:t>
            </a:r>
            <a:r>
              <a:rPr lang="es-ES" sz="3200" i="1" dirty="0" err="1" smtClean="0"/>
              <a:t>they</a:t>
            </a:r>
            <a:r>
              <a:rPr lang="es-ES" sz="3200" i="1" dirty="0" smtClean="0"/>
              <a:t> </a:t>
            </a:r>
            <a:r>
              <a:rPr lang="es-ES" sz="3200" i="1" smtClean="0"/>
              <a:t>should </a:t>
            </a:r>
            <a:r>
              <a:rPr lang="es-ES" sz="3200" i="1" dirty="0" err="1" smtClean="0"/>
              <a:t>not</a:t>
            </a:r>
            <a:r>
              <a:rPr lang="es-ES" sz="3200" i="1" dirty="0" smtClean="0"/>
              <a:t> be </a:t>
            </a:r>
            <a:r>
              <a:rPr lang="es-ES" sz="3200" i="1" dirty="0" err="1" smtClean="0"/>
              <a:t>feared</a:t>
            </a:r>
            <a:r>
              <a:rPr lang="es-ES" sz="3200" i="1" dirty="0" smtClean="0"/>
              <a:t>.”</a:t>
            </a:r>
            <a:endParaRPr lang="es-ES" sz="3200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555776" y="3795886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smtClean="0">
                <a:solidFill>
                  <a:schemeClr val="accent6">
                    <a:lumMod val="75000"/>
                  </a:schemeClr>
                </a:solidFill>
              </a:rPr>
              <a:t>- Line 5, IV International  </a:t>
            </a:r>
            <a:r>
              <a:rPr lang="es-ES" sz="2000" i="1" dirty="0" err="1" smtClean="0">
                <a:solidFill>
                  <a:schemeClr val="accent6">
                    <a:lumMod val="75000"/>
                  </a:schemeClr>
                </a:solidFill>
              </a:rPr>
              <a:t>Youth</a:t>
            </a:r>
            <a:r>
              <a:rPr lang="es-ES" sz="2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i="1" dirty="0" err="1" smtClean="0">
                <a:solidFill>
                  <a:schemeClr val="accent6">
                    <a:lumMod val="75000"/>
                  </a:schemeClr>
                </a:solidFill>
              </a:rPr>
              <a:t>Scientific</a:t>
            </a:r>
            <a:r>
              <a:rPr lang="es-ES" sz="2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i="1" dirty="0" err="1" smtClean="0">
                <a:solidFill>
                  <a:schemeClr val="accent6">
                    <a:lumMod val="75000"/>
                  </a:schemeClr>
                </a:solidFill>
              </a:rPr>
              <a:t>Congress</a:t>
            </a:r>
            <a:endParaRPr lang="es-E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12399"/>
          <a:stretch/>
        </p:blipFill>
        <p:spPr>
          <a:xfrm>
            <a:off x="457200" y="339502"/>
            <a:ext cx="8229600" cy="4441702"/>
          </a:xfrm>
        </p:spPr>
      </p:pic>
    </p:spTree>
    <p:extLst>
      <p:ext uri="{BB962C8B-B14F-4D97-AF65-F5344CB8AC3E}">
        <p14:creationId xmlns:p14="http://schemas.microsoft.com/office/powerpoint/2010/main" val="15625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Research</a:t>
            </a:r>
            <a:r>
              <a:rPr lang="es-ES" dirty="0" smtClean="0"/>
              <a:t> </a:t>
            </a:r>
            <a:r>
              <a:rPr lang="es-ES" dirty="0" err="1" smtClean="0"/>
              <a:t>team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043608" y="1020673"/>
            <a:ext cx="69127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Chairwoman</a:t>
            </a:r>
            <a:r>
              <a:rPr lang="es-ES" b="1" dirty="0" smtClean="0"/>
              <a:t>:</a:t>
            </a:r>
            <a:r>
              <a:rPr lang="es-ES" dirty="0" smtClean="0"/>
              <a:t> Mrs. Paloma Garre Acebes</a:t>
            </a:r>
          </a:p>
          <a:p>
            <a:r>
              <a:rPr lang="es-ES" b="1" dirty="0" err="1" smtClean="0"/>
              <a:t>Assistant</a:t>
            </a:r>
            <a:r>
              <a:rPr lang="es-ES" b="1" dirty="0" smtClean="0"/>
              <a:t> </a:t>
            </a:r>
            <a:r>
              <a:rPr lang="es-ES" b="1" dirty="0" err="1" smtClean="0"/>
              <a:t>chairwoman</a:t>
            </a:r>
            <a:r>
              <a:rPr lang="es-ES" b="1" dirty="0" smtClean="0"/>
              <a:t>: </a:t>
            </a:r>
            <a:r>
              <a:rPr lang="es-ES" dirty="0" smtClean="0"/>
              <a:t>Mrs. Cristina López Sánchez</a:t>
            </a:r>
          </a:p>
          <a:p>
            <a:endParaRPr lang="es-ES" dirty="0" smtClean="0"/>
          </a:p>
          <a:p>
            <a:r>
              <a:rPr lang="es-ES" b="1" dirty="0" err="1" smtClean="0"/>
              <a:t>Participants</a:t>
            </a:r>
            <a:r>
              <a:rPr lang="es-ES" b="1" dirty="0" smtClean="0"/>
              <a:t>:</a:t>
            </a:r>
          </a:p>
          <a:p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Adriaensen</a:t>
            </a:r>
            <a:r>
              <a:rPr lang="es-ES" dirty="0" smtClean="0"/>
              <a:t>, Saar – </a:t>
            </a:r>
            <a:r>
              <a:rPr lang="es-ES" dirty="0" err="1" smtClean="0"/>
              <a:t>Belgium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Bom</a:t>
            </a:r>
            <a:r>
              <a:rPr lang="es-ES" dirty="0" smtClean="0"/>
              <a:t>, </a:t>
            </a:r>
            <a:r>
              <a:rPr lang="es-ES" dirty="0" err="1" smtClean="0"/>
              <a:t>Louise</a:t>
            </a:r>
            <a:r>
              <a:rPr lang="es-ES" dirty="0" smtClean="0"/>
              <a:t> </a:t>
            </a:r>
            <a:r>
              <a:rPr lang="es-ES" dirty="0" err="1" smtClean="0"/>
              <a:t>Jakobe</a:t>
            </a:r>
            <a:r>
              <a:rPr lang="es-ES" dirty="0" smtClean="0"/>
              <a:t> – </a:t>
            </a:r>
            <a:r>
              <a:rPr lang="es-ES" dirty="0" err="1" smtClean="0"/>
              <a:t>Denmark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Cuber</a:t>
            </a:r>
            <a:r>
              <a:rPr lang="es-ES" dirty="0" smtClean="0"/>
              <a:t> Caballero, Alicia - </a:t>
            </a:r>
            <a:r>
              <a:rPr lang="es-ES" dirty="0" err="1" smtClean="0"/>
              <a:t>Spain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Entz</a:t>
            </a:r>
            <a:r>
              <a:rPr lang="es-ES" dirty="0" smtClean="0"/>
              <a:t>, </a:t>
            </a:r>
            <a:r>
              <a:rPr lang="es-ES" dirty="0" err="1" smtClean="0"/>
              <a:t>Agnes</a:t>
            </a:r>
            <a:r>
              <a:rPr lang="es-ES" dirty="0" smtClean="0"/>
              <a:t> - </a:t>
            </a:r>
            <a:r>
              <a:rPr lang="es-ES" dirty="0" err="1" smtClean="0"/>
              <a:t>Germany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Jakovljević</a:t>
            </a:r>
            <a:r>
              <a:rPr lang="es-ES" dirty="0" smtClean="0"/>
              <a:t>, Masa – Serbia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Kuin</a:t>
            </a:r>
            <a:r>
              <a:rPr lang="es-ES" dirty="0" smtClean="0"/>
              <a:t>, Isabel –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Netherlands</a:t>
            </a:r>
            <a:endParaRPr lang="es-ES" dirty="0" smtClean="0"/>
          </a:p>
          <a:p>
            <a:endParaRPr lang="es-ES" dirty="0" smtClean="0"/>
          </a:p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701114" y="235572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Kun</a:t>
            </a:r>
            <a:r>
              <a:rPr lang="es-ES" dirty="0"/>
              <a:t>, </a:t>
            </a:r>
            <a:r>
              <a:rPr lang="es-ES" dirty="0" err="1"/>
              <a:t>Bernáth</a:t>
            </a:r>
            <a:r>
              <a:rPr lang="es-ES" dirty="0"/>
              <a:t> – </a:t>
            </a:r>
            <a:r>
              <a:rPr lang="es-ES" dirty="0" err="1"/>
              <a:t>Hungary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Malkiewicz</a:t>
            </a:r>
            <a:r>
              <a:rPr lang="es-ES" dirty="0"/>
              <a:t>, </a:t>
            </a:r>
            <a:r>
              <a:rPr lang="es-ES" dirty="0" err="1"/>
              <a:t>Ernest</a:t>
            </a:r>
            <a:r>
              <a:rPr lang="es-ES" dirty="0"/>
              <a:t> – </a:t>
            </a:r>
            <a:r>
              <a:rPr lang="es-ES" dirty="0" err="1"/>
              <a:t>Poland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Lo </a:t>
            </a:r>
            <a:r>
              <a:rPr lang="es-ES" dirty="0" err="1"/>
              <a:t>Conte</a:t>
            </a:r>
            <a:r>
              <a:rPr lang="es-ES" dirty="0"/>
              <a:t>, </a:t>
            </a:r>
            <a:r>
              <a:rPr lang="es-ES" dirty="0" err="1"/>
              <a:t>Chiara</a:t>
            </a:r>
            <a:r>
              <a:rPr lang="es-ES" dirty="0"/>
              <a:t> – </a:t>
            </a:r>
            <a:r>
              <a:rPr lang="es-ES" dirty="0" err="1"/>
              <a:t>Italy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Rakusa</a:t>
            </a:r>
            <a:r>
              <a:rPr lang="es-ES" dirty="0"/>
              <a:t>, Hana – </a:t>
            </a:r>
            <a:r>
              <a:rPr lang="es-ES" dirty="0" err="1"/>
              <a:t>Slovenia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Willich</a:t>
            </a:r>
            <a:r>
              <a:rPr lang="es-ES" dirty="0"/>
              <a:t>, Sarah – Austria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Table</a:t>
            </a:r>
            <a:r>
              <a:rPr lang="es-ES" dirty="0" smtClean="0"/>
              <a:t> of </a:t>
            </a:r>
            <a:r>
              <a:rPr lang="es-ES" dirty="0" err="1" smtClean="0"/>
              <a:t>Contents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 smtClean="0"/>
              <a:t>Introduction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body</a:t>
            </a:r>
            <a:endParaRPr lang="es-ES" dirty="0" smtClean="0"/>
          </a:p>
          <a:p>
            <a:pPr lvl="1"/>
            <a:r>
              <a:rPr lang="es-ES" dirty="0" err="1" smtClean="0"/>
              <a:t>Health</a:t>
            </a:r>
            <a:endParaRPr lang="es-ES" dirty="0" smtClean="0"/>
          </a:p>
          <a:p>
            <a:pPr lvl="2"/>
            <a:r>
              <a:rPr lang="es-ES" dirty="0" smtClean="0"/>
              <a:t>Intestinal </a:t>
            </a:r>
            <a:r>
              <a:rPr lang="es-ES" dirty="0" err="1" smtClean="0"/>
              <a:t>microbiota</a:t>
            </a:r>
            <a:endParaRPr lang="es-ES" dirty="0" smtClean="0"/>
          </a:p>
          <a:p>
            <a:pPr lvl="1"/>
            <a:r>
              <a:rPr lang="es-ES" dirty="0" err="1" smtClean="0"/>
              <a:t>Environment</a:t>
            </a:r>
            <a:r>
              <a:rPr lang="es-ES" dirty="0" smtClean="0"/>
              <a:t> </a:t>
            </a:r>
          </a:p>
          <a:p>
            <a:pPr lvl="2"/>
            <a:r>
              <a:rPr lang="es-ES" dirty="0" err="1" smtClean="0"/>
              <a:t>Energy</a:t>
            </a:r>
            <a:endParaRPr lang="es-ES" dirty="0" smtClean="0"/>
          </a:p>
          <a:p>
            <a:pPr lvl="2"/>
            <a:r>
              <a:rPr lang="es-ES" dirty="0" err="1" smtClean="0"/>
              <a:t>Cleaning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ocean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Conclusion</a:t>
            </a:r>
            <a:r>
              <a:rPr lang="es-ES" dirty="0" smtClean="0"/>
              <a:t>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6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Introduction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/>
              <a:t>Green: </a:t>
            </a:r>
            <a:r>
              <a:rPr lang="es-ES" sz="2400" dirty="0" err="1" smtClean="0"/>
              <a:t>Agriculture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Blue: </a:t>
            </a:r>
            <a:r>
              <a:rPr lang="es-ES" sz="2400" dirty="0" err="1" smtClean="0"/>
              <a:t>Ocean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Red: </a:t>
            </a:r>
            <a:r>
              <a:rPr lang="es-ES" sz="2400" dirty="0" err="1" smtClean="0"/>
              <a:t>Health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White: </a:t>
            </a:r>
            <a:r>
              <a:rPr lang="es-ES" sz="2400" dirty="0" err="1" smtClean="0"/>
              <a:t>Industry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03798"/>
            <a:ext cx="2662376" cy="1935808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85" y="1063229"/>
            <a:ext cx="480301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Intestinal </a:t>
            </a:r>
            <a:r>
              <a:rPr lang="es-ES" dirty="0" err="1" smtClean="0"/>
              <a:t>microbiota</a:t>
            </a:r>
            <a:r>
              <a:rPr lang="es-ES" dirty="0" smtClean="0"/>
              <a:t> </a:t>
            </a:r>
            <a:r>
              <a:rPr lang="es-ES" sz="3200" dirty="0" smtClean="0"/>
              <a:t>– </a:t>
            </a:r>
            <a:r>
              <a:rPr lang="es-ES" sz="3200" dirty="0" err="1" smtClean="0"/>
              <a:t>Brain</a:t>
            </a:r>
            <a:r>
              <a:rPr lang="es-ES" sz="3200" dirty="0" smtClean="0"/>
              <a:t> </a:t>
            </a:r>
            <a:r>
              <a:rPr lang="es-ES" sz="3200" dirty="0" err="1" smtClean="0"/>
              <a:t>issues</a:t>
            </a:r>
            <a:r>
              <a:rPr lang="es-ES" sz="3200" dirty="0" smtClean="0"/>
              <a:t> 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84" y="1563638"/>
            <a:ext cx="5051651" cy="3283573"/>
          </a:xfrm>
          <a:prstGeom prst="rect">
            <a:avLst/>
          </a:prstGeom>
        </p:spPr>
      </p:pic>
      <p:sp>
        <p:nvSpPr>
          <p:cNvPr id="8" name="AutoShape 2" descr="Resultado de imagen de gut brain axi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57" y="1563638"/>
            <a:ext cx="3815087" cy="32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Probiotics</a:t>
            </a:r>
            <a:r>
              <a:rPr lang="es-ES" dirty="0" smtClean="0"/>
              <a:t> and </a:t>
            </a:r>
            <a:r>
              <a:rPr lang="es-ES" dirty="0" err="1" smtClean="0"/>
              <a:t>Prebiotics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69759"/>
            <a:ext cx="4794811" cy="2855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61" y="146751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FMT </a:t>
            </a:r>
            <a:r>
              <a:rPr lang="es-ES" sz="3200" dirty="0" smtClean="0"/>
              <a:t>– </a:t>
            </a:r>
            <a:r>
              <a:rPr lang="es-ES" sz="3200" dirty="0" err="1" smtClean="0"/>
              <a:t>Feces</a:t>
            </a:r>
            <a:r>
              <a:rPr lang="es-ES" sz="3200" dirty="0" smtClean="0"/>
              <a:t> </a:t>
            </a:r>
            <a:r>
              <a:rPr lang="es-ES" sz="3200" dirty="0" err="1" smtClean="0"/>
              <a:t>Microbiota</a:t>
            </a:r>
            <a:r>
              <a:rPr lang="es-ES" sz="3200" dirty="0" smtClean="0"/>
              <a:t> </a:t>
            </a:r>
            <a:r>
              <a:rPr lang="es-ES" sz="3200" dirty="0" err="1" smtClean="0"/>
              <a:t>Transplantation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3600" b="1" dirty="0" err="1" smtClean="0"/>
              <a:t>Microbiota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err="1" smtClean="0">
                <a:sym typeface="Wingdings" panose="05000000000000000000" pitchFamily="2" charset="2"/>
              </a:rPr>
              <a:t>metabolisms</a:t>
            </a:r>
            <a:r>
              <a:rPr lang="es-ES" dirty="0" smtClean="0">
                <a:sym typeface="Wingdings" panose="05000000000000000000" pitchFamily="2" charset="2"/>
              </a:rPr>
              <a:t>  </a:t>
            </a:r>
            <a:br>
              <a:rPr lang="es-ES" dirty="0" smtClean="0">
                <a:sym typeface="Wingdings" panose="05000000000000000000" pitchFamily="2" charset="2"/>
              </a:rPr>
            </a:br>
            <a:r>
              <a:rPr lang="es-ES" dirty="0" err="1" smtClean="0">
                <a:sym typeface="Wingdings" panose="05000000000000000000" pitchFamily="2" charset="2"/>
              </a:rPr>
              <a:t>regulation</a:t>
            </a:r>
            <a:r>
              <a:rPr lang="es-ES" dirty="0" smtClean="0">
                <a:sym typeface="Wingdings" panose="05000000000000000000" pitchFamily="2" charset="2"/>
              </a:rPr>
              <a:t>  of </a:t>
            </a:r>
            <a:r>
              <a:rPr lang="es-ES" dirty="0" err="1" smtClean="0">
                <a:sym typeface="Wingdings" panose="05000000000000000000" pitchFamily="2" charset="2"/>
              </a:rPr>
              <a:t>insulin</a:t>
            </a:r>
            <a:r>
              <a:rPr lang="es-ES" dirty="0" smtClean="0">
                <a:sym typeface="Wingdings" panose="05000000000000000000" pitchFamily="2" charset="2"/>
              </a:rPr>
              <a:t>  diabetes, </a:t>
            </a:r>
            <a:r>
              <a:rPr lang="es-ES" dirty="0" err="1" smtClean="0">
                <a:sym typeface="Wingdings" panose="05000000000000000000" pitchFamily="2" charset="2"/>
              </a:rPr>
              <a:t>obesity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23528" y="1347614"/>
            <a:ext cx="164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3"/>
                </a:solidFill>
              </a:rPr>
              <a:t>Imbalanced</a:t>
            </a:r>
            <a:endParaRPr lang="es-ES" sz="2000" dirty="0"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40443" y="314295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accent3"/>
                </a:solidFill>
              </a:rPr>
              <a:t>FMT</a:t>
            </a:r>
            <a:endParaRPr lang="es-ES" dirty="0">
              <a:solidFill>
                <a:schemeClr val="accent3"/>
              </a:solidFill>
            </a:endParaRPr>
          </a:p>
        </p:txBody>
      </p:sp>
      <p:cxnSp>
        <p:nvCxnSpPr>
          <p:cNvPr id="7" name="Conector angular 6"/>
          <p:cNvCxnSpPr/>
          <p:nvPr/>
        </p:nvCxnSpPr>
        <p:spPr>
          <a:xfrm rot="5400000" flipH="1" flipV="1">
            <a:off x="1778551" y="1938541"/>
            <a:ext cx="1400090" cy="1018456"/>
          </a:xfrm>
          <a:prstGeom prst="bentConnector3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552081"/>
            <a:ext cx="3096344" cy="2322258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5004048" y="2067694"/>
            <a:ext cx="309634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6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5486"/>
            <a:ext cx="6498299" cy="48737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66981" y="483518"/>
            <a:ext cx="34835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/>
              <a:t>Current</a:t>
            </a:r>
            <a:r>
              <a:rPr lang="es-ES" sz="2800" dirty="0" smtClean="0"/>
              <a:t> </a:t>
            </a:r>
            <a:r>
              <a:rPr lang="es-ES" sz="2800" dirty="0" err="1" smtClean="0"/>
              <a:t>Knowledge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63688" y="2837687"/>
            <a:ext cx="362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</a:rPr>
              <a:t>Potential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(FMT, </a:t>
            </a:r>
            <a:r>
              <a:rPr lang="es-ES" sz="2000" dirty="0" err="1" smtClean="0">
                <a:solidFill>
                  <a:schemeClr val="bg1"/>
                </a:solidFill>
              </a:rPr>
              <a:t>Probiotics</a:t>
            </a:r>
            <a:r>
              <a:rPr lang="es-ES" sz="2000" dirty="0" smtClean="0">
                <a:solidFill>
                  <a:schemeClr val="bg1"/>
                </a:solidFill>
              </a:rPr>
              <a:t>)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30835" y="2178320"/>
            <a:ext cx="2639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</a:rPr>
              <a:t>Anaerobic</a:t>
            </a:r>
            <a:r>
              <a:rPr lang="es-ES" sz="2400" dirty="0" smtClean="0">
                <a:solidFill>
                  <a:schemeClr val="bg1"/>
                </a:solidFill>
              </a:rPr>
              <a:t> bacteria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220072" y="357986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?????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205979"/>
            <a:ext cx="6263479" cy="857250"/>
          </a:xfrm>
        </p:spPr>
        <p:txBody>
          <a:bodyPr/>
          <a:lstStyle/>
          <a:p>
            <a:r>
              <a:rPr lang="es-ES" dirty="0" smtClean="0"/>
              <a:t>CRISPR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63229"/>
            <a:ext cx="6263479" cy="3888027"/>
          </a:xfrm>
        </p:spPr>
      </p:pic>
    </p:spTree>
    <p:extLst>
      <p:ext uri="{BB962C8B-B14F-4D97-AF65-F5344CB8AC3E}">
        <p14:creationId xmlns:p14="http://schemas.microsoft.com/office/powerpoint/2010/main" val="32654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215</Words>
  <Application>Microsoft Office PowerPoint</Application>
  <PresentationFormat>Presentación en pantalla (16:9)</PresentationFormat>
  <Paragraphs>66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Tema de Office</vt:lpstr>
      <vt:lpstr>Presentación de PowerPoint</vt:lpstr>
      <vt:lpstr>Research team</vt:lpstr>
      <vt:lpstr>Table of Contents</vt:lpstr>
      <vt:lpstr>Introduction </vt:lpstr>
      <vt:lpstr>Intestinal microbiota – Brain issues </vt:lpstr>
      <vt:lpstr>Probiotics and Prebiotics</vt:lpstr>
      <vt:lpstr>FMT – Feces Microbiota Transplantation</vt:lpstr>
      <vt:lpstr>Presentación de PowerPoint</vt:lpstr>
      <vt:lpstr>CRISPR</vt:lpstr>
      <vt:lpstr>Gene therapy</vt:lpstr>
      <vt:lpstr>Pharmaceutical industry</vt:lpstr>
      <vt:lpstr>Bioremediation </vt:lpstr>
      <vt:lpstr>Energy</vt:lpstr>
      <vt:lpstr>The barrier of prejudices</vt:lpstr>
      <vt:lpstr>Presentación de PowerPoint</vt:lpstr>
      <vt:lpstr>Presentación de PowerPoint</vt:lpstr>
      <vt:lpstr>“Microorganisms have been here since life started on Earth and they will stay; hence, they should not be feared.”</vt:lpstr>
      <vt:lpstr>Presentación de PowerPoint</vt:lpstr>
    </vt:vector>
  </TitlesOfParts>
  <Company>Gémina Servicios de Ingeniería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STIC_DU</cp:lastModifiedBy>
  <cp:revision>20</cp:revision>
  <dcterms:created xsi:type="dcterms:W3CDTF">2016-11-11T10:12:07Z</dcterms:created>
  <dcterms:modified xsi:type="dcterms:W3CDTF">2016-11-23T12:10:15Z</dcterms:modified>
</cp:coreProperties>
</file>