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67" r:id="rId4"/>
    <p:sldId id="268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1" r:id="rId22"/>
    <p:sldId id="279" r:id="rId23"/>
    <p:sldId id="282" r:id="rId2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3E"/>
    <a:srgbClr val="95D6D3"/>
    <a:srgbClr val="FC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494" autoAdjust="0"/>
  </p:normalViewPr>
  <p:slideViewPr>
    <p:cSldViewPr>
      <p:cViewPr varScale="1">
        <p:scale>
          <a:sx n="85" d="100"/>
          <a:sy n="85" d="100"/>
        </p:scale>
        <p:origin x="108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1EF0-1CC3-45E5-8932-962991427B9C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177CA-6A7E-499A-AA18-046B8926FE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3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177CA-6A7E-499A-AA18-046B8926FEB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662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83341-C97B-4DB7-8950-1377E9BA20B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72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6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85918" y="1643056"/>
            <a:ext cx="6833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Black" pitchFamily="34" charset="0"/>
              </a:rPr>
              <a:t>I</a:t>
            </a:r>
            <a:r>
              <a:rPr lang="es-ES" dirty="0" smtClean="0">
                <a:latin typeface="Arial Black" pitchFamily="34" charset="0"/>
              </a:rPr>
              <a:t>V INTERNATIONAL YOUTH SCIENTIFIC CONGRESS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SPACE SCIENCE</a:t>
            </a:r>
          </a:p>
          <a:p>
            <a:pPr algn="r"/>
            <a:endParaRPr lang="es-ES" dirty="0">
              <a:latin typeface="Arial Black" pitchFamily="34" charset="0"/>
            </a:endParaRPr>
          </a:p>
          <a:p>
            <a:pPr algn="r"/>
            <a:r>
              <a:rPr lang="en-US" dirty="0" smtClean="0">
                <a:latin typeface="Arial Black" pitchFamily="34" charset="0"/>
              </a:rPr>
              <a:t>Manned Mission to Mars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026" name="Picture 2" descr="C:\Users\Jose Alberto\Documents\INVESTIGA ED 7\LOGOS\CSI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2276" y="3571882"/>
            <a:ext cx="1357322" cy="582503"/>
          </a:xfrm>
          <a:prstGeom prst="rect">
            <a:avLst/>
          </a:prstGeom>
          <a:noFill/>
        </p:spPr>
      </p:pic>
      <p:pic>
        <p:nvPicPr>
          <p:cNvPr id="1027" name="Picture 3" descr="C:\Users\Jose Alberto\Documents\INVESTIGA ED 7\LOGOS\SANTAND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6607" y="3577381"/>
            <a:ext cx="1500881" cy="571504"/>
          </a:xfrm>
          <a:prstGeom prst="rect">
            <a:avLst/>
          </a:prstGeom>
          <a:noFill/>
        </p:spPr>
      </p:pic>
      <p:pic>
        <p:nvPicPr>
          <p:cNvPr id="1028" name="Picture 4" descr="C:\Users\Jose Alberto\Documents\INVESTIGA ED 7\LOGOS\CIEMA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464063"/>
            <a:ext cx="766763" cy="358775"/>
          </a:xfrm>
          <a:prstGeom prst="rect">
            <a:avLst/>
          </a:prstGeom>
          <a:noFill/>
        </p:spPr>
      </p:pic>
      <p:pic>
        <p:nvPicPr>
          <p:cNvPr id="1029" name="Picture 5" descr="C:\Users\Jose Alberto\Documents\INVESTIGA ED 7\LOGOS\INI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8851" y="4460094"/>
            <a:ext cx="1093788" cy="366713"/>
          </a:xfrm>
          <a:prstGeom prst="rect">
            <a:avLst/>
          </a:prstGeom>
          <a:noFill/>
        </p:spPr>
      </p:pic>
      <p:pic>
        <p:nvPicPr>
          <p:cNvPr id="1030" name="Picture 6" descr="C:\Users\Jose Alberto\Documents\INVESTIGA ED 7\LOGOS\IN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3419" y="4424375"/>
            <a:ext cx="436562" cy="438150"/>
          </a:xfrm>
          <a:prstGeom prst="rect">
            <a:avLst/>
          </a:prstGeom>
          <a:noFill/>
        </p:spPr>
      </p:pic>
      <p:pic>
        <p:nvPicPr>
          <p:cNvPr id="1031" name="Picture 7" descr="C:\Users\Jose Alberto\Documents\INVESTIGA ED 7\LOGOS\ISCIII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56271" y="4357700"/>
            <a:ext cx="431800" cy="571500"/>
          </a:xfrm>
          <a:prstGeom prst="rect">
            <a:avLst/>
          </a:prstGeom>
          <a:noFill/>
        </p:spPr>
      </p:pic>
      <p:pic>
        <p:nvPicPr>
          <p:cNvPr id="1032" name="Picture 8" descr="C:\Users\Jose Alberto\Documents\INVESTIGA ED 7\LOGOS\Endesa_Logo_Primary_RG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699820"/>
            <a:ext cx="1552256" cy="326627"/>
          </a:xfrm>
          <a:prstGeom prst="rect">
            <a:avLst/>
          </a:prstGeom>
          <a:noFill/>
        </p:spPr>
      </p:pic>
      <p:pic>
        <p:nvPicPr>
          <p:cNvPr id="1033" name="Picture 9" descr="C:\Users\Jose Alberto\Documents\INVESTIGA ED 7\LOGOS\upcomilla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4436228"/>
            <a:ext cx="2160565" cy="4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(Headings)"/>
                <a:cs typeface="Calibri (Headings)"/>
              </a:rPr>
              <a:t>Challenges to face: </a:t>
            </a:r>
            <a:r>
              <a:rPr lang="en-US" dirty="0">
                <a:latin typeface="Calibri (Headings)"/>
                <a:cs typeface="Calibri (Headings)"/>
              </a:rPr>
              <a:t>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chemeClr val="accent6"/>
                </a:solidFill>
                <a:latin typeface="Calibri"/>
                <a:cs typeface="Calibri"/>
              </a:rPr>
              <a:t>GETTING THERE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. Lift off: Boosters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2. In </a:t>
            </a:r>
            <a:r>
              <a:rPr lang="en-US" sz="2600" dirty="0" smtClean="0">
                <a:solidFill>
                  <a:srgbClr val="000000"/>
                </a:solidFill>
                <a:latin typeface="Calibri"/>
                <a:cs typeface="Calibri"/>
              </a:rPr>
              <a:t>space </a:t>
            </a: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Propulsion system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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getting there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faster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Radiation</a:t>
            </a:r>
            <a:endParaRPr lang="en-US" sz="2600" dirty="0">
              <a:solidFill>
                <a:srgbClr val="000000"/>
              </a:solidFill>
              <a:latin typeface="Calibri"/>
              <a:cs typeface="Calibri"/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3. Landing: Speed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cs typeface="Calibri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710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 (Headings)"/>
                <a:cs typeface="Calibri (Headings)"/>
              </a:rPr>
              <a:t>Challenges to face: a story</a:t>
            </a:r>
            <a:endParaRPr lang="en-US" dirty="0">
              <a:latin typeface="Calibri (Headings)"/>
              <a:cs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15566"/>
            <a:ext cx="8532440" cy="42279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i="1" dirty="0" smtClean="0">
                <a:solidFill>
                  <a:srgbClr val="C17529"/>
                </a:solidFill>
              </a:rPr>
              <a:t>ONCE THERE</a:t>
            </a:r>
          </a:p>
          <a:p>
            <a:pPr marL="0" indent="0">
              <a:buNone/>
            </a:pPr>
            <a:r>
              <a:rPr lang="en-US" sz="3700" dirty="0" smtClean="0">
                <a:solidFill>
                  <a:srgbClr val="000000"/>
                </a:solidFill>
                <a:cs typeface="Calibri"/>
                <a:sym typeface="Wingdings"/>
              </a:rPr>
              <a:t>4</a:t>
            </a:r>
            <a:r>
              <a:rPr lang="en-US" sz="3700" dirty="0">
                <a:solidFill>
                  <a:srgbClr val="000000"/>
                </a:solidFill>
                <a:cs typeface="Calibri"/>
                <a:sym typeface="Wingdings"/>
              </a:rPr>
              <a:t>. The first month: </a:t>
            </a:r>
          </a:p>
          <a:p>
            <a:pPr marL="0" indent="0">
              <a:buNone/>
            </a:pPr>
            <a:r>
              <a:rPr lang="en-US" sz="3700" dirty="0" smtClean="0">
                <a:solidFill>
                  <a:srgbClr val="000000"/>
                </a:solidFill>
                <a:cs typeface="Calibri"/>
                <a:sym typeface="Wingdings"/>
              </a:rPr>
              <a:t>- </a:t>
            </a:r>
            <a:r>
              <a:rPr lang="en-US" dirty="0" smtClean="0">
                <a:solidFill>
                  <a:srgbClr val="000000"/>
                </a:solidFill>
                <a:cs typeface="Calibri"/>
                <a:sym typeface="Wingdings"/>
              </a:rPr>
              <a:t>Survival</a:t>
            </a:r>
            <a:r>
              <a:rPr lang="en-US" dirty="0">
                <a:solidFill>
                  <a:srgbClr val="000000"/>
                </a:solidFill>
                <a:cs typeface="Calibri"/>
                <a:sym typeface="Wingdings"/>
              </a:rPr>
              <a:t>: </a:t>
            </a:r>
            <a:endParaRPr lang="en-US" dirty="0" smtClean="0">
              <a:solidFill>
                <a:srgbClr val="000000"/>
              </a:solidFill>
              <a:cs typeface="Calibri"/>
              <a:sym typeface="Wingdings"/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Calibri"/>
                <a:sym typeface="Wingdings"/>
              </a:rPr>
              <a:t>Base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Calibri"/>
                <a:sym typeface="Wingdings"/>
              </a:rPr>
              <a:t>Resources</a:t>
            </a:r>
            <a:endParaRPr lang="en-US" sz="2600" dirty="0">
              <a:solidFill>
                <a:srgbClr val="000000"/>
              </a:solidFill>
              <a:cs typeface="Calibri"/>
              <a:sym typeface="Wingdings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cs typeface="Calibri"/>
                <a:sym typeface="Wingdings"/>
              </a:rPr>
              <a:t>- </a:t>
            </a:r>
            <a:r>
              <a:rPr lang="en-US" dirty="0" smtClean="0">
                <a:solidFill>
                  <a:srgbClr val="000000"/>
                </a:solidFill>
                <a:cs typeface="Calibri"/>
                <a:sym typeface="Wingdings"/>
              </a:rPr>
              <a:t>Psychological issues: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  <a:cs typeface="Calibri"/>
                <a:sym typeface="Wingdings"/>
              </a:rPr>
              <a:t>Isolation</a:t>
            </a:r>
            <a:endParaRPr lang="en-US" sz="2900" dirty="0">
              <a:solidFill>
                <a:srgbClr val="000000"/>
              </a:solidFill>
              <a:cs typeface="Calibri"/>
              <a:sym typeface="Wingdings"/>
            </a:endParaRPr>
          </a:p>
          <a:p>
            <a:pPr lvl="1"/>
            <a:r>
              <a:rPr lang="en-US" sz="2900" dirty="0" smtClean="0">
                <a:solidFill>
                  <a:srgbClr val="000000"/>
                </a:solidFill>
                <a:cs typeface="Calibri"/>
                <a:sym typeface="Wingdings"/>
              </a:rPr>
              <a:t>Social </a:t>
            </a:r>
            <a:r>
              <a:rPr lang="en-US" sz="2900" dirty="0">
                <a:solidFill>
                  <a:srgbClr val="000000"/>
                </a:solidFill>
                <a:cs typeface="Calibri"/>
                <a:sym typeface="Wingdings"/>
              </a:rPr>
              <a:t>interaction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000000"/>
                </a:solidFill>
                <a:cs typeface="Calibri"/>
                <a:sym typeface="Wingdings"/>
              </a:rPr>
              <a:t>- </a:t>
            </a:r>
            <a:r>
              <a:rPr lang="en-US" dirty="0" smtClean="0">
                <a:solidFill>
                  <a:srgbClr val="000000"/>
                </a:solidFill>
                <a:cs typeface="Calibri"/>
                <a:sym typeface="Wingdings"/>
              </a:rPr>
              <a:t>Physical issues: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Calibri"/>
                <a:sym typeface="Wingdings"/>
              </a:rPr>
              <a:t>Microgravity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cs typeface="Calibri"/>
                <a:sym typeface="Wingdings"/>
              </a:rPr>
              <a:t>Injuries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0000"/>
                </a:solidFill>
                <a:cs typeface="Calibri"/>
                <a:sym typeface="Wingdings"/>
              </a:rPr>
              <a:t>5</a:t>
            </a:r>
            <a:r>
              <a:rPr lang="en-US" sz="3500" dirty="0">
                <a:solidFill>
                  <a:srgbClr val="000000"/>
                </a:solidFill>
                <a:cs typeface="Calibri"/>
                <a:sym typeface="Wingdings"/>
              </a:rPr>
              <a:t>. </a:t>
            </a:r>
            <a:r>
              <a:rPr lang="en-US" sz="3500" dirty="0" smtClean="0">
                <a:solidFill>
                  <a:srgbClr val="000000"/>
                </a:solidFill>
                <a:cs typeface="Calibri"/>
                <a:sym typeface="Wingdings"/>
              </a:rPr>
              <a:t>Radiation</a:t>
            </a:r>
            <a:endParaRPr lang="en-US" sz="3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adioactiv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2960221" cy="2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35857"/>
            <a:ext cx="8229600" cy="857250"/>
          </a:xfrm>
        </p:spPr>
        <p:txBody>
          <a:bodyPr/>
          <a:lstStyle/>
          <a:p>
            <a:r>
              <a:rPr lang="es-ES" dirty="0" err="1" smtClean="0"/>
              <a:t>Launching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rocket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5919"/>
            <a:ext cx="3488934" cy="2511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300192" y="23557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345632" y="1190028"/>
          <a:ext cx="46908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32">
                  <a:extLst>
                    <a:ext uri="{9D8B030D-6E8A-4147-A177-3AD203B41FA5}">
                      <a16:colId xmlns:a16="http://schemas.microsoft.com/office/drawing/2014/main" val="3134491900"/>
                    </a:ext>
                  </a:extLst>
                </a:gridCol>
                <a:gridCol w="2345432">
                  <a:extLst>
                    <a:ext uri="{9D8B030D-6E8A-4147-A177-3AD203B41FA5}">
                      <a16:colId xmlns:a16="http://schemas.microsoft.com/office/drawing/2014/main" val="1202553844"/>
                    </a:ext>
                  </a:extLst>
                </a:gridCol>
              </a:tblGrid>
              <a:tr h="335469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Space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Launch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System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Falcon</a:t>
                      </a:r>
                      <a:r>
                        <a:rPr lang="es-ES" dirty="0" smtClean="0"/>
                        <a:t> Heavy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233333"/>
                  </a:ext>
                </a:extLst>
              </a:tr>
              <a:tr h="340128">
                <a:tc>
                  <a:txBody>
                    <a:bodyPr/>
                    <a:lstStyle/>
                    <a:p>
                      <a:r>
                        <a:rPr lang="es-ES" dirty="0" smtClean="0"/>
                        <a:t>130</a:t>
                      </a:r>
                      <a:r>
                        <a:rPr lang="es-ES" baseline="0" dirty="0" smtClean="0"/>
                        <a:t> 000 k</a:t>
                      </a:r>
                      <a:r>
                        <a:rPr lang="es-ES" dirty="0" smtClean="0"/>
                        <a:t>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13 600</a:t>
                      </a:r>
                      <a:r>
                        <a:rPr lang="es-ES" baseline="0" dirty="0" smtClean="0"/>
                        <a:t> kg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39553"/>
                  </a:ext>
                </a:extLst>
              </a:tr>
              <a:tr h="340128">
                <a:tc>
                  <a:txBody>
                    <a:bodyPr/>
                    <a:lstStyle/>
                    <a:p>
                      <a:r>
                        <a:rPr lang="es-ES" dirty="0" smtClean="0"/>
                        <a:t>500 </a:t>
                      </a:r>
                      <a:r>
                        <a:rPr lang="es-ES" dirty="0" err="1" smtClean="0"/>
                        <a:t>million</a:t>
                      </a:r>
                      <a:r>
                        <a:rPr lang="es-ES" baseline="0" dirty="0" smtClean="0"/>
                        <a:t> $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90 </a:t>
                      </a:r>
                      <a:r>
                        <a:rPr lang="es-ES" dirty="0" err="1" smtClean="0"/>
                        <a:t>million</a:t>
                      </a:r>
                      <a:r>
                        <a:rPr lang="es-ES" dirty="0" smtClean="0"/>
                        <a:t> $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381115"/>
                  </a:ext>
                </a:extLst>
              </a:tr>
              <a:tr h="340128">
                <a:tc>
                  <a:txBody>
                    <a:bodyPr/>
                    <a:lstStyle/>
                    <a:p>
                      <a:r>
                        <a:rPr lang="es-ES" dirty="0" smtClean="0"/>
                        <a:t>NASA (</a:t>
                      </a:r>
                      <a:r>
                        <a:rPr lang="es-ES" dirty="0" err="1" smtClean="0"/>
                        <a:t>public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SpaceX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private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3864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33502" b="-36"/>
          <a:stretch/>
        </p:blipFill>
        <p:spPr>
          <a:xfrm>
            <a:off x="4364671" y="2897387"/>
            <a:ext cx="4434454" cy="169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ector recto de flecha 10"/>
          <p:cNvCxnSpPr/>
          <p:nvPr/>
        </p:nvCxnSpPr>
        <p:spPr>
          <a:xfrm flipH="1">
            <a:off x="2640277" y="1416943"/>
            <a:ext cx="1736887" cy="1187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8253103" y="1347614"/>
            <a:ext cx="433697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Flecha derecha 23"/>
          <p:cNvSpPr/>
          <p:nvPr/>
        </p:nvSpPr>
        <p:spPr>
          <a:xfrm rot="693984">
            <a:off x="210159" y="257437"/>
            <a:ext cx="2863488" cy="2152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TOTAL</a:t>
            </a:r>
          </a:p>
          <a:p>
            <a:pPr algn="ctr"/>
            <a:r>
              <a:rPr lang="es-ES" sz="2000" b="1" dirty="0" smtClean="0"/>
              <a:t>≈ 4500 </a:t>
            </a:r>
            <a:r>
              <a:rPr lang="es-ES" sz="2000" b="1" dirty="0" err="1" smtClean="0"/>
              <a:t>tons</a:t>
            </a:r>
            <a:r>
              <a:rPr lang="es-ES" sz="2000" b="1" dirty="0"/>
              <a:t> </a:t>
            </a:r>
            <a:r>
              <a:rPr lang="es-ES" sz="2000" b="1" dirty="0" smtClean="0"/>
              <a:t>of cargo </a:t>
            </a:r>
            <a:r>
              <a:rPr lang="es-ES" sz="2000" b="1" dirty="0" err="1" smtClean="0"/>
              <a:t>needed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894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Earth</a:t>
            </a:r>
            <a:r>
              <a:rPr lang="es-ES" dirty="0"/>
              <a:t> to </a:t>
            </a:r>
            <a:r>
              <a:rPr lang="es-ES" dirty="0" err="1"/>
              <a:t>Mars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84723"/>
              </p:ext>
            </p:extLst>
          </p:nvPr>
        </p:nvGraphicFramePr>
        <p:xfrm>
          <a:off x="529206" y="987574"/>
          <a:ext cx="8085588" cy="395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23">
                  <a:extLst>
                    <a:ext uri="{9D8B030D-6E8A-4147-A177-3AD203B41FA5}">
                      <a16:colId xmlns:a16="http://schemas.microsoft.com/office/drawing/2014/main" val="647693823"/>
                    </a:ext>
                  </a:extLst>
                </a:gridCol>
                <a:gridCol w="1333476">
                  <a:extLst>
                    <a:ext uri="{9D8B030D-6E8A-4147-A177-3AD203B41FA5}">
                      <a16:colId xmlns:a16="http://schemas.microsoft.com/office/drawing/2014/main" val="1237124963"/>
                    </a:ext>
                  </a:extLst>
                </a:gridCol>
                <a:gridCol w="1227677">
                  <a:extLst>
                    <a:ext uri="{9D8B030D-6E8A-4147-A177-3AD203B41FA5}">
                      <a16:colId xmlns:a16="http://schemas.microsoft.com/office/drawing/2014/main" val="1887053272"/>
                    </a:ext>
                  </a:extLst>
                </a:gridCol>
                <a:gridCol w="1322904">
                  <a:extLst>
                    <a:ext uri="{9D8B030D-6E8A-4147-A177-3AD203B41FA5}">
                      <a16:colId xmlns:a16="http://schemas.microsoft.com/office/drawing/2014/main" val="4072163389"/>
                    </a:ext>
                  </a:extLst>
                </a:gridCol>
                <a:gridCol w="1322904">
                  <a:extLst>
                    <a:ext uri="{9D8B030D-6E8A-4147-A177-3AD203B41FA5}">
                      <a16:colId xmlns:a16="http://schemas.microsoft.com/office/drawing/2014/main" val="1265682107"/>
                    </a:ext>
                  </a:extLst>
                </a:gridCol>
                <a:gridCol w="1322904">
                  <a:extLst>
                    <a:ext uri="{9D8B030D-6E8A-4147-A177-3AD203B41FA5}">
                      <a16:colId xmlns:a16="http://schemas.microsoft.com/office/drawing/2014/main" val="1103131274"/>
                    </a:ext>
                  </a:extLst>
                </a:gridCol>
              </a:tblGrid>
              <a:tr h="30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220632"/>
                  </a:ext>
                </a:extLst>
              </a:tr>
              <a:tr h="142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i="1" dirty="0" smtClean="0"/>
                        <a:t>PROTECTION FROM RADIATIONS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Growing</a:t>
                      </a:r>
                      <a:r>
                        <a:rPr lang="es-ES" dirty="0" smtClean="0"/>
                        <a:t>     </a:t>
                      </a:r>
                      <a:r>
                        <a:rPr lang="es-ES" dirty="0" err="1" smtClean="0"/>
                        <a:t>plants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on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spacecrafts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Hyperproteic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food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s-ES" dirty="0" err="1" smtClean="0"/>
                        <a:t>ecycle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waste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Artificial </a:t>
                      </a:r>
                      <a:r>
                        <a:rPr lang="es-ES" dirty="0" err="1" smtClean="0"/>
                        <a:t>gravity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Places </a:t>
                      </a:r>
                      <a:r>
                        <a:rPr lang="es-ES" dirty="0" err="1" smtClean="0"/>
                        <a:t>for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exercising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745840"/>
                  </a:ext>
                </a:extLst>
              </a:tr>
              <a:tr h="1197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i="1" dirty="0" smtClean="0"/>
                        <a:t>ENERGY AND FUEL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ym typeface="Wingdings" panose="05000000000000000000" pitchFamily="2" charset="2"/>
                        </a:rPr>
                        <a:t>“</a:t>
                      </a: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Magnetic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field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” </a:t>
                      </a: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generator</a:t>
                      </a:r>
                      <a:endParaRPr lang="es-ES" dirty="0" smtClean="0">
                        <a:sym typeface="Wingdings" panose="05000000000000000000" pitchFamily="2" charset="2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Proper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clothing</a:t>
                      </a:r>
                      <a:endParaRPr lang="es-ES" dirty="0" smtClean="0">
                        <a:sym typeface="Wingdings" panose="05000000000000000000" pitchFamily="2" charset="2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Passive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isolation</a:t>
                      </a:r>
                      <a:endParaRPr lang="es-ES" dirty="0" smtClean="0">
                        <a:sym typeface="Wingdings" panose="05000000000000000000" pitchFamily="2" charset="2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64869"/>
                  </a:ext>
                </a:extLst>
              </a:tr>
              <a:tr h="97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i="1" dirty="0" smtClean="0"/>
                        <a:t>SUPPLIES AND PHYSICAL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Solar  </a:t>
                      </a:r>
                      <a:r>
                        <a:rPr lang="es-ES" dirty="0" err="1" smtClean="0"/>
                        <a:t>pannels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Batteries</a:t>
                      </a:r>
                      <a:endParaRPr lang="es-ES" dirty="0" smtClean="0">
                        <a:sym typeface="Wingdings" panose="05000000000000000000" pitchFamily="2" charset="2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Common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dirty="0" err="1" smtClean="0">
                          <a:sym typeface="Wingdings" panose="05000000000000000000" pitchFamily="2" charset="2"/>
                        </a:rPr>
                        <a:t>propellants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0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6" y="1067504"/>
            <a:ext cx="3187665" cy="152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2809636"/>
            <a:ext cx="3569692" cy="213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17179"/>
          <a:stretch/>
        </p:blipFill>
        <p:spPr>
          <a:xfrm>
            <a:off x="4012492" y="1647968"/>
            <a:ext cx="2347326" cy="2202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615" y="1641201"/>
            <a:ext cx="2456147" cy="220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92840" y="216330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Heat</a:t>
            </a:r>
            <a:r>
              <a:rPr lang="es-ES" b="1" dirty="0" err="1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shields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267744" y="330726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Thrusters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21307" y="27459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Airbags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838157" y="2197133"/>
            <a:ext cx="134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Parachutes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83568" y="2024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err="1" smtClean="0"/>
              <a:t>Landing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Mars</a:t>
            </a:r>
            <a:r>
              <a:rPr lang="es-ES" dirty="0" smtClean="0"/>
              <a:t> (</a:t>
            </a:r>
            <a:r>
              <a:rPr lang="es-ES" dirty="0" err="1" smtClean="0"/>
              <a:t>thinner</a:t>
            </a:r>
            <a:r>
              <a:rPr lang="es-ES" dirty="0" smtClean="0"/>
              <a:t> </a:t>
            </a:r>
            <a:r>
              <a:rPr lang="es-ES" dirty="0" err="1" smtClean="0"/>
              <a:t>Atmosphere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6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Once </a:t>
            </a:r>
            <a:r>
              <a:rPr lang="es-ES" dirty="0" err="1" smtClean="0"/>
              <a:t>there</a:t>
            </a:r>
            <a:r>
              <a:rPr lang="es-ES" dirty="0" smtClean="0"/>
              <a:t>: </a:t>
            </a:r>
            <a:r>
              <a:rPr lang="es-ES" dirty="0" err="1" smtClean="0"/>
              <a:t>Techniques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contamination</a:t>
            </a:r>
            <a:r>
              <a:rPr lang="es-ES" dirty="0" smtClean="0"/>
              <a:t> of </a:t>
            </a:r>
            <a:r>
              <a:rPr lang="es-ES" dirty="0" err="1" smtClean="0"/>
              <a:t>both</a:t>
            </a:r>
            <a:r>
              <a:rPr lang="es-ES" dirty="0" smtClean="0"/>
              <a:t>, </a:t>
            </a:r>
            <a:r>
              <a:rPr lang="es-ES" dirty="0" err="1" smtClean="0"/>
              <a:t>Mars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and </a:t>
            </a:r>
            <a:r>
              <a:rPr lang="es-ES" dirty="0" err="1" smtClean="0"/>
              <a:t>humans</a:t>
            </a:r>
            <a:r>
              <a:rPr lang="es-ES" dirty="0" smtClean="0"/>
              <a:t> </a:t>
            </a:r>
            <a:endParaRPr lang="es-ES" dirty="0" smtClean="0">
              <a:sym typeface="Wingdings" panose="05000000000000000000" pitchFamily="2" charset="2"/>
            </a:endParaRPr>
          </a:p>
          <a:p>
            <a:r>
              <a:rPr lang="es-ES" dirty="0" err="1" smtClean="0">
                <a:sym typeface="Wingdings" panose="05000000000000000000" pitchFamily="2" charset="2"/>
              </a:rPr>
              <a:t>Emergencies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</a:p>
          <a:p>
            <a:r>
              <a:rPr lang="es-ES" dirty="0" err="1" smtClean="0">
                <a:sym typeface="Wingdings" panose="05000000000000000000" pitchFamily="2" charset="2"/>
              </a:rPr>
              <a:t>Communication</a:t>
            </a:r>
            <a:r>
              <a:rPr lang="es-ES" dirty="0" smtClean="0">
                <a:sym typeface="Wingdings" panose="05000000000000000000" pitchFamily="2" charset="2"/>
              </a:rPr>
              <a:t>: </a:t>
            </a:r>
            <a:r>
              <a:rPr lang="es-ES" dirty="0" err="1" smtClean="0">
                <a:sym typeface="Wingdings" panose="05000000000000000000" pitchFamily="2" charset="2"/>
              </a:rPr>
              <a:t>Mars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>
                <a:sym typeface="Wingdings" panose="05000000000000000000" pitchFamily="2" charset="2"/>
              </a:rPr>
              <a:t>i</a:t>
            </a:r>
            <a:r>
              <a:rPr lang="es-ES" dirty="0" smtClean="0">
                <a:sym typeface="Wingdings" panose="05000000000000000000" pitchFamily="2" charset="2"/>
              </a:rPr>
              <a:t>nternet (DSCN) &amp; </a:t>
            </a:r>
            <a:r>
              <a:rPr lang="es-ES" dirty="0" err="1" smtClean="0">
                <a:sym typeface="Wingdings" panose="05000000000000000000" pitchFamily="2" charset="2"/>
              </a:rPr>
              <a:t>satellites</a:t>
            </a:r>
            <a:r>
              <a:rPr lang="es-ES" dirty="0" smtClean="0">
                <a:sym typeface="Wingdings" panose="05000000000000000000" pitchFamily="2" charset="2"/>
              </a:rPr>
              <a:t>  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Living </a:t>
            </a:r>
            <a:r>
              <a:rPr lang="es-ES" dirty="0" err="1" smtClean="0">
                <a:sym typeface="Wingdings" panose="05000000000000000000" pitchFamily="2" charset="2"/>
              </a:rPr>
              <a:t>quarters</a:t>
            </a:r>
            <a:r>
              <a:rPr lang="es-ES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BEAM</a:t>
            </a:r>
          </a:p>
          <a:p>
            <a:pPr lvl="1"/>
            <a:r>
              <a:rPr lang="es-ES" dirty="0" err="1" smtClean="0">
                <a:sym typeface="Wingdings" panose="05000000000000000000" pitchFamily="2" charset="2"/>
              </a:rPr>
              <a:t>Underground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constructions</a:t>
            </a:r>
            <a:endParaRPr lang="es-ES" dirty="0" smtClean="0">
              <a:sym typeface="Wingdings" panose="05000000000000000000" pitchFamily="2" charset="2"/>
            </a:endParaRP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3D </a:t>
            </a:r>
            <a:r>
              <a:rPr lang="es-ES" dirty="0" err="1" smtClean="0">
                <a:sym typeface="Wingdings" panose="05000000000000000000" pitchFamily="2" charset="2"/>
              </a:rPr>
              <a:t>printers</a:t>
            </a:r>
            <a:endParaRPr lang="es-ES" dirty="0" smtClean="0">
              <a:sym typeface="Wingdings" panose="05000000000000000000" pitchFamily="2" charset="2"/>
            </a:endParaRP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MOXIE</a:t>
            </a: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Artificial  </a:t>
            </a:r>
            <a:r>
              <a:rPr lang="es-ES" dirty="0" err="1" smtClean="0">
                <a:sym typeface="Wingdings" panose="05000000000000000000" pitchFamily="2" charset="2"/>
              </a:rPr>
              <a:t>Magnetic</a:t>
            </a:r>
            <a:r>
              <a:rPr lang="es-ES" dirty="0" smtClean="0">
                <a:sym typeface="Wingdings" panose="05000000000000000000" pitchFamily="2" charset="2"/>
              </a:rPr>
              <a:t>  </a:t>
            </a:r>
            <a:r>
              <a:rPr lang="es-ES" dirty="0" err="1" smtClean="0">
                <a:sym typeface="Wingdings" panose="05000000000000000000" pitchFamily="2" charset="2"/>
              </a:rPr>
              <a:t>field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  <a:p>
            <a:pPr lvl="1"/>
            <a:endParaRPr lang="es-ES" dirty="0" smtClean="0">
              <a:sym typeface="Wingdings" panose="05000000000000000000" pitchFamily="2" charset="2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520" y="205979"/>
            <a:ext cx="432048" cy="42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1848"/>
            <a:ext cx="4194681" cy="211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7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41493" y="2880880"/>
            <a:ext cx="5759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ym typeface="Wingdings" panose="05000000000000000000" pitchFamily="2" charset="2"/>
              </a:rPr>
              <a:t>Astronauts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health</a:t>
            </a:r>
            <a:r>
              <a:rPr lang="es-ES" b="1" dirty="0">
                <a:sym typeface="Wingdings" panose="05000000000000000000" pitchFamily="2" charset="2"/>
              </a:rPr>
              <a:t>: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s-ES" dirty="0" err="1">
                <a:sym typeface="Wingdings" panose="05000000000000000000" pitchFamily="2" charset="2"/>
              </a:rPr>
              <a:t>Daily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rehabilitation</a:t>
            </a:r>
            <a:r>
              <a:rPr lang="es-ES" dirty="0">
                <a:sym typeface="Wingdings" panose="05000000000000000000" pitchFamily="2" charset="2"/>
              </a:rPr>
              <a:t> 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s-ES" dirty="0" err="1">
                <a:sym typeface="Wingdings" panose="05000000000000000000" pitchFamily="2" charset="2"/>
              </a:rPr>
              <a:t>Constant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communication</a:t>
            </a:r>
            <a:endParaRPr lang="es-ES" dirty="0">
              <a:sym typeface="Wingdings" panose="05000000000000000000" pitchFamily="2" charset="2"/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ym typeface="Wingdings" panose="05000000000000000000" pitchFamily="2" charset="2"/>
              </a:rPr>
              <a:t>Spacesuits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endParaRPr lang="es-ES" dirty="0">
              <a:sym typeface="Wingdings" panose="05000000000000000000" pitchFamily="2" charset="2"/>
            </a:endParaRPr>
          </a:p>
          <a:p>
            <a:pPr lvl="7"/>
            <a:endParaRPr lang="es-ES" dirty="0">
              <a:sym typeface="Wingdings" panose="05000000000000000000" pitchFamily="2" charset="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6156" y="254168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ym typeface="Wingdings" panose="05000000000000000000" pitchFamily="2" charset="2"/>
              </a:rPr>
              <a:t>Energy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err="1">
                <a:sym typeface="Wingdings" panose="05000000000000000000" pitchFamily="2" charset="2"/>
              </a:rPr>
              <a:t>Supply</a:t>
            </a:r>
            <a:r>
              <a:rPr lang="es-ES" b="1" dirty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Solar </a:t>
            </a:r>
            <a:r>
              <a:rPr lang="es-ES" dirty="0" err="1">
                <a:sym typeface="Wingdings" panose="05000000000000000000" pitchFamily="2" charset="2"/>
              </a:rPr>
              <a:t>pannels</a:t>
            </a:r>
            <a:r>
              <a:rPr lang="es-ES" dirty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Nuclear </a:t>
            </a:r>
            <a:r>
              <a:rPr lang="es-ES" dirty="0" err="1">
                <a:sym typeface="Wingdings" panose="05000000000000000000" pitchFamily="2" charset="2"/>
              </a:rPr>
              <a:t>energy</a:t>
            </a:r>
            <a:endParaRPr lang="es-ES" dirty="0"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87645" y="1710691"/>
            <a:ext cx="3287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ym typeface="Wingdings" panose="05000000000000000000" pitchFamily="2" charset="2"/>
              </a:rPr>
              <a:t>Food</a:t>
            </a:r>
            <a:r>
              <a:rPr lang="es-ES" b="1" dirty="0">
                <a:sym typeface="Wingdings" panose="05000000000000000000" pitchFamily="2" charset="2"/>
              </a:rPr>
              <a:t> and </a:t>
            </a:r>
            <a:r>
              <a:rPr lang="es-ES" b="1" dirty="0" err="1">
                <a:sym typeface="Wingdings" panose="05000000000000000000" pitchFamily="2" charset="2"/>
              </a:rPr>
              <a:t>Water</a:t>
            </a:r>
            <a:r>
              <a:rPr lang="es-ES" b="1" dirty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sym typeface="Wingdings" panose="05000000000000000000" pitchFamily="2" charset="2"/>
              </a:rPr>
              <a:t>Growing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plants</a:t>
            </a:r>
            <a:r>
              <a:rPr lang="es-ES" dirty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sym typeface="Wingdings" panose="05000000000000000000" pitchFamily="2" charset="2"/>
              </a:rPr>
              <a:t>Insects</a:t>
            </a:r>
            <a:r>
              <a:rPr lang="es-ES" dirty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sym typeface="Wingdings" panose="05000000000000000000" pitchFamily="2" charset="2"/>
              </a:rPr>
              <a:t>Condensation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from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Martian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soil</a:t>
            </a:r>
            <a:r>
              <a:rPr lang="es-ES" dirty="0">
                <a:sym typeface="Wingdings" panose="05000000000000000000" pitchFamily="2" charset="2"/>
              </a:rPr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56" y="383328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71" y="383328"/>
            <a:ext cx="2929425" cy="1942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839" y="3423664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6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cs typeface="Arial Black"/>
              </a:rPr>
              <a:t>Is it </a:t>
            </a:r>
            <a:r>
              <a:rPr lang="da-DK" dirty="0" err="1" smtClean="0">
                <a:cs typeface="Arial Black"/>
              </a:rPr>
              <a:t>realistic</a:t>
            </a:r>
            <a:r>
              <a:rPr lang="da-DK" dirty="0" smtClean="0">
                <a:cs typeface="Arial Black"/>
              </a:rPr>
              <a:t>?</a:t>
            </a:r>
            <a:endParaRPr lang="da-DK" dirty="0">
              <a:cs typeface="Arial Black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491630"/>
            <a:ext cx="7518985" cy="310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Summary</a:t>
            </a:r>
            <a:r>
              <a:rPr lang="da-DK" dirty="0"/>
              <a:t> </a:t>
            </a:r>
            <a:r>
              <a:rPr lang="da-DK" dirty="0" smtClean="0"/>
              <a:t>– How to </a:t>
            </a:r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there</a:t>
            </a:r>
            <a:r>
              <a:rPr lang="da-DK" dirty="0" smtClean="0"/>
              <a:t>?</a:t>
            </a:r>
            <a:endParaRPr lang="da-DK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b="14845"/>
          <a:stretch/>
        </p:blipFill>
        <p:spPr>
          <a:xfrm>
            <a:off x="827584" y="1203598"/>
            <a:ext cx="7493000" cy="359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7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to do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arrive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419622"/>
            <a:ext cx="8229600" cy="3394472"/>
          </a:xfrm>
        </p:spPr>
        <p:txBody>
          <a:bodyPr/>
          <a:lstStyle/>
          <a:p>
            <a:r>
              <a:rPr lang="en-GB" dirty="0" smtClean="0"/>
              <a:t>Making Mars </a:t>
            </a:r>
            <a:r>
              <a:rPr lang="en-GB" dirty="0"/>
              <a:t>h</a:t>
            </a:r>
            <a:r>
              <a:rPr lang="en-GB" dirty="0" smtClean="0"/>
              <a:t>abitable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- Terraforming</a:t>
            </a:r>
            <a:br>
              <a:rPr lang="en-GB" sz="2400" dirty="0" smtClean="0"/>
            </a:br>
            <a:r>
              <a:rPr lang="en-GB" sz="2400" dirty="0" smtClean="0"/>
              <a:t>- Living underground</a:t>
            </a:r>
          </a:p>
          <a:p>
            <a:r>
              <a:rPr lang="en-GB" dirty="0" smtClean="0"/>
              <a:t>Sovereignty</a:t>
            </a:r>
          </a:p>
          <a:p>
            <a:r>
              <a:rPr lang="en-GB" dirty="0"/>
              <a:t>Social </a:t>
            </a:r>
            <a:r>
              <a:rPr lang="en-GB" dirty="0" smtClean="0"/>
              <a:t>Development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35646"/>
            <a:ext cx="366603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Participants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3808" y="1203598"/>
            <a:ext cx="4284476" cy="3466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400" b="1" dirty="0" err="1" smtClean="0"/>
              <a:t>Chairman</a:t>
            </a:r>
            <a:r>
              <a:rPr lang="es-ES" sz="1400" b="1" dirty="0" smtClean="0"/>
              <a:t>: Borja González </a:t>
            </a:r>
            <a:r>
              <a:rPr lang="es-ES" sz="1400" b="1" dirty="0" err="1" smtClean="0"/>
              <a:t>Moure</a:t>
            </a:r>
            <a:endParaRPr lang="es-ES" sz="1400" b="1" dirty="0" smtClean="0"/>
          </a:p>
          <a:p>
            <a:pPr marL="0" indent="0" algn="just">
              <a:buNone/>
            </a:pPr>
            <a:r>
              <a:rPr lang="es-ES" sz="1400" b="1" dirty="0" err="1" smtClean="0"/>
              <a:t>Assistant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Chairwoman</a:t>
            </a:r>
            <a:r>
              <a:rPr lang="es-ES" sz="1400" b="1" dirty="0" smtClean="0"/>
              <a:t>: Belén Alonso López</a:t>
            </a:r>
          </a:p>
          <a:p>
            <a:pPr marL="0" indent="0" algn="just">
              <a:buNone/>
            </a:pPr>
            <a:endParaRPr lang="es-ES" sz="1400" dirty="0"/>
          </a:p>
          <a:p>
            <a:pPr algn="just">
              <a:buFont typeface="Wingdings" charset="2"/>
              <a:buChar char="§"/>
            </a:pPr>
            <a:r>
              <a:rPr lang="es-ES" sz="1400" dirty="0" err="1" smtClean="0"/>
              <a:t>Leon</a:t>
            </a:r>
            <a:r>
              <a:rPr lang="es-ES" sz="1400" dirty="0" smtClean="0"/>
              <a:t> </a:t>
            </a:r>
            <a:r>
              <a:rPr lang="es-ES" sz="1400" dirty="0" err="1" smtClean="0"/>
              <a:t>Neidenbach</a:t>
            </a:r>
            <a:r>
              <a:rPr lang="es-ES" sz="1400" dirty="0" smtClean="0"/>
              <a:t> – Austria</a:t>
            </a:r>
          </a:p>
          <a:p>
            <a:pPr algn="just">
              <a:buFont typeface="Wingdings" charset="2"/>
              <a:buChar char="§"/>
            </a:pPr>
            <a:r>
              <a:rPr lang="es-ES" sz="1400" dirty="0" err="1" smtClean="0"/>
              <a:t>Beáta</a:t>
            </a:r>
            <a:r>
              <a:rPr lang="es-ES" sz="1400" dirty="0" smtClean="0"/>
              <a:t> Nagy – </a:t>
            </a:r>
            <a:r>
              <a:rPr lang="es-ES" sz="1400" dirty="0" err="1" smtClean="0"/>
              <a:t>Hungary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err="1" smtClean="0"/>
              <a:t>Aleksandar</a:t>
            </a:r>
            <a:r>
              <a:rPr lang="es-ES" sz="1400" dirty="0" smtClean="0"/>
              <a:t> </a:t>
            </a:r>
            <a:r>
              <a:rPr lang="es-ES" sz="1400" dirty="0" err="1" smtClean="0"/>
              <a:t>Popović</a:t>
            </a:r>
            <a:r>
              <a:rPr lang="es-ES" sz="1400" dirty="0" smtClean="0"/>
              <a:t> - Serbia</a:t>
            </a:r>
          </a:p>
          <a:p>
            <a:pPr algn="just">
              <a:buFont typeface="Wingdings" charset="2"/>
              <a:buChar char="§"/>
            </a:pPr>
            <a:r>
              <a:rPr lang="es-ES" sz="1400" dirty="0" smtClean="0"/>
              <a:t>Jaime </a:t>
            </a:r>
            <a:r>
              <a:rPr lang="es-ES" sz="1400" dirty="0" err="1" smtClean="0"/>
              <a:t>Urbón</a:t>
            </a:r>
            <a:r>
              <a:rPr lang="es-ES" sz="1400" dirty="0" smtClean="0"/>
              <a:t> Menéndez – </a:t>
            </a:r>
            <a:r>
              <a:rPr lang="es-ES" sz="1400" dirty="0" err="1" smtClean="0"/>
              <a:t>Spain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err="1" smtClean="0"/>
              <a:t>Allessia</a:t>
            </a:r>
            <a:r>
              <a:rPr lang="es-ES" sz="1400" dirty="0" smtClean="0"/>
              <a:t> </a:t>
            </a:r>
            <a:r>
              <a:rPr lang="es-ES" sz="1400" dirty="0" err="1" smtClean="0"/>
              <a:t>Sacchi</a:t>
            </a:r>
            <a:r>
              <a:rPr lang="es-ES" sz="1400" dirty="0" smtClean="0"/>
              <a:t> – Italia</a:t>
            </a:r>
          </a:p>
          <a:p>
            <a:pPr algn="just">
              <a:buFont typeface="Wingdings" charset="2"/>
              <a:buChar char="§"/>
            </a:pPr>
            <a:r>
              <a:rPr lang="es-ES" sz="1400" dirty="0" smtClean="0"/>
              <a:t>Janine </a:t>
            </a:r>
            <a:r>
              <a:rPr lang="es-ES" sz="1400" dirty="0" err="1" smtClean="0"/>
              <a:t>Kachel</a:t>
            </a:r>
            <a:r>
              <a:rPr lang="es-ES" sz="1400" dirty="0" smtClean="0"/>
              <a:t> – </a:t>
            </a:r>
            <a:r>
              <a:rPr lang="es-ES" sz="1400" dirty="0" err="1" smtClean="0"/>
              <a:t>Germany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smtClean="0"/>
              <a:t>Eran </a:t>
            </a:r>
            <a:r>
              <a:rPr lang="es-ES" sz="1400" dirty="0" err="1" smtClean="0"/>
              <a:t>Arntz</a:t>
            </a:r>
            <a:r>
              <a:rPr lang="es-ES" sz="1400" dirty="0" smtClean="0"/>
              <a:t> –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Netherlands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err="1" smtClean="0"/>
              <a:t>Jens</a:t>
            </a:r>
            <a:r>
              <a:rPr lang="es-ES" sz="1400" dirty="0" smtClean="0"/>
              <a:t> </a:t>
            </a:r>
            <a:r>
              <a:rPr lang="es-ES" sz="1400" dirty="0" err="1" smtClean="0"/>
              <a:t>Jochems</a:t>
            </a:r>
            <a:r>
              <a:rPr lang="es-ES" sz="1400" dirty="0" smtClean="0"/>
              <a:t> – </a:t>
            </a:r>
            <a:r>
              <a:rPr lang="es-ES" sz="1400" dirty="0" err="1" smtClean="0"/>
              <a:t>Belgium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err="1" smtClean="0"/>
              <a:t>Svit</a:t>
            </a:r>
            <a:r>
              <a:rPr lang="es-ES" sz="1400" dirty="0" smtClean="0"/>
              <a:t> </a:t>
            </a:r>
            <a:r>
              <a:rPr lang="es-ES" sz="1400" dirty="0" err="1" smtClean="0"/>
              <a:t>Rodež</a:t>
            </a:r>
            <a:r>
              <a:rPr lang="es-ES" sz="1400" dirty="0" smtClean="0"/>
              <a:t> – </a:t>
            </a:r>
            <a:r>
              <a:rPr lang="es-ES" sz="1400" dirty="0" err="1" smtClean="0"/>
              <a:t>Slovenia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smtClean="0"/>
              <a:t>Natalia </a:t>
            </a:r>
            <a:r>
              <a:rPr lang="es-ES" sz="1400" dirty="0" err="1" smtClean="0"/>
              <a:t>Wosik</a:t>
            </a:r>
            <a:r>
              <a:rPr lang="es-ES" sz="1400" dirty="0" smtClean="0"/>
              <a:t> – </a:t>
            </a:r>
            <a:r>
              <a:rPr lang="es-ES" sz="1400" dirty="0" err="1" smtClean="0"/>
              <a:t>Poland</a:t>
            </a:r>
            <a:endParaRPr lang="es-ES" sz="1400" dirty="0" smtClean="0"/>
          </a:p>
          <a:p>
            <a:pPr algn="just">
              <a:buFont typeface="Wingdings" charset="2"/>
              <a:buChar char="§"/>
            </a:pPr>
            <a:r>
              <a:rPr lang="es-ES" sz="1400" dirty="0" smtClean="0"/>
              <a:t>Marie Amalie </a:t>
            </a:r>
            <a:r>
              <a:rPr lang="es-ES" sz="1400" dirty="0" err="1" smtClean="0"/>
              <a:t>Præstegaard</a:t>
            </a:r>
            <a:r>
              <a:rPr lang="es-ES" sz="1400" dirty="0" smtClean="0"/>
              <a:t> - </a:t>
            </a:r>
            <a:r>
              <a:rPr lang="es-ES" sz="1400" dirty="0" err="1" smtClean="0"/>
              <a:t>Denmark</a:t>
            </a:r>
            <a:endParaRPr lang="es-ES" sz="1400" dirty="0" smtClean="0"/>
          </a:p>
          <a:p>
            <a:pPr marL="0" indent="0">
              <a:buNone/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42862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Why?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419622"/>
            <a:ext cx="4906888" cy="2955775"/>
          </a:xfrm>
        </p:spPr>
        <p:txBody>
          <a:bodyPr/>
          <a:lstStyle/>
          <a:p>
            <a:r>
              <a:rPr lang="da-DK" dirty="0" smtClean="0">
                <a:sym typeface="Wingdings"/>
              </a:rPr>
              <a:t>Human nature </a:t>
            </a:r>
            <a:r>
              <a:rPr lang="da-DK" dirty="0" smtClean="0">
                <a:sym typeface="Wingdings"/>
              </a:rPr>
              <a:t>Curiosity </a:t>
            </a:r>
            <a:r>
              <a:rPr lang="da-DK" dirty="0" smtClean="0">
                <a:sym typeface="Wingdings"/>
              </a:rPr>
              <a:t/>
            </a:r>
            <a:br>
              <a:rPr lang="da-DK" dirty="0" smtClean="0">
                <a:sym typeface="Wingdings"/>
              </a:rPr>
            </a:br>
            <a:endParaRPr lang="da-DK" dirty="0" smtClean="0">
              <a:sym typeface="Wingdings"/>
            </a:endParaRPr>
          </a:p>
          <a:p>
            <a:r>
              <a:rPr lang="da-DK" dirty="0" smtClean="0">
                <a:sym typeface="Wingdings"/>
              </a:rPr>
              <a:t>Development of </a:t>
            </a:r>
            <a:r>
              <a:rPr lang="da-DK" dirty="0" smtClean="0">
                <a:sym typeface="Wingdings"/>
              </a:rPr>
              <a:t>Science</a:t>
            </a:r>
            <a:r>
              <a:rPr lang="da-DK" dirty="0" smtClean="0">
                <a:sym typeface="Wingdings"/>
              </a:rPr>
              <a:t/>
            </a:r>
            <a:br>
              <a:rPr lang="da-DK" dirty="0" smtClean="0">
                <a:sym typeface="Wingdings"/>
              </a:rPr>
            </a:br>
            <a:endParaRPr lang="da-DK" dirty="0" smtClean="0">
              <a:sym typeface="Wingdings"/>
            </a:endParaRPr>
          </a:p>
          <a:p>
            <a:r>
              <a:rPr lang="da-DK" dirty="0" smtClean="0"/>
              <a:t>Survival of the </a:t>
            </a:r>
            <a:r>
              <a:rPr lang="da-DK" dirty="0" smtClean="0"/>
              <a:t>Species</a:t>
            </a:r>
            <a:endParaRPr lang="da-DK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91630"/>
            <a:ext cx="3664738" cy="2931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Making</a:t>
            </a:r>
            <a:r>
              <a:rPr lang="da-DK" dirty="0" smtClean="0"/>
              <a:t> it all </a:t>
            </a:r>
            <a:r>
              <a:rPr lang="da-DK" dirty="0" err="1" smtClean="0"/>
              <a:t>possible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Raising </a:t>
            </a:r>
            <a:r>
              <a:rPr lang="da-DK" dirty="0"/>
              <a:t>A</a:t>
            </a:r>
            <a:r>
              <a:rPr lang="da-DK" dirty="0" smtClean="0"/>
              <a:t>wareness</a:t>
            </a:r>
            <a:endParaRPr lang="da-DK" dirty="0" smtClean="0"/>
          </a:p>
          <a:p>
            <a:r>
              <a:rPr lang="da-DK" dirty="0" smtClean="0"/>
              <a:t>Funding </a:t>
            </a:r>
            <a:r>
              <a:rPr lang="da-DK" dirty="0" smtClean="0"/>
              <a:t>Science</a:t>
            </a:r>
            <a:endParaRPr lang="da-DK" dirty="0" smtClean="0"/>
          </a:p>
          <a:p>
            <a:r>
              <a:rPr lang="da-DK" dirty="0" smtClean="0"/>
              <a:t>Industries</a:t>
            </a:r>
          </a:p>
          <a:p>
            <a:r>
              <a:rPr lang="da-DK" dirty="0"/>
              <a:t>International </a:t>
            </a:r>
            <a:r>
              <a:rPr lang="da-DK" dirty="0"/>
              <a:t>C</a:t>
            </a:r>
            <a:r>
              <a:rPr lang="da-DK" dirty="0" smtClean="0"/>
              <a:t>ollaboration</a:t>
            </a:r>
            <a:endParaRPr lang="da-DK" dirty="0" smtClean="0"/>
          </a:p>
        </p:txBody>
      </p:sp>
      <p:pic>
        <p:nvPicPr>
          <p:cNvPr id="4" name="Billede 3" descr="Skærmbillede 2016-11-22 kl. 15.0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6" y="2139702"/>
            <a:ext cx="2934254" cy="5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</a:t>
            </a:r>
            <a:endParaRPr lang="en-GB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075"/>
            <a:ext cx="9144000" cy="3071349"/>
          </a:xfrm>
          <a:prstGeom prst="rect">
            <a:avLst/>
          </a:prstGeom>
        </p:spPr>
      </p:pic>
      <p:cxnSp>
        <p:nvCxnSpPr>
          <p:cNvPr id="24" name="Conector recto de flecha 23"/>
          <p:cNvCxnSpPr/>
          <p:nvPr/>
        </p:nvCxnSpPr>
        <p:spPr>
          <a:xfrm flipV="1">
            <a:off x="2195736" y="2067694"/>
            <a:ext cx="576064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ostrando IMG_97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Mostrando IMG_97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66824"/>
              </p:ext>
            </p:extLst>
          </p:nvPr>
        </p:nvGraphicFramePr>
        <p:xfrm>
          <a:off x="755576" y="1131590"/>
          <a:ext cx="756084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28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u="none" strike="noStrike" dirty="0">
                          <a:effectLst/>
                        </a:rPr>
                        <a:t> 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err="1">
                          <a:effectLst/>
                        </a:rPr>
                        <a:t>Earth</a:t>
                      </a:r>
                      <a:r>
                        <a:rPr lang="sl-SI" sz="1600" b="1" u="none" strike="noStrike" dirty="0">
                          <a:effectLst/>
                        </a:rPr>
                        <a:t> (=</a:t>
                      </a:r>
                      <a:r>
                        <a:rPr lang="sl-SI" sz="1600" b="1" u="none" strike="noStrike" dirty="0" err="1">
                          <a:effectLst/>
                        </a:rPr>
                        <a:t>Blue</a:t>
                      </a:r>
                      <a:r>
                        <a:rPr lang="sl-SI" sz="1600" b="1" u="none" strike="noStrike" dirty="0">
                          <a:effectLst/>
                        </a:rPr>
                        <a:t> Planet)</a:t>
                      </a:r>
                      <a:endParaRPr lang="sl-SI" sz="1600" b="1" i="0" u="none" strike="noStrike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</a:rPr>
                        <a:t>Mars (=Red Planet)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err="1">
                          <a:effectLst/>
                        </a:rPr>
                        <a:t>Moons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err="1">
                          <a:effectLst/>
                        </a:rPr>
                        <a:t>Moon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err="1">
                          <a:effectLst/>
                        </a:rPr>
                        <a:t>Phobos</a:t>
                      </a:r>
                      <a:r>
                        <a:rPr lang="sl-SI" sz="1600" u="none" strike="noStrike" dirty="0">
                          <a:effectLst/>
                        </a:rPr>
                        <a:t>, </a:t>
                      </a:r>
                      <a:r>
                        <a:rPr lang="sl-SI" sz="1600" u="none" strike="noStrike" dirty="0" err="1">
                          <a:effectLst/>
                        </a:rPr>
                        <a:t>Deimos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err="1">
                          <a:effectLst/>
                        </a:rPr>
                        <a:t>Rotation</a:t>
                      </a:r>
                      <a:r>
                        <a:rPr lang="sl-SI" sz="1600" u="none" strike="noStrike" dirty="0">
                          <a:effectLst/>
                        </a:rPr>
                        <a:t> time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24 hours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24 hours 37 minutes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err="1">
                          <a:effectLst/>
                        </a:rPr>
                        <a:t>Revolution</a:t>
                      </a:r>
                      <a:r>
                        <a:rPr lang="sl-SI" sz="1600" u="none" strike="noStrike" dirty="0">
                          <a:effectLst/>
                        </a:rPr>
                        <a:t> time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365,25  </a:t>
                      </a:r>
                      <a:r>
                        <a:rPr lang="sl-SI" sz="1600" u="none" strike="noStrike" dirty="0" err="1">
                          <a:effectLst/>
                        </a:rPr>
                        <a:t>days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687 </a:t>
                      </a:r>
                      <a:r>
                        <a:rPr lang="sl-SI" sz="1600" u="none" strike="noStrike" dirty="0" err="1">
                          <a:effectLst/>
                        </a:rPr>
                        <a:t>days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Distance from Sun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150 </a:t>
                      </a:r>
                      <a:r>
                        <a:rPr lang="sl-SI" sz="1600" u="none" strike="noStrike" dirty="0" err="1">
                          <a:effectLst/>
                        </a:rPr>
                        <a:t>million</a:t>
                      </a:r>
                      <a:r>
                        <a:rPr lang="sl-SI" sz="1600" u="none" strike="noStrike" dirty="0">
                          <a:effectLst/>
                        </a:rPr>
                        <a:t> km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229 </a:t>
                      </a:r>
                      <a:r>
                        <a:rPr lang="sl-SI" sz="1600" u="none" strike="noStrike" dirty="0" err="1">
                          <a:effectLst/>
                        </a:rPr>
                        <a:t>million</a:t>
                      </a:r>
                      <a:r>
                        <a:rPr lang="sl-SI" sz="1600" u="none" strike="noStrike" dirty="0">
                          <a:effectLst/>
                        </a:rPr>
                        <a:t> km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Equatorial diameter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</a:rPr>
                        <a:t>12.756 </a:t>
                      </a:r>
                      <a:r>
                        <a:rPr lang="sl-SI" sz="1600" u="none" strike="noStrike" dirty="0">
                          <a:effectLst/>
                        </a:rPr>
                        <a:t>km 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</a:rPr>
                        <a:t>6.792 </a:t>
                      </a:r>
                      <a:r>
                        <a:rPr lang="sl-SI" sz="1600" u="none" strike="noStrike" dirty="0">
                          <a:effectLst/>
                        </a:rPr>
                        <a:t>km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Volume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6 </a:t>
                      </a:r>
                      <a:r>
                        <a:rPr lang="sl-SI" sz="1600" u="none" strike="noStrike" dirty="0" err="1">
                          <a:effectLst/>
                        </a:rPr>
                        <a:t>Marses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</a:rPr>
                        <a:t>1/6 of </a:t>
                      </a:r>
                      <a:r>
                        <a:rPr lang="sl-SI" sz="1600" u="none" strike="noStrike" dirty="0">
                          <a:effectLst/>
                        </a:rPr>
                        <a:t>Earth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4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Average temperature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u="none" strike="noStrike" dirty="0">
                          <a:effectLst/>
                        </a:rPr>
                        <a:t>15 </a:t>
                      </a:r>
                      <a:r>
                        <a:rPr lang="sl-SI" sz="1600" u="none" strike="noStrike" dirty="0" smtClean="0">
                          <a:effectLst/>
                        </a:rPr>
                        <a:t>°C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</a:rPr>
                        <a:t>-</a:t>
                      </a:r>
                      <a:r>
                        <a:rPr lang="sl-SI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sl-SI" sz="1600" u="none" strike="noStrike" dirty="0" smtClean="0">
                          <a:effectLst/>
                        </a:rPr>
                        <a:t>63 °C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2864"/>
              </p:ext>
            </p:extLst>
          </p:nvPr>
        </p:nvGraphicFramePr>
        <p:xfrm>
          <a:off x="755576" y="1131591"/>
          <a:ext cx="7560840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5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Earth</a:t>
                      </a:r>
                      <a:r>
                        <a:rPr lang="sl-SI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 (=</a:t>
                      </a:r>
                      <a:r>
                        <a:rPr lang="sl-SI" sz="1600" b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Blue</a:t>
                      </a:r>
                      <a:r>
                        <a:rPr lang="sl-SI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 Planet)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Mars (=Red Planet)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45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Atmosphere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78% </a:t>
                      </a:r>
                      <a:r>
                        <a:rPr lang="sv-SE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v-SE" sz="1600" b="0" u="none" strike="noStrike" baseline="-25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v-SE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v-SE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21% </a:t>
                      </a:r>
                      <a:r>
                        <a:rPr lang="sv-SE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sv-SE" sz="1600" b="0" u="none" strike="noStrike" baseline="-25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v-SE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v-SE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sv-SE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Ar, </a:t>
                      </a:r>
                      <a:r>
                        <a:rPr lang="sv-SE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+ 0,04 </a:t>
                      </a:r>
                      <a:r>
                        <a:rPr lang="sv-SE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sv-SE" sz="1600" b="0" u="none" strike="noStrike" baseline="-25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95% </a:t>
                      </a:r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sl-SI" sz="1600" b="0" u="none" strike="noStrike" baseline="-25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3% </a:t>
                      </a:r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l-SI" sz="1600" b="0" u="none" strike="noStrike" baseline="-25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Ar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6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Atmospheric</a:t>
                      </a:r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pressure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1013 </a:t>
                      </a:r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milibars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milibars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15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Gravity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1G 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0,4 G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15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Magnetic field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15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>
                          <a:effectLst/>
                          <a:latin typeface="Calibri"/>
                          <a:cs typeface="Calibri"/>
                        </a:rPr>
                        <a:t>Water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err="1">
                          <a:effectLst/>
                          <a:latin typeface="Calibri"/>
                          <a:cs typeface="Calibri"/>
                        </a:rPr>
                        <a:t>Available</a:t>
                      </a:r>
                      <a:r>
                        <a:rPr lang="sl-SI" sz="1600" b="0" u="none" strike="noStrike" dirty="0">
                          <a:effectLst/>
                          <a:latin typeface="Calibri"/>
                          <a:cs typeface="Calibri"/>
                        </a:rPr>
                        <a:t> in </a:t>
                      </a:r>
                      <a:r>
                        <a:rPr lang="sl-SI" sz="1600" b="0" u="none" strike="noStrike" dirty="0" err="1">
                          <a:effectLst/>
                          <a:latin typeface="Calibri"/>
                          <a:cs typeface="Calibri"/>
                        </a:rPr>
                        <a:t>all</a:t>
                      </a:r>
                      <a:r>
                        <a:rPr lang="sl-SI" sz="1600" b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l-SI" sz="1600" b="0" u="none" strike="noStrike" dirty="0" err="1">
                          <a:effectLst/>
                          <a:latin typeface="Calibri"/>
                          <a:cs typeface="Calibri"/>
                        </a:rPr>
                        <a:t>forms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Ice caps </a:t>
                      </a:r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(+liquid water?)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45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Calibri"/>
                          <a:cs typeface="Calibri"/>
                        </a:rPr>
                        <a:t>Geological structure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 smtClean="0">
                          <a:effectLst/>
                          <a:latin typeface="Calibri"/>
                          <a:cs typeface="Calibri"/>
                        </a:rPr>
                        <a:t>Core: Iron and Nickel, Crust and Mantle: Silicates, (+</a:t>
                      </a:r>
                      <a:r>
                        <a:rPr lang="en-US" sz="1600" b="0" u="none" strike="noStrike" dirty="0" err="1" smtClean="0">
                          <a:effectLst/>
                          <a:latin typeface="Calibri"/>
                          <a:cs typeface="Calibri"/>
                        </a:rPr>
                        <a:t>Aluminium</a:t>
                      </a:r>
                      <a:r>
                        <a:rPr lang="en-US" sz="1600" b="0" u="none" strike="noStrike" dirty="0" smtClean="0"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Core: Iron and Nickel, Crust and Mantle: </a:t>
                      </a:r>
                      <a:r>
                        <a:rPr lang="en-US" sz="16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Silicats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15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Volcanic activity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5D6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(?) Olympus Mons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53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Past </a:t>
            </a:r>
            <a:r>
              <a:rPr lang="en-US" dirty="0" smtClean="0">
                <a:latin typeface="Calibri (Headings)"/>
                <a:cs typeface="Calibri (Headings)"/>
              </a:rPr>
              <a:t>missions </a:t>
            </a:r>
            <a:r>
              <a:rPr lang="en-US" sz="2400" dirty="0" smtClean="0">
                <a:latin typeface="Calibri (Headings)"/>
                <a:cs typeface="Calibri (Headings)"/>
              </a:rPr>
              <a:t>(</a:t>
            </a:r>
            <a:r>
              <a:rPr lang="en-US" sz="2400" dirty="0">
                <a:latin typeface="Calibri (Headings)"/>
                <a:cs typeface="Calibri (Headings)"/>
              </a:rPr>
              <a:t>-1988)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603848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"/>
              </a:rPr>
              <a:t>1960-</a:t>
            </a:r>
            <a:r>
              <a:rPr lang="en-US" sz="2400" dirty="0" smtClean="0">
                <a:cs typeface="Calibri"/>
              </a:rPr>
              <a:t>Mars1962b (</a:t>
            </a:r>
            <a:r>
              <a:rPr lang="en-US" sz="2400" dirty="0">
                <a:cs typeface="Calibri"/>
              </a:rPr>
              <a:t>Soviet Union): failed</a:t>
            </a:r>
          </a:p>
          <a:p>
            <a:r>
              <a:rPr lang="en-US" sz="2400" dirty="0">
                <a:cs typeface="Calibri"/>
              </a:rPr>
              <a:t>1965-First successful </a:t>
            </a:r>
            <a:r>
              <a:rPr lang="en-US" sz="2400" dirty="0" smtClean="0">
                <a:cs typeface="Calibri"/>
              </a:rPr>
              <a:t>flight-by </a:t>
            </a:r>
            <a:r>
              <a:rPr lang="en-US" sz="2400" dirty="0">
                <a:cs typeface="Calibri"/>
              </a:rPr>
              <a:t>mission: Mariner 4</a:t>
            </a:r>
          </a:p>
          <a:p>
            <a:r>
              <a:rPr lang="en-US" sz="2400" dirty="0">
                <a:cs typeface="Calibri"/>
              </a:rPr>
              <a:t>1971-first probe to orbit another planet: Mariner 9</a:t>
            </a:r>
          </a:p>
          <a:p>
            <a:r>
              <a:rPr lang="en-US" sz="2400" dirty="0">
                <a:cs typeface="Calibri"/>
              </a:rPr>
              <a:t>1971- Mars 3: first soft landing on Mars</a:t>
            </a:r>
          </a:p>
          <a:p>
            <a:r>
              <a:rPr lang="en-US" sz="2400" dirty="0">
                <a:cs typeface="Calibri"/>
              </a:rPr>
              <a:t>1975- Viking program</a:t>
            </a:r>
          </a:p>
          <a:p>
            <a:r>
              <a:rPr lang="en-US" sz="2400" dirty="0">
                <a:cs typeface="Calibri"/>
              </a:rPr>
              <a:t>1988- </a:t>
            </a:r>
            <a:r>
              <a:rPr lang="en-US" sz="2400" dirty="0" err="1">
                <a:cs typeface="Calibri"/>
              </a:rPr>
              <a:t>Phobos</a:t>
            </a:r>
            <a:r>
              <a:rPr lang="en-US" sz="2400" dirty="0">
                <a:cs typeface="Calibri"/>
              </a:rPr>
              <a:t> 1 and </a:t>
            </a:r>
            <a:r>
              <a:rPr lang="en-US" sz="2400" dirty="0" smtClean="0">
                <a:cs typeface="Calibri"/>
              </a:rPr>
              <a:t>2</a:t>
            </a:r>
            <a:endParaRPr lang="en-US" sz="3800" dirty="0"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 descr="1af1b9ce1d24954ef86f2a3976f157f9_arti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03798"/>
            <a:ext cx="3384376" cy="190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2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Past </a:t>
            </a:r>
            <a:r>
              <a:rPr lang="en-US" dirty="0" smtClean="0">
                <a:latin typeface="Calibri (Headings)"/>
                <a:cs typeface="Calibri (Headings)"/>
              </a:rPr>
              <a:t>missions </a:t>
            </a:r>
            <a:r>
              <a:rPr lang="en-US" sz="2400" dirty="0" smtClean="0">
                <a:latin typeface="Calibri (Headings)"/>
                <a:cs typeface="Calibri (Headings)"/>
              </a:rPr>
              <a:t>(</a:t>
            </a:r>
            <a:r>
              <a:rPr lang="en-US" sz="2400" dirty="0">
                <a:latin typeface="Calibri (Headings)"/>
                <a:cs typeface="Calibri (Headings)"/>
              </a:rPr>
              <a:t>1997-</a:t>
            </a:r>
            <a:r>
              <a:rPr lang="en-US" sz="2400" dirty="0" smtClean="0">
                <a:latin typeface="Calibri (Headings)"/>
                <a:cs typeface="Calibri (Headings)"/>
              </a:rPr>
              <a:t>2016)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1997-Mars Global Surveyor- complete mapping of Mars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2001-Mars Odyssey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2004- Mars Exploration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Program(Spirit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and Opportunity)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2008- Phoenix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Lander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2012-Curiosity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Indian Space Research Organization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15766"/>
            <a:ext cx="1601671" cy="2233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4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Current </a:t>
            </a:r>
            <a:r>
              <a:rPr lang="en-US" dirty="0" smtClean="0">
                <a:latin typeface="Calibri (Headings)"/>
                <a:cs typeface="Calibri (Headings)"/>
              </a:rPr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Operational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rovers: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/>
              </a:rPr>
              <a:t>Curiosity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Opportunity</a:t>
            </a:r>
          </a:p>
          <a:p>
            <a:pPr algn="just"/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Operational orbiters: </a:t>
            </a:r>
            <a:endParaRPr lang="en-US" sz="2400" dirty="0" smtClean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/>
              </a:rPr>
              <a:t>Mars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Odyssey, Mars Express, Mars Reconnaissance Orbiter, Orbiter Mission, MAVEN.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003798"/>
            <a:ext cx="3240359" cy="18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160" y="1131590"/>
            <a:ext cx="2493278" cy="153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7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Future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5410944" cy="345983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2016- </a:t>
            </a:r>
            <a:r>
              <a:rPr lang="en-US" sz="2400" dirty="0" err="1">
                <a:solidFill>
                  <a:srgbClr val="000000"/>
                </a:solidFill>
                <a:cs typeface="Calibri"/>
              </a:rPr>
              <a:t>InSight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 rover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Focus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on finding life and sending humans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2020- ESA and RFSA team up for </a:t>
            </a:r>
            <a:r>
              <a:rPr lang="en-US" sz="2400" dirty="0" err="1">
                <a:solidFill>
                  <a:srgbClr val="000000"/>
                </a:solidFill>
                <a:cs typeface="Calibri"/>
              </a:rPr>
              <a:t>ExoMars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2018/2020: ISRO-</a:t>
            </a:r>
            <a:r>
              <a:rPr lang="en-US" sz="2400" dirty="0" err="1">
                <a:solidFill>
                  <a:srgbClr val="000000"/>
                </a:solidFill>
                <a:cs typeface="Calibri"/>
              </a:rPr>
              <a:t>Mangaalyaan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 2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Mars Scientific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Lab.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plans to launch a rover in 2020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cs typeface="Calibri"/>
              </a:rPr>
              <a:t>2020-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China missions to Mars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5606"/>
            <a:ext cx="2400300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7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err="1" smtClean="0">
                <a:latin typeface="Calibri(Headings)"/>
                <a:cs typeface="Calibri(Headings)"/>
              </a:rPr>
              <a:t>Why</a:t>
            </a:r>
            <a:r>
              <a:rPr lang="sl-SI" dirty="0" smtClean="0">
                <a:latin typeface="Calibri(Headings)"/>
                <a:cs typeface="Calibri(Headings)"/>
              </a:rPr>
              <a:t> Mars?</a:t>
            </a:r>
            <a:endParaRPr lang="sl-SI" dirty="0">
              <a:latin typeface="Calibri(Headings)"/>
              <a:cs typeface="Calibri(Headings)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latin typeface="Calibri"/>
                <a:cs typeface="Calibri"/>
              </a:rPr>
              <a:t>Exploration</a:t>
            </a:r>
            <a:endParaRPr lang="sl-SI" dirty="0" smtClean="0">
              <a:latin typeface="Calibri"/>
              <a:cs typeface="Calibri"/>
            </a:endParaRPr>
          </a:p>
          <a:p>
            <a:r>
              <a:rPr lang="sl-SI" dirty="0" err="1" smtClean="0">
                <a:latin typeface="Calibri"/>
                <a:cs typeface="Calibri"/>
              </a:rPr>
              <a:t>Progress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of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technology</a:t>
            </a:r>
            <a:endParaRPr lang="sl-SI" dirty="0" smtClean="0">
              <a:latin typeface="Calibri"/>
              <a:cs typeface="Calibri"/>
            </a:endParaRPr>
          </a:p>
          <a:p>
            <a:r>
              <a:rPr lang="sl-SI" dirty="0" smtClean="0">
                <a:latin typeface="Calibri"/>
                <a:cs typeface="Calibri"/>
              </a:rPr>
              <a:t>In </a:t>
            </a:r>
            <a:r>
              <a:rPr lang="sl-SI" dirty="0" err="1" smtClean="0">
                <a:latin typeface="Calibri"/>
                <a:cs typeface="Calibri"/>
              </a:rPr>
              <a:t>search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of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extraterrestial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life</a:t>
            </a:r>
            <a:endParaRPr lang="sl-SI" dirty="0" smtClean="0">
              <a:latin typeface="Calibri"/>
              <a:cs typeface="Calibri"/>
            </a:endParaRPr>
          </a:p>
          <a:p>
            <a:r>
              <a:rPr lang="sl-SI" dirty="0" smtClean="0">
                <a:latin typeface="Calibri"/>
                <a:cs typeface="Calibri"/>
              </a:rPr>
              <a:t>Last </a:t>
            </a:r>
            <a:r>
              <a:rPr lang="sl-SI" dirty="0" err="1" smtClean="0">
                <a:latin typeface="Calibri"/>
                <a:cs typeface="Calibri"/>
              </a:rPr>
              <a:t>resort</a:t>
            </a:r>
            <a:r>
              <a:rPr lang="sl-SI" dirty="0" smtClean="0">
                <a:latin typeface="Calibri"/>
                <a:cs typeface="Calibri"/>
              </a:rPr>
              <a:t>: </a:t>
            </a:r>
            <a:r>
              <a:rPr lang="sl-SI" dirty="0" err="1" smtClean="0">
                <a:latin typeface="Calibri"/>
                <a:cs typeface="Calibri"/>
              </a:rPr>
              <a:t>Saving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the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 err="1" smtClean="0">
                <a:latin typeface="Calibri"/>
                <a:cs typeface="Calibri"/>
              </a:rPr>
              <a:t>species</a:t>
            </a:r>
            <a:endParaRPr lang="sl-SI" dirty="0" smtClean="0">
              <a:latin typeface="Calibri"/>
              <a:cs typeface="Calibri"/>
            </a:endParaRPr>
          </a:p>
          <a:p>
            <a:r>
              <a:rPr lang="sl-SI" dirty="0" smtClean="0">
                <a:latin typeface="Calibri"/>
                <a:cs typeface="Calibri"/>
              </a:rPr>
              <a:t>Unit</a:t>
            </a:r>
            <a:r>
              <a:rPr lang="ca-ES" dirty="0" smtClean="0">
                <a:latin typeface="Calibri"/>
                <a:cs typeface="Calibri"/>
              </a:rPr>
              <a:t>e</a:t>
            </a:r>
            <a:r>
              <a:rPr lang="sl-SI" dirty="0" smtClean="0">
                <a:latin typeface="Calibri"/>
                <a:cs typeface="Calibri"/>
              </a:rPr>
              <a:t> </a:t>
            </a:r>
            <a:r>
              <a:rPr lang="sl-SI" dirty="0">
                <a:latin typeface="Calibri"/>
                <a:cs typeface="Calibri"/>
              </a:rPr>
              <a:t>people</a:t>
            </a:r>
          </a:p>
          <a:p>
            <a:endParaRPr lang="sl-SI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419622"/>
            <a:ext cx="2346786" cy="2531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643</Words>
  <Application>Microsoft Office PowerPoint</Application>
  <PresentationFormat>Presentación en pantalla (16:9)</PresentationFormat>
  <Paragraphs>196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(Headings)</vt:lpstr>
      <vt:lpstr>Calibri(Headings)</vt:lpstr>
      <vt:lpstr>Times New Roman</vt:lpstr>
      <vt:lpstr>Wingdings</vt:lpstr>
      <vt:lpstr>Tema de Office</vt:lpstr>
      <vt:lpstr>Presentación de PowerPoint</vt:lpstr>
      <vt:lpstr>Participants</vt:lpstr>
      <vt:lpstr>Basic Information</vt:lpstr>
      <vt:lpstr>Basic Information</vt:lpstr>
      <vt:lpstr>Past missions (-1988)</vt:lpstr>
      <vt:lpstr>Past missions (1997-2016)</vt:lpstr>
      <vt:lpstr>Current Missions</vt:lpstr>
      <vt:lpstr>Future missions</vt:lpstr>
      <vt:lpstr>Why Mars?</vt:lpstr>
      <vt:lpstr>Challenges to face: a story</vt:lpstr>
      <vt:lpstr>Challenges to face: a story</vt:lpstr>
      <vt:lpstr>Launching the rocket</vt:lpstr>
      <vt:lpstr>Way from Earth to Mars</vt:lpstr>
      <vt:lpstr>Presentación de PowerPoint</vt:lpstr>
      <vt:lpstr>Once there: Techniques  </vt:lpstr>
      <vt:lpstr>Presentación de PowerPoint</vt:lpstr>
      <vt:lpstr>Is it realistic?</vt:lpstr>
      <vt:lpstr>Summary – How to get there?</vt:lpstr>
      <vt:lpstr>What to do when we arrive?</vt:lpstr>
      <vt:lpstr>Why?</vt:lpstr>
      <vt:lpstr>Making it all possible</vt:lpstr>
      <vt:lpstr>Strategy</vt:lpstr>
      <vt:lpstr>Presentación de PowerPoint</vt:lpstr>
    </vt:vector>
  </TitlesOfParts>
  <Company>Gémina Servicios de Ingeniería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Alberto</dc:creator>
  <cp:lastModifiedBy>STIC_DU</cp:lastModifiedBy>
  <cp:revision>35</cp:revision>
  <dcterms:created xsi:type="dcterms:W3CDTF">2016-11-11T10:12:07Z</dcterms:created>
  <dcterms:modified xsi:type="dcterms:W3CDTF">2016-11-23T12:05:27Z</dcterms:modified>
</cp:coreProperties>
</file>