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5" r:id="rId3"/>
    <p:sldId id="265" r:id="rId4"/>
    <p:sldId id="260" r:id="rId5"/>
    <p:sldId id="261" r:id="rId6"/>
    <p:sldId id="262" r:id="rId7"/>
    <p:sldId id="263" r:id="rId8"/>
    <p:sldId id="264" r:id="rId9"/>
    <p:sldId id="286" r:id="rId10"/>
    <p:sldId id="275" r:id="rId11"/>
    <p:sldId id="268" r:id="rId12"/>
    <p:sldId id="276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87" r:id="rId21"/>
    <p:sldId id="288" r:id="rId22"/>
    <p:sldId id="280" r:id="rId23"/>
    <p:sldId id="281" r:id="rId24"/>
    <p:sldId id="282" r:id="rId25"/>
    <p:sldId id="283" r:id="rId26"/>
    <p:sldId id="284" r:id="rId27"/>
    <p:sldId id="289" r:id="rId28"/>
    <p:sldId id="290" r:id="rId29"/>
    <p:sldId id="291" r:id="rId3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02" y="2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FA484-97D9-414D-875C-CF15DE6F6474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E07F9-EAAB-4805-B3DD-9B1FC21A10F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7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E07F9-EAAB-4805-B3DD-9B1FC21A10F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2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E07F9-EAAB-4805-B3DD-9B1FC21A10F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4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3FC39-D6E2-41AC-B93D-13A2BED8ABF0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3A7C7-978C-4B43-A608-DE0E70BC5BF2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C:\Users\JOSE ALBERTO\Desktop\Banda - Investi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296"/>
            <a:ext cx="7743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85918" y="1643056"/>
            <a:ext cx="68339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Arial Black" pitchFamily="34" charset="0"/>
              </a:rPr>
              <a:t>I</a:t>
            </a:r>
            <a:r>
              <a:rPr lang="es-ES" dirty="0" smtClean="0">
                <a:latin typeface="Arial Black" pitchFamily="34" charset="0"/>
              </a:rPr>
              <a:t>V INTERNATIONAL YOUTH SCIENTIFIC CONGRESS</a:t>
            </a:r>
          </a:p>
          <a:p>
            <a:endParaRPr lang="es-ES" dirty="0">
              <a:latin typeface="Arial Black" pitchFamily="34" charset="0"/>
            </a:endParaRPr>
          </a:p>
          <a:p>
            <a:endParaRPr lang="es-ES" dirty="0" smtClean="0">
              <a:latin typeface="Arial Black" pitchFamily="34" charset="0"/>
            </a:endParaRPr>
          </a:p>
          <a:p>
            <a:pPr algn="r"/>
            <a:r>
              <a:rPr lang="es-ES" dirty="0" smtClean="0">
                <a:latin typeface="Arial Black" pitchFamily="34" charset="0"/>
              </a:rPr>
              <a:t>ENERGY AND ENVIRONMENTAL SCIENCES</a:t>
            </a:r>
          </a:p>
          <a:p>
            <a:pPr algn="r"/>
            <a:endParaRPr lang="es-ES" dirty="0">
              <a:latin typeface="Arial Black" pitchFamily="34" charset="0"/>
            </a:endParaRPr>
          </a:p>
          <a:p>
            <a:pPr algn="r"/>
            <a:r>
              <a:rPr lang="en-US" dirty="0" smtClean="0">
                <a:latin typeface="Arial Black" pitchFamily="34" charset="0"/>
              </a:rPr>
              <a:t>Electric vehicle or hydrogen-powered vehicle</a:t>
            </a:r>
            <a:endParaRPr lang="es-ES" dirty="0">
              <a:latin typeface="Arial Black" pitchFamily="34" charset="0"/>
            </a:endParaRPr>
          </a:p>
        </p:txBody>
      </p:sp>
      <p:pic>
        <p:nvPicPr>
          <p:cNvPr id="1026" name="Picture 2" descr="C:\Users\Jose Alberto\Documents\INVESTIGA ED 7\LOGOS\CSIC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2276" y="3571882"/>
            <a:ext cx="1357322" cy="582503"/>
          </a:xfrm>
          <a:prstGeom prst="rect">
            <a:avLst/>
          </a:prstGeom>
          <a:noFill/>
        </p:spPr>
      </p:pic>
      <p:pic>
        <p:nvPicPr>
          <p:cNvPr id="1027" name="Picture 3" descr="C:\Users\Jose Alberto\Documents\INVESTIGA ED 7\LOGOS\SANTAND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6607" y="3577381"/>
            <a:ext cx="1500881" cy="571504"/>
          </a:xfrm>
          <a:prstGeom prst="rect">
            <a:avLst/>
          </a:prstGeom>
          <a:noFill/>
        </p:spPr>
      </p:pic>
      <p:pic>
        <p:nvPicPr>
          <p:cNvPr id="1028" name="Picture 4" descr="C:\Users\Jose Alberto\Documents\INVESTIGA ED 7\LOGOS\CIEMAT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4464063"/>
            <a:ext cx="766763" cy="358775"/>
          </a:xfrm>
          <a:prstGeom prst="rect">
            <a:avLst/>
          </a:prstGeom>
          <a:noFill/>
        </p:spPr>
      </p:pic>
      <p:pic>
        <p:nvPicPr>
          <p:cNvPr id="1029" name="Picture 5" descr="C:\Users\Jose Alberto\Documents\INVESTIGA ED 7\LOGOS\INI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48851" y="4460094"/>
            <a:ext cx="1093788" cy="366713"/>
          </a:xfrm>
          <a:prstGeom prst="rect">
            <a:avLst/>
          </a:prstGeom>
          <a:noFill/>
        </p:spPr>
      </p:pic>
      <p:pic>
        <p:nvPicPr>
          <p:cNvPr id="1030" name="Picture 6" descr="C:\Users\Jose Alberto\Documents\INVESTIGA ED 7\LOGOS\INT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3419" y="4424375"/>
            <a:ext cx="436562" cy="438150"/>
          </a:xfrm>
          <a:prstGeom prst="rect">
            <a:avLst/>
          </a:prstGeom>
          <a:noFill/>
        </p:spPr>
      </p:pic>
      <p:pic>
        <p:nvPicPr>
          <p:cNvPr id="1031" name="Picture 7" descr="C:\Users\Jose Alberto\Documents\INVESTIGA ED 7\LOGOS\ISCIII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56271" y="4357700"/>
            <a:ext cx="431800" cy="571500"/>
          </a:xfrm>
          <a:prstGeom prst="rect">
            <a:avLst/>
          </a:prstGeom>
          <a:noFill/>
        </p:spPr>
      </p:pic>
      <p:pic>
        <p:nvPicPr>
          <p:cNvPr id="1032" name="Picture 8" descr="C:\Users\Jose Alberto\Documents\INVESTIGA ED 7\LOGOS\Endesa_Logo_Primary_RG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3699820"/>
            <a:ext cx="1552256" cy="326627"/>
          </a:xfrm>
          <a:prstGeom prst="rect">
            <a:avLst/>
          </a:prstGeom>
          <a:noFill/>
        </p:spPr>
      </p:pic>
      <p:pic>
        <p:nvPicPr>
          <p:cNvPr id="1033" name="Picture 9" descr="C:\Users\Jose Alberto\Documents\INVESTIGA ED 7\LOGOS\upcomillas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00760" y="4436228"/>
            <a:ext cx="2160565" cy="41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Types</a:t>
            </a:r>
            <a:r>
              <a:rPr lang="es-ES" dirty="0" smtClean="0"/>
              <a:t> of Electric Cars</a:t>
            </a: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198205"/>
              </p:ext>
            </p:extLst>
          </p:nvPr>
        </p:nvGraphicFramePr>
        <p:xfrm>
          <a:off x="637673" y="1369219"/>
          <a:ext cx="7877676" cy="1710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9876">
                  <a:extLst>
                    <a:ext uri="{9D8B030D-6E8A-4147-A177-3AD203B41FA5}">
                      <a16:colId xmlns:a16="http://schemas.microsoft.com/office/drawing/2014/main" val="154112325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2700226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6455530"/>
                    </a:ext>
                  </a:extLst>
                </a:gridCol>
              </a:tblGrid>
              <a:tr h="519370">
                <a:tc>
                  <a:txBody>
                    <a:bodyPr/>
                    <a:lstStyle/>
                    <a:p>
                      <a:pPr algn="ctr"/>
                      <a:r>
                        <a:rPr lang="es-ES" sz="2100" dirty="0" smtClean="0"/>
                        <a:t>Full Electric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 err="1" smtClean="0"/>
                        <a:t>Hybrid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 smtClean="0"/>
                        <a:t>Plug-In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2578712"/>
                  </a:ext>
                </a:extLst>
              </a:tr>
              <a:tr h="1191496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800" noProof="0" dirty="0" smtClean="0"/>
                        <a:t>Runs only on electric engine powered by batteries</a:t>
                      </a:r>
                      <a:endParaRPr lang="en-US" sz="1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/>
                        <a:t>Electric engine underscored by an combustion engine</a:t>
                      </a:r>
                      <a:endParaRPr lang="en-US" sz="1800" baseline="0" noProof="0" dirty="0" smtClean="0"/>
                    </a:p>
                    <a:p>
                      <a:pPr algn="ctr"/>
                      <a:endParaRPr lang="en-US" sz="1800" noProof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/>
                        <a:t>Hybrid car that can be charged</a:t>
                      </a:r>
                      <a:r>
                        <a:rPr lang="en-US" sz="1800" baseline="0" noProof="0" dirty="0" smtClean="0"/>
                        <a:t> externally</a:t>
                      </a:r>
                      <a:endParaRPr lang="en-US" sz="1800" noProof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2287440"/>
                  </a:ext>
                </a:extLst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198" y="3121148"/>
            <a:ext cx="2611604" cy="1555979"/>
          </a:xfrm>
          <a:prstGeom prst="rect">
            <a:avLst/>
          </a:prstGeom>
        </p:spPr>
      </p:pic>
      <p:pic>
        <p:nvPicPr>
          <p:cNvPr id="3074" name="Picture 2" descr="plugin_hybrid_im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3181286"/>
            <a:ext cx="2414588" cy="143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electric car wor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153690"/>
            <a:ext cx="2637548" cy="177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07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Lithium – ion battery 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1" y="1110854"/>
            <a:ext cx="3924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Stores</a:t>
            </a:r>
            <a:r>
              <a:rPr lang="en-US" sz="2000" b="1" dirty="0"/>
              <a:t> </a:t>
            </a:r>
            <a:r>
              <a:rPr lang="en-US" sz="2000" dirty="0" smtClean="0"/>
              <a:t>externally-generated energy</a:t>
            </a:r>
          </a:p>
          <a:p>
            <a:pPr marL="257175" indent="-257175">
              <a:lnSpc>
                <a:spcPct val="150000"/>
              </a:lnSpc>
              <a:buFont typeface="Arial"/>
              <a:buChar char="•"/>
            </a:pPr>
            <a:endParaRPr lang="en-US" sz="2000" dirty="0"/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Most promising battery technology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2000" dirty="0"/>
              <a:t>Applied in BEVs, PHEVs and HEVs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72" y="1340528"/>
            <a:ext cx="4577408" cy="2995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76" y="1818628"/>
            <a:ext cx="3031045" cy="22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9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Types</a:t>
            </a:r>
            <a:r>
              <a:rPr lang="es-ES" dirty="0" smtClean="0"/>
              <a:t> of </a:t>
            </a:r>
            <a:r>
              <a:rPr lang="es-ES" dirty="0" err="1" smtClean="0"/>
              <a:t>Hydrogen-Powered</a:t>
            </a:r>
            <a:r>
              <a:rPr lang="es-ES" dirty="0" smtClean="0"/>
              <a:t> Cars</a:t>
            </a: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0314307"/>
              </p:ext>
            </p:extLst>
          </p:nvPr>
        </p:nvGraphicFramePr>
        <p:xfrm>
          <a:off x="628650" y="1370421"/>
          <a:ext cx="7886700" cy="12650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2062203609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840786813"/>
                    </a:ext>
                  </a:extLst>
                </a:gridCol>
              </a:tblGrid>
              <a:tr h="464973">
                <a:tc>
                  <a:txBody>
                    <a:bodyPr/>
                    <a:lstStyle/>
                    <a:p>
                      <a:pPr algn="ctr"/>
                      <a:r>
                        <a:rPr lang="es-ES" sz="2100" dirty="0" err="1" smtClean="0"/>
                        <a:t>Internal</a:t>
                      </a:r>
                      <a:r>
                        <a:rPr lang="es-ES" sz="2100" baseline="0" dirty="0" smtClean="0"/>
                        <a:t> </a:t>
                      </a:r>
                      <a:r>
                        <a:rPr lang="es-ES" sz="2100" baseline="0" dirty="0" err="1" smtClean="0"/>
                        <a:t>Combustion</a:t>
                      </a:r>
                      <a:r>
                        <a:rPr lang="es-ES" sz="2100" baseline="0" dirty="0" smtClean="0"/>
                        <a:t> </a:t>
                      </a:r>
                      <a:r>
                        <a:rPr lang="es-ES" sz="2100" baseline="0" dirty="0" err="1" smtClean="0"/>
                        <a:t>Engine</a:t>
                      </a:r>
                      <a:endParaRPr 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100" dirty="0" smtClean="0"/>
                        <a:t>Fuel-</a:t>
                      </a:r>
                      <a:r>
                        <a:rPr lang="es-ES" sz="2100" dirty="0" err="1" smtClean="0"/>
                        <a:t>Cell</a:t>
                      </a:r>
                      <a:endParaRPr lang="es-ES" sz="2100" dirty="0" smtClean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9475189"/>
                  </a:ext>
                </a:extLst>
              </a:tr>
              <a:tr h="66555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Burns </a:t>
                      </a:r>
                      <a:r>
                        <a:rPr lang="es-ES" sz="1600" dirty="0" err="1" smtClean="0"/>
                        <a:t>hydrogen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just</a:t>
                      </a:r>
                      <a:r>
                        <a:rPr lang="es-ES" sz="1600" baseline="0" dirty="0" smtClean="0"/>
                        <a:t> as </a:t>
                      </a:r>
                      <a:r>
                        <a:rPr lang="es-ES" sz="1600" baseline="0" dirty="0" err="1" smtClean="0"/>
                        <a:t>gasoline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err="1" smtClean="0"/>
                        <a:t>Converts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chemical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energy</a:t>
                      </a:r>
                      <a:r>
                        <a:rPr lang="es-ES" sz="1600" dirty="0" smtClean="0"/>
                        <a:t> of </a:t>
                      </a:r>
                      <a:r>
                        <a:rPr lang="es-ES" sz="1600" dirty="0" err="1" smtClean="0"/>
                        <a:t>hydrogen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into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electrical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energy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that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powers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an</a:t>
                      </a:r>
                      <a:r>
                        <a:rPr lang="es-ES" sz="1600" dirty="0" smtClean="0"/>
                        <a:t> </a:t>
                      </a:r>
                      <a:r>
                        <a:rPr lang="es-ES" sz="1600" dirty="0" err="1" smtClean="0"/>
                        <a:t>electric</a:t>
                      </a:r>
                      <a:r>
                        <a:rPr lang="es-ES" sz="1600" dirty="0" smtClean="0"/>
                        <a:t> motor</a:t>
                      </a:r>
                      <a:endParaRPr lang="en-US" sz="16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6672820"/>
                  </a:ext>
                </a:extLst>
              </a:tr>
            </a:tbl>
          </a:graphicData>
        </a:graphic>
      </p:graphicFrame>
      <p:pic>
        <p:nvPicPr>
          <p:cNvPr id="4098" name="Picture 2" descr="Resultado de imagen de fuel c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09026"/>
            <a:ext cx="2229477" cy="17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942686"/>
            <a:ext cx="1923549" cy="17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fuel cell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584866" y="1365735"/>
            <a:ext cx="3028950" cy="3394472"/>
          </a:xfrm>
        </p:spPr>
        <p:txBody>
          <a:bodyPr>
            <a:noAutofit/>
          </a:bodyPr>
          <a:lstStyle/>
          <a:p>
            <a:r>
              <a:rPr lang="en-US" sz="2400" dirty="0" smtClean="0"/>
              <a:t>Chemical energy </a:t>
            </a:r>
            <a:r>
              <a:rPr lang="en-US" sz="2400" dirty="0" smtClean="0">
                <a:sym typeface="Wingdings"/>
              </a:rPr>
              <a:t> electric energy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Applied in hydrogen-powered vehicles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External circuit</a:t>
            </a:r>
            <a:endParaRPr lang="en-US" sz="2400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9743" r="19743"/>
          <a:stretch>
            <a:fillRect/>
          </a:stretch>
        </p:blipFill>
        <p:spPr>
          <a:xfrm>
            <a:off x="4873985" y="1398097"/>
            <a:ext cx="2660409" cy="2981457"/>
          </a:xfrm>
        </p:spPr>
      </p:pic>
      <p:pic>
        <p:nvPicPr>
          <p:cNvPr id="4" name="Picture 3" descr="Skærmbillede 2016-11-22 kl. 14.19.3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35" y="1365734"/>
            <a:ext cx="5441561" cy="32468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36620" y="2743022"/>
            <a:ext cx="797976" cy="41549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7010" y="1963924"/>
            <a:ext cx="873062" cy="3231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Current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39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and range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Electric Vehicles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6492" y="1638103"/>
            <a:ext cx="4218534" cy="2963466"/>
          </a:xfrm>
        </p:spPr>
        <p:txBody>
          <a:bodyPr>
            <a:noAutofit/>
          </a:bodyPr>
          <a:lstStyle/>
          <a:p>
            <a:r>
              <a:rPr lang="en-US" dirty="0" smtClean="0"/>
              <a:t>Storage: * Ni – metal battery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 smtClean="0"/>
              <a:t>       * Li –ion battery</a:t>
            </a:r>
          </a:p>
          <a:p>
            <a:r>
              <a:rPr lang="en-US" dirty="0" smtClean="0"/>
              <a:t>First battery: 50-65 km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Tesla Model S: 500 km            	(4,20 V/cell)</a:t>
            </a:r>
            <a:endParaRPr lang="en-US" dirty="0"/>
          </a:p>
          <a:p>
            <a:r>
              <a:rPr lang="en-US" dirty="0" smtClean="0"/>
              <a:t>Range: 100-200km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limited autonomy</a:t>
            </a:r>
            <a:endParaRPr lang="en-US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Hydrogen-powered vehicles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497388" y="1631157"/>
            <a:ext cx="4646612" cy="3512344"/>
          </a:xfrm>
        </p:spPr>
        <p:txBody>
          <a:bodyPr>
            <a:noAutofit/>
          </a:bodyPr>
          <a:lstStyle/>
          <a:p>
            <a:r>
              <a:rPr lang="en-US" dirty="0" smtClean="0"/>
              <a:t>Storage: * Fuel tank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     * Pressurized tank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       * Metal hydride</a:t>
            </a:r>
          </a:p>
          <a:p>
            <a:r>
              <a:rPr lang="en-US" dirty="0" smtClean="0"/>
              <a:t>Due to H</a:t>
            </a:r>
            <a:r>
              <a:rPr lang="en-US" baseline="-25000" dirty="0" smtClean="0"/>
              <a:t>2</a:t>
            </a:r>
            <a:r>
              <a:rPr lang="en-US" dirty="0" smtClean="0"/>
              <a:t> properties </a:t>
            </a: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 difficult to store</a:t>
            </a:r>
            <a:endParaRPr lang="en-US" dirty="0" smtClean="0"/>
          </a:p>
          <a:p>
            <a:r>
              <a:rPr lang="en-US" dirty="0" smtClean="0"/>
              <a:t>Range: + 300km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21977" y="1200150"/>
            <a:ext cx="3028950" cy="348159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800000"/>
                </a:solidFill>
              </a:rPr>
              <a:t>Electricity</a:t>
            </a:r>
            <a:endParaRPr lang="en-US" sz="3100" b="1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Electricity from national grid</a:t>
            </a:r>
          </a:p>
          <a:p>
            <a:endParaRPr lang="en-US" dirty="0" smtClean="0"/>
          </a:p>
          <a:p>
            <a:r>
              <a:rPr lang="en-US" dirty="0" smtClean="0"/>
              <a:t>Different charging speeds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Duration: 1-10 h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929590" y="1200151"/>
            <a:ext cx="3028950" cy="3518188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sz="3400" dirty="0" smtClean="0"/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000090"/>
                </a:solidFill>
              </a:rPr>
              <a:t>Hydrogen</a:t>
            </a:r>
            <a:endParaRPr lang="en-US" sz="3400" b="1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- Electrolysis</a:t>
            </a:r>
          </a:p>
          <a:p>
            <a:pPr marL="0" indent="0">
              <a:buNone/>
            </a:pPr>
            <a:r>
              <a:rPr lang="en-US" dirty="0" smtClean="0"/>
              <a:t>- Steam reforming</a:t>
            </a:r>
          </a:p>
          <a:p>
            <a:pPr marL="0" indent="0">
              <a:buNone/>
            </a:pPr>
            <a:endParaRPr lang="en-US" baseline="-25000" dirty="0"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No effective ways of </a:t>
            </a:r>
            <a:r>
              <a:rPr lang="en-US" dirty="0">
                <a:sym typeface="Wingdings"/>
              </a:rPr>
              <a:t>generating H</a:t>
            </a:r>
            <a:r>
              <a:rPr lang="en-US" baseline="-25000" dirty="0">
                <a:sym typeface="Wingdings"/>
              </a:rPr>
              <a:t>2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Duration: Five min. 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526" y="1485115"/>
            <a:ext cx="4497879" cy="2812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526" y="1448520"/>
            <a:ext cx="4497879" cy="32332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2326" r="8639"/>
          <a:stretch/>
        </p:blipFill>
        <p:spPr>
          <a:xfrm>
            <a:off x="2090195" y="1448520"/>
            <a:ext cx="5121464" cy="3269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energy generated?</a:t>
            </a:r>
          </a:p>
        </p:txBody>
      </p:sp>
    </p:spTree>
    <p:extLst>
      <p:ext uri="{BB962C8B-B14F-4D97-AF65-F5344CB8AC3E}">
        <p14:creationId xmlns:p14="http://schemas.microsoft.com/office/powerpoint/2010/main" val="38658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219" r="22649"/>
          <a:stretch/>
        </p:blipFill>
        <p:spPr>
          <a:xfrm>
            <a:off x="4827429" y="1175303"/>
            <a:ext cx="2981569" cy="334137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2946" r="22946"/>
          <a:stretch>
            <a:fillRect/>
          </a:stretch>
        </p:blipFill>
        <p:spPr>
          <a:xfrm>
            <a:off x="1485900" y="1175303"/>
            <a:ext cx="2981569" cy="3341373"/>
          </a:xfrm>
        </p:spPr>
      </p:pic>
      <p:sp>
        <p:nvSpPr>
          <p:cNvPr id="7" name="TextBox 6"/>
          <p:cNvSpPr txBox="1"/>
          <p:nvPr/>
        </p:nvSpPr>
        <p:spPr>
          <a:xfrm>
            <a:off x="4962562" y="4554827"/>
            <a:ext cx="28350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Hydrogen refueling stations in Europe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47" y="4554827"/>
            <a:ext cx="2453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EV – Charging stations in Europe</a:t>
            </a:r>
          </a:p>
        </p:txBody>
      </p:sp>
    </p:spTree>
    <p:extLst>
      <p:ext uri="{BB962C8B-B14F-4D97-AF65-F5344CB8AC3E}">
        <p14:creationId xmlns:p14="http://schemas.microsoft.com/office/powerpoint/2010/main" val="25337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Ecological impact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063229"/>
            <a:ext cx="4038600" cy="3183806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8" y="1203598"/>
            <a:ext cx="5255464" cy="35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Rasing</a:t>
            </a:r>
            <a:r>
              <a:rPr lang="en-US" dirty="0"/>
              <a:t> Social Awareness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4276564" cy="326350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Governmental measures:</a:t>
            </a:r>
          </a:p>
          <a:p>
            <a:pPr lvl="1"/>
            <a:r>
              <a:rPr lang="en-US" dirty="0" smtClean="0"/>
              <a:t>Subsidies</a:t>
            </a:r>
          </a:p>
          <a:p>
            <a:pPr lvl="1"/>
            <a:r>
              <a:rPr lang="en-US" dirty="0" smtClean="0"/>
              <a:t>Tax incentives</a:t>
            </a:r>
          </a:p>
          <a:p>
            <a:pPr lvl="1"/>
            <a:r>
              <a:rPr lang="en-US" dirty="0" smtClean="0"/>
              <a:t>Free parking</a:t>
            </a:r>
          </a:p>
          <a:p>
            <a:pPr lvl="1"/>
            <a:r>
              <a:rPr lang="en-US" dirty="0" smtClean="0"/>
              <a:t>Free charging</a:t>
            </a:r>
          </a:p>
          <a:p>
            <a:pPr lvl="1"/>
            <a:r>
              <a:rPr lang="en-US" dirty="0" smtClean="0"/>
              <a:t>Exclusive areas</a:t>
            </a:r>
          </a:p>
          <a:p>
            <a:pPr lvl="1"/>
            <a:r>
              <a:rPr lang="en-US" dirty="0" smtClean="0"/>
              <a:t>Quality seal</a:t>
            </a:r>
          </a:p>
          <a:p>
            <a:pPr lvl="1"/>
            <a:r>
              <a:rPr lang="en-US" dirty="0" smtClean="0"/>
              <a:t>Free public transport </a:t>
            </a:r>
          </a:p>
          <a:p>
            <a:pPr lvl="1"/>
            <a:r>
              <a:rPr lang="en-US" dirty="0" smtClean="0"/>
              <a:t>No tolls</a:t>
            </a:r>
          </a:p>
          <a:p>
            <a:pPr lvl="1"/>
            <a:r>
              <a:rPr lang="en-US" dirty="0"/>
              <a:t>Government crews driving  electrical/hydrogen vehicles</a:t>
            </a:r>
          </a:p>
        </p:txBody>
      </p:sp>
      <p:pic>
        <p:nvPicPr>
          <p:cNvPr id="1026" name="Picture 2" descr="Oba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8"/>
          <a:stretch/>
        </p:blipFill>
        <p:spPr bwMode="auto">
          <a:xfrm>
            <a:off x="5463151" y="3000971"/>
            <a:ext cx="2673458" cy="169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police car i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707" y="1043683"/>
            <a:ext cx="2673458" cy="17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2" t="17324" r="34219" b="24929"/>
          <a:stretch/>
        </p:blipFill>
        <p:spPr>
          <a:xfrm>
            <a:off x="3549614" y="1063229"/>
            <a:ext cx="2461319" cy="17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Safety</a:t>
            </a:r>
            <a:endParaRPr lang="en-U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0091924"/>
              </p:ext>
            </p:extLst>
          </p:nvPr>
        </p:nvGraphicFramePr>
        <p:xfrm>
          <a:off x="628650" y="1389691"/>
          <a:ext cx="4015358" cy="2971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3046">
                  <a:extLst>
                    <a:ext uri="{9D8B030D-6E8A-4147-A177-3AD203B41FA5}">
                      <a16:colId xmlns:a16="http://schemas.microsoft.com/office/drawing/2014/main" val="4186972951"/>
                    </a:ext>
                  </a:extLst>
                </a:gridCol>
                <a:gridCol w="1962312">
                  <a:extLst>
                    <a:ext uri="{9D8B030D-6E8A-4147-A177-3AD203B41FA5}">
                      <a16:colId xmlns:a16="http://schemas.microsoft.com/office/drawing/2014/main" val="765163291"/>
                    </a:ext>
                  </a:extLst>
                </a:gridCol>
              </a:tblGrid>
              <a:tr h="795113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Electric Cars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Hydrogen-powered</a:t>
                      </a:r>
                      <a:r>
                        <a:rPr lang="es-ES" sz="24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Cars</a:t>
                      </a:r>
                      <a:endParaRPr lang="en-US" sz="24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7463230"/>
                  </a:ext>
                </a:extLst>
              </a:tr>
              <a:tr h="1817403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Batteries</a:t>
                      </a:r>
                      <a:r>
                        <a:rPr lang="es-ES" sz="20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ES" sz="20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catching</a:t>
                      </a:r>
                      <a:r>
                        <a:rPr lang="es-ES" sz="20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ES" sz="20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fire</a:t>
                      </a:r>
                      <a:endParaRPr lang="es-ES" sz="2000" dirty="0" smtClean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s-ES" sz="20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Only</a:t>
                      </a:r>
                      <a:r>
                        <a:rPr lang="es-ES" sz="200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ES" sz="200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one</a:t>
                      </a:r>
                      <a:r>
                        <a:rPr lang="es-ES" sz="2000" baseline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</a:t>
                      </a:r>
                      <a:r>
                        <a:rPr lang="es-ES" sz="2000" baseline="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accident</a:t>
                      </a:r>
                      <a:r>
                        <a:rPr lang="es-ES" sz="2000" baseline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(</a:t>
                      </a:r>
                      <a:r>
                        <a:rPr lang="es-ES" sz="2000" baseline="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autopiloting</a:t>
                      </a:r>
                      <a:r>
                        <a:rPr lang="es-ES" sz="2000" baseline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) </a:t>
                      </a:r>
                      <a:r>
                        <a:rPr lang="es-ES" sz="2000" baseline="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reported</a:t>
                      </a:r>
                      <a:endParaRPr lang="es-ES" sz="2000" dirty="0" smtClean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2000" baseline="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High </a:t>
                      </a:r>
                      <a:r>
                        <a:rPr lang="es-ES" sz="2000" baseline="0" noProof="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pressure</a:t>
                      </a:r>
                      <a:endParaRPr lang="es-ES" sz="2000" baseline="0" noProof="0" dirty="0" smtClean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" sz="2000" baseline="0" noProof="0" dirty="0" err="1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Safe</a:t>
                      </a:r>
                      <a:r>
                        <a:rPr lang="es-ES" sz="2000" baseline="0" noProof="0" dirty="0" smtClean="0">
                          <a:ln>
                            <a:solidFill>
                              <a:schemeClr val="tx1"/>
                            </a:solidFill>
                          </a:ln>
                        </a:rPr>
                        <a:t> to store</a:t>
                      </a:r>
                      <a:endParaRPr lang="en-US" sz="2000" baseline="0" noProof="0" dirty="0" smtClean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  <a:p>
                      <a:pPr algn="ctr"/>
                      <a:endParaRPr lang="en-US" sz="1800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209309"/>
                  </a:ext>
                </a:extLst>
              </a:tr>
            </a:tbl>
          </a:graphicData>
        </a:graphic>
      </p:graphicFrame>
      <p:pic>
        <p:nvPicPr>
          <p:cNvPr id="2050" name="Picture 2" descr="Resultado de imagen de tesla crash batter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6622"/>
          <a:stretch/>
        </p:blipFill>
        <p:spPr bwMode="auto">
          <a:xfrm>
            <a:off x="5292080" y="1741257"/>
            <a:ext cx="3101454" cy="198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“</a:t>
            </a:r>
            <a:r>
              <a:rPr lang="es-ES" dirty="0" err="1"/>
              <a:t>E</a:t>
            </a:r>
            <a:r>
              <a:rPr lang="es-ES" dirty="0" err="1" smtClean="0"/>
              <a:t>nergy</a:t>
            </a:r>
            <a:r>
              <a:rPr lang="es-ES" dirty="0" smtClean="0"/>
              <a:t>, </a:t>
            </a:r>
            <a:r>
              <a:rPr lang="es-ES" dirty="0" err="1" smtClean="0"/>
              <a:t>enviromental</a:t>
            </a:r>
            <a:r>
              <a:rPr lang="es-ES" dirty="0" smtClean="0"/>
              <a:t> </a:t>
            </a:r>
            <a:r>
              <a:rPr lang="es-ES" dirty="0" err="1" smtClean="0"/>
              <a:t>sciences</a:t>
            </a:r>
            <a:r>
              <a:rPr lang="es-ES" dirty="0" smtClean="0"/>
              <a:t>”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r>
              <a:rPr lang="es-ES" dirty="0" smtClean="0"/>
              <a:t>Line </a:t>
            </a:r>
            <a:r>
              <a:rPr lang="es-ES" dirty="0" err="1" smtClean="0"/>
              <a:t>Chairman</a:t>
            </a:r>
            <a:r>
              <a:rPr lang="es-ES" dirty="0" smtClean="0"/>
              <a:t>: </a:t>
            </a:r>
          </a:p>
          <a:p>
            <a:pPr marL="0" indent="0">
              <a:buNone/>
            </a:pPr>
            <a:r>
              <a:rPr lang="es-ES" dirty="0" smtClean="0"/>
              <a:t>Mr. Rodrigo Peña Salvador</a:t>
            </a:r>
          </a:p>
          <a:p>
            <a:endParaRPr lang="es-ES" dirty="0"/>
          </a:p>
          <a:p>
            <a:r>
              <a:rPr lang="es-ES" dirty="0" err="1" smtClean="0"/>
              <a:t>Participants</a:t>
            </a:r>
            <a:r>
              <a:rPr lang="es-ES" dirty="0" smtClean="0"/>
              <a:t>:</a:t>
            </a:r>
          </a:p>
          <a:p>
            <a:pPr marL="0" indent="0">
              <a:buNone/>
            </a:pPr>
            <a:r>
              <a:rPr lang="es-ES" dirty="0" err="1" smtClean="0"/>
              <a:t>Abrisqueta</a:t>
            </a:r>
            <a:r>
              <a:rPr lang="es-ES" dirty="0" smtClean="0"/>
              <a:t> </a:t>
            </a:r>
            <a:r>
              <a:rPr lang="es-ES" dirty="0" err="1" smtClean="0"/>
              <a:t>Manzanaro</a:t>
            </a:r>
            <a:r>
              <a:rPr lang="es-ES" dirty="0" smtClean="0"/>
              <a:t>, Claudia</a:t>
            </a:r>
          </a:p>
          <a:p>
            <a:pPr marL="0" indent="0">
              <a:buNone/>
            </a:pPr>
            <a:r>
              <a:rPr lang="es-ES" dirty="0" err="1" smtClean="0"/>
              <a:t>Dendooven</a:t>
            </a:r>
            <a:r>
              <a:rPr lang="es-ES" dirty="0" smtClean="0"/>
              <a:t>, Laura</a:t>
            </a:r>
          </a:p>
          <a:p>
            <a:pPr marL="0" indent="0">
              <a:buNone/>
            </a:pPr>
            <a:r>
              <a:rPr lang="es-ES" dirty="0" err="1" smtClean="0"/>
              <a:t>Ehlken</a:t>
            </a:r>
            <a:r>
              <a:rPr lang="es-ES" dirty="0" smtClean="0"/>
              <a:t>, </a:t>
            </a:r>
            <a:r>
              <a:rPr lang="es-ES" dirty="0" err="1" smtClean="0"/>
              <a:t>Maximillian</a:t>
            </a: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Farrokhi</a:t>
            </a:r>
            <a:r>
              <a:rPr lang="es-ES" dirty="0" smtClean="0"/>
              <a:t>, </a:t>
            </a:r>
            <a:r>
              <a:rPr lang="es-ES" dirty="0" err="1" smtClean="0"/>
              <a:t>Shayan</a:t>
            </a: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Godec</a:t>
            </a:r>
            <a:r>
              <a:rPr lang="es-ES" dirty="0" smtClean="0"/>
              <a:t>, </a:t>
            </a:r>
            <a:r>
              <a:rPr lang="es-ES" dirty="0" err="1" smtClean="0"/>
              <a:t>Jaka</a:t>
            </a: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Kolakowski</a:t>
            </a:r>
            <a:r>
              <a:rPr lang="es-ES" dirty="0" smtClean="0"/>
              <a:t>, </a:t>
            </a:r>
            <a:r>
              <a:rPr lang="es-ES" dirty="0" err="1" smtClean="0"/>
              <a:t>Benjamin</a:t>
            </a:r>
            <a:endParaRPr lang="es-ES" dirty="0" smtClean="0"/>
          </a:p>
          <a:p>
            <a:r>
              <a:rPr lang="es-ES" dirty="0" err="1"/>
              <a:t>Assistant</a:t>
            </a:r>
            <a:r>
              <a:rPr lang="es-ES" dirty="0"/>
              <a:t> </a:t>
            </a:r>
            <a:r>
              <a:rPr lang="es-ES" dirty="0" err="1"/>
              <a:t>Chairman</a:t>
            </a:r>
            <a:r>
              <a:rPr lang="es-ES" dirty="0"/>
              <a:t>: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/>
              <a:t>Mr</a:t>
            </a:r>
            <a:r>
              <a:rPr lang="es-ES" dirty="0"/>
              <a:t>. Josep </a:t>
            </a:r>
            <a:r>
              <a:rPr lang="es-ES" dirty="0" err="1"/>
              <a:t>Maria</a:t>
            </a:r>
            <a:r>
              <a:rPr lang="es-ES" dirty="0"/>
              <a:t> Salvia </a:t>
            </a:r>
            <a:r>
              <a:rPr lang="es-ES" dirty="0" smtClean="0"/>
              <a:t>Hornos</a:t>
            </a:r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r>
              <a:rPr lang="es-ES" dirty="0" err="1" smtClean="0"/>
              <a:t>Lexova</a:t>
            </a:r>
            <a:r>
              <a:rPr lang="es-ES" dirty="0" smtClean="0"/>
              <a:t>, </a:t>
            </a:r>
            <a:r>
              <a:rPr lang="es-ES" dirty="0" err="1" smtClean="0"/>
              <a:t>Karolina</a:t>
            </a:r>
            <a:endParaRPr lang="es-ES" dirty="0" smtClean="0"/>
          </a:p>
          <a:p>
            <a:pPr marL="0" indent="0">
              <a:buNone/>
            </a:pPr>
            <a:r>
              <a:rPr lang="es-ES" dirty="0" err="1" smtClean="0"/>
              <a:t>Poppe</a:t>
            </a:r>
            <a:r>
              <a:rPr lang="es-ES" dirty="0" smtClean="0"/>
              <a:t>, Marc</a:t>
            </a:r>
          </a:p>
          <a:p>
            <a:pPr marL="0" indent="0">
              <a:buNone/>
            </a:pPr>
            <a:r>
              <a:rPr lang="es-ES" dirty="0" err="1" smtClean="0"/>
              <a:t>Previdi</a:t>
            </a:r>
            <a:r>
              <a:rPr lang="es-ES" dirty="0" smtClean="0"/>
              <a:t>, Giorgio</a:t>
            </a:r>
          </a:p>
          <a:p>
            <a:pPr marL="0" indent="0">
              <a:buNone/>
            </a:pPr>
            <a:r>
              <a:rPr lang="es-ES" dirty="0" err="1" smtClean="0"/>
              <a:t>Ramesh</a:t>
            </a:r>
            <a:r>
              <a:rPr lang="es-ES" dirty="0" smtClean="0"/>
              <a:t>, Rebecca</a:t>
            </a:r>
          </a:p>
          <a:p>
            <a:pPr marL="0" indent="0">
              <a:buNone/>
            </a:pPr>
            <a:r>
              <a:rPr lang="es-ES" dirty="0" smtClean="0"/>
              <a:t>Tica, Luka</a:t>
            </a:r>
          </a:p>
          <a:p>
            <a:pPr marL="0" indent="0">
              <a:buNone/>
            </a:pPr>
            <a:r>
              <a:rPr lang="es-ES" dirty="0" err="1" smtClean="0"/>
              <a:t>Wootsch</a:t>
            </a:r>
            <a:r>
              <a:rPr lang="es-ES" dirty="0" smtClean="0"/>
              <a:t>, </a:t>
            </a:r>
            <a:r>
              <a:rPr lang="es-ES" dirty="0" err="1" smtClean="0"/>
              <a:t>Benedek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261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769566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s-ES" sz="3600" i="1" dirty="0" smtClean="0"/>
              <a:t>“Sic </a:t>
            </a:r>
            <a:r>
              <a:rPr lang="es-ES" sz="3600" i="1" dirty="0" err="1" smtClean="0"/>
              <a:t>parvis</a:t>
            </a:r>
            <a:r>
              <a:rPr lang="es-ES" sz="3600" i="1" dirty="0" smtClean="0"/>
              <a:t> magna”</a:t>
            </a:r>
          </a:p>
          <a:p>
            <a:pPr marL="0" indent="0" algn="ctr">
              <a:buNone/>
            </a:pP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small</a:t>
            </a:r>
            <a:r>
              <a:rPr lang="es-ES" dirty="0" smtClean="0"/>
              <a:t> </a:t>
            </a:r>
            <a:r>
              <a:rPr lang="es-ES" dirty="0" err="1" smtClean="0"/>
              <a:t>things</a:t>
            </a:r>
            <a:r>
              <a:rPr lang="es-ES" dirty="0" smtClean="0"/>
              <a:t> comes </a:t>
            </a:r>
            <a:r>
              <a:rPr lang="es-ES" dirty="0" err="1" smtClean="0"/>
              <a:t>greatness</a:t>
            </a: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01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err="1" smtClean="0"/>
              <a:t>Implementation</a:t>
            </a:r>
            <a:r>
              <a:rPr lang="es-ES" dirty="0" smtClean="0"/>
              <a:t> in </a:t>
            </a:r>
            <a:r>
              <a:rPr lang="es-ES" dirty="0" err="1" smtClean="0"/>
              <a:t>other</a:t>
            </a:r>
            <a:r>
              <a:rPr lang="es-ES" dirty="0" smtClean="0"/>
              <a:t> </a:t>
            </a:r>
            <a:r>
              <a:rPr lang="es-ES" dirty="0" err="1" smtClean="0"/>
              <a:t>vehicles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5" y="987574"/>
            <a:ext cx="3095625" cy="18287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998515"/>
            <a:ext cx="3085293" cy="1802380"/>
          </a:xfrm>
          <a:prstGeom prst="rect">
            <a:avLst/>
          </a:prstGeom>
        </p:spPr>
      </p:pic>
      <p:pic>
        <p:nvPicPr>
          <p:cNvPr id="2054" name="Picture 6" descr="Resultado de imagen de hydrogen b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" t="12893" r="-1714" b="-835"/>
          <a:stretch/>
        </p:blipFill>
        <p:spPr bwMode="auto">
          <a:xfrm>
            <a:off x="4433838" y="987574"/>
            <a:ext cx="3162498" cy="18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n de electric bikes madri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t="-121" r="8459" b="121"/>
          <a:stretch/>
        </p:blipFill>
        <p:spPr bwMode="auto">
          <a:xfrm>
            <a:off x="4427984" y="3003798"/>
            <a:ext cx="3086000" cy="17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763" y="4326372"/>
            <a:ext cx="1292728" cy="850479"/>
          </a:xfrm>
          <a:prstGeom prst="rect">
            <a:avLst/>
          </a:prstGeom>
        </p:spPr>
      </p:pic>
      <p:pic>
        <p:nvPicPr>
          <p:cNvPr id="2052" name="Picture 4" descr="http://www.segway.com/media/1170/04_professional_segwa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104" y="1275606"/>
            <a:ext cx="3469024" cy="422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2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49000" decel="5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1.29306 -0.02839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653" y="-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0925" y="51470"/>
            <a:ext cx="8229600" cy="857250"/>
          </a:xfrm>
        </p:spPr>
        <p:txBody>
          <a:bodyPr/>
          <a:lstStyle/>
          <a:p>
            <a:r>
              <a:rPr lang="en-GB" b="1" dirty="0" smtClean="0"/>
              <a:t>Air transport </a:t>
            </a:r>
            <a:endParaRPr lang="es-ES_tradnl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729680"/>
            <a:ext cx="3868340" cy="617934"/>
          </a:xfrm>
        </p:spPr>
        <p:txBody>
          <a:bodyPr/>
          <a:lstStyle/>
          <a:p>
            <a:r>
              <a:rPr lang="en-GB" dirty="0" smtClean="0"/>
              <a:t>Electric </a:t>
            </a:r>
            <a:endParaRPr lang="es-ES_tradnl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11688" y="1341112"/>
            <a:ext cx="3868340" cy="2763441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Small airplanes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Passenger airplanes 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501581" y="729680"/>
            <a:ext cx="3887391" cy="617934"/>
          </a:xfrm>
        </p:spPr>
        <p:txBody>
          <a:bodyPr/>
          <a:lstStyle/>
          <a:p>
            <a:r>
              <a:rPr lang="en-GB" dirty="0" smtClean="0"/>
              <a:t>Hydrogen powered </a:t>
            </a:r>
            <a:endParaRPr lang="es-ES_tradnl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289274" y="1347614"/>
            <a:ext cx="4421251" cy="2763441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Fuel cell, </a:t>
            </a:r>
            <a:r>
              <a:rPr lang="en-GB" dirty="0" smtClean="0"/>
              <a:t>take-off helped </a:t>
            </a:r>
            <a:r>
              <a:rPr lang="en-GB" dirty="0"/>
              <a:t>by battery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/>
              <a:t>Technology not developed enough </a:t>
            </a:r>
            <a:r>
              <a:rPr lang="en-GB" dirty="0" smtClean="0"/>
              <a:t>for commercial aviation</a:t>
            </a:r>
            <a:endParaRPr lang="en-GB" dirty="0"/>
          </a:p>
          <a:p>
            <a:pPr lvl="1"/>
            <a:endParaRPr lang="en-GB" dirty="0"/>
          </a:p>
          <a:p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98" y="2530520"/>
            <a:ext cx="2880320" cy="19001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787774"/>
            <a:ext cx="2859795" cy="160863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595725" y="4586322"/>
            <a:ext cx="389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/>
              <a:t>HY4: The worlds first passenger aircraft powered by a hydrogen fuel cell</a:t>
            </a:r>
            <a:endParaRPr lang="es-ES_tradnl" sz="1400" i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750650" y="4638888"/>
            <a:ext cx="2381250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400" i="1" dirty="0"/>
              <a:t>Airbus E-Thrust</a:t>
            </a:r>
            <a:endParaRPr lang="es-ES_tradnl" sz="1400" i="1" dirty="0"/>
          </a:p>
          <a:p>
            <a:endParaRPr lang="es-ES_tradnl" sz="1350" i="1" dirty="0"/>
          </a:p>
        </p:txBody>
      </p:sp>
    </p:spTree>
    <p:extLst>
      <p:ext uri="{BB962C8B-B14F-4D97-AF65-F5344CB8AC3E}">
        <p14:creationId xmlns:p14="http://schemas.microsoft.com/office/powerpoint/2010/main" val="41682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Water transport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1211" y="1124625"/>
            <a:ext cx="7886700" cy="3263504"/>
          </a:xfrm>
        </p:spPr>
        <p:txBody>
          <a:bodyPr/>
          <a:lstStyle/>
          <a:p>
            <a:r>
              <a:rPr lang="en-GB" sz="2000" dirty="0" smtClean="0"/>
              <a:t>The largest container ship pollutes as much as  50 million cars. </a:t>
            </a: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347365"/>
            <a:ext cx="3130900" cy="21682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505" y="2346372"/>
            <a:ext cx="3255911" cy="216925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09372" y="1739592"/>
            <a:ext cx="303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/>
              <a:t>Hydrogen powered ships </a:t>
            </a:r>
            <a:endParaRPr lang="es-ES_tradnl" sz="2000" u="sng" dirty="0"/>
          </a:p>
        </p:txBody>
      </p:sp>
      <p:sp>
        <p:nvSpPr>
          <p:cNvPr id="7" name="CuadroTexto 6"/>
          <p:cNvSpPr txBox="1"/>
          <p:nvPr/>
        </p:nvSpPr>
        <p:spPr>
          <a:xfrm>
            <a:off x="1196991" y="1779662"/>
            <a:ext cx="238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/>
              <a:t>Electric ships</a:t>
            </a:r>
            <a:endParaRPr lang="es-ES_tradnl" sz="2000" u="sng" dirty="0"/>
          </a:p>
        </p:txBody>
      </p:sp>
      <p:sp>
        <p:nvSpPr>
          <p:cNvPr id="8" name="CuadroTexto 7"/>
          <p:cNvSpPr txBox="1"/>
          <p:nvPr/>
        </p:nvSpPr>
        <p:spPr>
          <a:xfrm>
            <a:off x="1593661" y="4594799"/>
            <a:ext cx="3130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err="1"/>
              <a:t>Turanor</a:t>
            </a:r>
            <a:r>
              <a:rPr lang="en-GB" sz="1350" i="1" dirty="0"/>
              <a:t> </a:t>
            </a:r>
            <a:r>
              <a:rPr lang="en-GB" sz="1600" i="1" dirty="0"/>
              <a:t>PlanetSolar</a:t>
            </a:r>
            <a:endParaRPr lang="es-ES_tradnl" sz="1600" i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5871435" y="4594799"/>
            <a:ext cx="2381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Hydrogen challenger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405666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7744" y="17205"/>
            <a:ext cx="7886700" cy="994172"/>
          </a:xfrm>
        </p:spPr>
        <p:txBody>
          <a:bodyPr/>
          <a:lstStyle/>
          <a:p>
            <a:r>
              <a:rPr lang="en-GB" b="1" dirty="0" smtClean="0"/>
              <a:t>Car sharing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04047" y="935245"/>
            <a:ext cx="3879373" cy="2445258"/>
          </a:xfrm>
        </p:spPr>
        <p:txBody>
          <a:bodyPr>
            <a:normAutofit/>
          </a:bodyPr>
          <a:lstStyle/>
          <a:p>
            <a:r>
              <a:rPr lang="en-GB" sz="2200" dirty="0" smtClean="0"/>
              <a:t>Renting a car when you need it</a:t>
            </a:r>
          </a:p>
          <a:p>
            <a:r>
              <a:rPr lang="en-GB" sz="2200" dirty="0" smtClean="0"/>
              <a:t>Big cities</a:t>
            </a:r>
            <a:endParaRPr lang="es-ES_tradnl" sz="2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-269" t="30886" r="36271" b="7176"/>
          <a:stretch/>
        </p:blipFill>
        <p:spPr>
          <a:xfrm>
            <a:off x="5699740" y="2088699"/>
            <a:ext cx="2402390" cy="14269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t="20041"/>
          <a:stretch/>
        </p:blipFill>
        <p:spPr>
          <a:xfrm>
            <a:off x="5699741" y="3630165"/>
            <a:ext cx="2402390" cy="128061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71511" y="4138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Public transport </a:t>
            </a:r>
            <a:endParaRPr lang="es-ES_tradnl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987574"/>
            <a:ext cx="3458352" cy="18462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2859782"/>
            <a:ext cx="3458352" cy="19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Future</a:t>
            </a:r>
            <a:endParaRPr lang="es-ES_tradnl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51086" y="1183956"/>
            <a:ext cx="3868340" cy="617934"/>
          </a:xfrm>
        </p:spPr>
        <p:txBody>
          <a:bodyPr/>
          <a:lstStyle/>
          <a:p>
            <a:r>
              <a:rPr lang="en-GB" dirty="0" smtClean="0"/>
              <a:t>Prospective future </a:t>
            </a:r>
            <a:endParaRPr lang="es-ES_tradnl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57410" y="2016377"/>
            <a:ext cx="3868340" cy="1928182"/>
          </a:xfr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969513" y="1183956"/>
            <a:ext cx="3887391" cy="617934"/>
          </a:xfrm>
        </p:spPr>
        <p:txBody>
          <a:bodyPr/>
          <a:lstStyle/>
          <a:p>
            <a:r>
              <a:rPr lang="en-GB" dirty="0" smtClean="0"/>
              <a:t>Ideal future</a:t>
            </a:r>
            <a:endParaRPr lang="es-ES_tradnl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352" t="2661"/>
          <a:stretch/>
        </p:blipFill>
        <p:spPr>
          <a:xfrm>
            <a:off x="4529060" y="2016377"/>
            <a:ext cx="4319020" cy="1928182"/>
          </a:xfrm>
        </p:spPr>
      </p:pic>
    </p:spTree>
    <p:extLst>
      <p:ext uri="{BB962C8B-B14F-4D97-AF65-F5344CB8AC3E}">
        <p14:creationId xmlns:p14="http://schemas.microsoft.com/office/powerpoint/2010/main" val="142826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4554" y="0"/>
            <a:ext cx="3886200" cy="1095375"/>
          </a:xfrm>
        </p:spPr>
        <p:txBody>
          <a:bodyPr>
            <a:normAutofit/>
          </a:bodyPr>
          <a:lstStyle/>
          <a:p>
            <a:r>
              <a:rPr lang="en-GB" sz="2250" b="1" dirty="0"/>
              <a:t>Why should we invest in these technologies?</a:t>
            </a:r>
            <a:endParaRPr lang="es-ES_tradnl" sz="225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946393"/>
            <a:ext cx="3886200" cy="1765318"/>
          </a:xfrm>
        </p:spPr>
        <p:txBody>
          <a:bodyPr>
            <a:normAutofit/>
          </a:bodyPr>
          <a:lstStyle/>
          <a:p>
            <a:r>
              <a:rPr lang="en-GB" sz="1950" dirty="0"/>
              <a:t>Stop (in)direct pollution </a:t>
            </a:r>
          </a:p>
          <a:p>
            <a:r>
              <a:rPr lang="en-GB" sz="1950" dirty="0"/>
              <a:t>Reduction of </a:t>
            </a:r>
            <a:r>
              <a:rPr lang="en-GB" sz="1950" dirty="0" smtClean="0"/>
              <a:t>CO</a:t>
            </a:r>
            <a:r>
              <a:rPr lang="en-GB" sz="1950" baseline="-25000" dirty="0" smtClean="0"/>
              <a:t>2 </a:t>
            </a:r>
            <a:r>
              <a:rPr lang="en-GB" sz="1950" dirty="0" smtClean="0"/>
              <a:t>emissions</a:t>
            </a:r>
            <a:endParaRPr lang="en-GB" sz="1950" baseline="-25000" dirty="0"/>
          </a:p>
          <a:p>
            <a:r>
              <a:rPr lang="en-GB" sz="1950" dirty="0"/>
              <a:t>Renewable energy will not run out </a:t>
            </a:r>
          </a:p>
          <a:p>
            <a:r>
              <a:rPr lang="en-GB" sz="1950" dirty="0"/>
              <a:t>Not in my backyard </a:t>
            </a:r>
            <a:endParaRPr lang="es-ES_tradnl" sz="195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716016" y="1074837"/>
            <a:ext cx="4038600" cy="2545556"/>
          </a:xfrm>
        </p:spPr>
        <p:txBody>
          <a:bodyPr>
            <a:normAutofit/>
          </a:bodyPr>
          <a:lstStyle/>
          <a:p>
            <a:r>
              <a:rPr lang="en-GB" sz="1950" dirty="0"/>
              <a:t>Lack of fossil fuels</a:t>
            </a:r>
          </a:p>
          <a:p>
            <a:r>
              <a:rPr lang="en-GB" sz="1950" dirty="0"/>
              <a:t>Pollution levels </a:t>
            </a:r>
          </a:p>
          <a:p>
            <a:r>
              <a:rPr lang="en-GB" sz="1950" dirty="0"/>
              <a:t>Improvement in health </a:t>
            </a:r>
          </a:p>
          <a:p>
            <a:endParaRPr lang="en-GB" sz="195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28650" y="-20538"/>
            <a:ext cx="3886200" cy="109537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50" b="1" dirty="0"/>
              <a:t>The importance of using renewable energy</a:t>
            </a:r>
            <a:endParaRPr lang="es-ES_tradnl" sz="225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3570" b="3443"/>
          <a:stretch/>
        </p:blipFill>
        <p:spPr>
          <a:xfrm>
            <a:off x="2058798" y="2859782"/>
            <a:ext cx="489151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13848" y="1635646"/>
            <a:ext cx="8075240" cy="2545556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“You, the people have the power – the power to create machines. The power to create happiness! You, the people, have the power to make this life free and beautiful, to make this life a wonderful adventure.”</a:t>
            </a:r>
          </a:p>
          <a:p>
            <a:endParaRPr lang="es-ES" i="1" dirty="0"/>
          </a:p>
        </p:txBody>
      </p:sp>
    </p:spTree>
    <p:extLst>
      <p:ext uri="{BB962C8B-B14F-4D97-AF65-F5344CB8AC3E}">
        <p14:creationId xmlns:p14="http://schemas.microsoft.com/office/powerpoint/2010/main" val="30438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28"/>
            <a:ext cx="9182451" cy="5165127"/>
          </a:xfrm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0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12593" b="12595"/>
          <a:stretch/>
        </p:blipFill>
        <p:spPr>
          <a:xfrm>
            <a:off x="0" y="0"/>
            <a:ext cx="91670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7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13582"/>
            <a:ext cx="8229600" cy="3394472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“The truth is you don’t know what is going to happen tomorrow. Life is a crazy ride, and nothing is guaranteed”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241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changing our life-styles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3865790" cy="326350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Climate change</a:t>
            </a:r>
          </a:p>
          <a:p>
            <a:pPr lvl="1"/>
            <a:r>
              <a:rPr lang="en-US" dirty="0" smtClean="0"/>
              <a:t>Greenhouse effect </a:t>
            </a:r>
          </a:p>
          <a:p>
            <a:pPr lvl="1"/>
            <a:r>
              <a:rPr lang="es-ES" dirty="0" smtClean="0"/>
              <a:t>CO</a:t>
            </a:r>
            <a:r>
              <a:rPr lang="es-ES" baseline="-25000" dirty="0" smtClean="0"/>
              <a:t>2</a:t>
            </a:r>
            <a:r>
              <a:rPr lang="es-ES" dirty="0" smtClean="0"/>
              <a:t> </a:t>
            </a:r>
            <a:r>
              <a:rPr lang="en-US" dirty="0" smtClean="0"/>
              <a:t>emission</a:t>
            </a:r>
          </a:p>
          <a:p>
            <a:pPr lvl="1"/>
            <a:r>
              <a:rPr lang="es-ES" dirty="0" err="1"/>
              <a:t>Melting</a:t>
            </a:r>
            <a:r>
              <a:rPr lang="es-ES" dirty="0"/>
              <a:t> of </a:t>
            </a:r>
            <a:r>
              <a:rPr lang="en-US" dirty="0"/>
              <a:t>ice </a:t>
            </a:r>
            <a:r>
              <a:rPr lang="en-US" dirty="0" smtClean="0"/>
              <a:t>caps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Lack of oil</a:t>
            </a:r>
          </a:p>
          <a:p>
            <a:pPr lvl="1"/>
            <a:r>
              <a:rPr lang="es-ES" dirty="0" err="1"/>
              <a:t>Highly-dependant</a:t>
            </a:r>
            <a:endParaRPr lang="es-ES" dirty="0"/>
          </a:p>
          <a:p>
            <a:pPr lvl="1"/>
            <a:endParaRPr lang="es-E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s-ES" dirty="0" smtClean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1" y="1369219"/>
            <a:ext cx="2073978" cy="16311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725" y="1369219"/>
            <a:ext cx="2287132" cy="31619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1" y="3014870"/>
            <a:ext cx="2073978" cy="151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7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Types</a:t>
            </a:r>
            <a:r>
              <a:rPr lang="es-ES" dirty="0" smtClean="0"/>
              <a:t> of </a:t>
            </a:r>
            <a:r>
              <a:rPr lang="es-ES" dirty="0" err="1" smtClean="0"/>
              <a:t>technology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3607222" cy="3263504"/>
          </a:xfrm>
        </p:spPr>
        <p:txBody>
          <a:bodyPr>
            <a:normAutofit fontScale="70000" lnSpcReduction="20000"/>
          </a:bodyPr>
          <a:lstStyle/>
          <a:p>
            <a:r>
              <a:rPr lang="es-ES" sz="3900" dirty="0" smtClean="0"/>
              <a:t>Electric </a:t>
            </a:r>
            <a:r>
              <a:rPr lang="es-ES" sz="3900" dirty="0" err="1" smtClean="0"/>
              <a:t>vehicle</a:t>
            </a:r>
            <a:r>
              <a:rPr lang="es-ES" dirty="0" smtClean="0"/>
              <a:t>	</a:t>
            </a:r>
          </a:p>
          <a:p>
            <a:pPr lvl="1"/>
            <a:r>
              <a:rPr lang="es-ES" sz="3400" dirty="0" err="1" smtClean="0"/>
              <a:t>Battery</a:t>
            </a:r>
            <a:r>
              <a:rPr lang="es-ES" sz="3400" dirty="0" smtClean="0"/>
              <a:t> </a:t>
            </a:r>
            <a:r>
              <a:rPr lang="es-ES" sz="3400" dirty="0" err="1" smtClean="0"/>
              <a:t>electric</a:t>
            </a:r>
            <a:r>
              <a:rPr lang="es-ES" sz="3400" dirty="0" smtClean="0"/>
              <a:t> </a:t>
            </a:r>
            <a:r>
              <a:rPr lang="es-ES" sz="3400" dirty="0" err="1" smtClean="0"/>
              <a:t>vehicle</a:t>
            </a:r>
            <a:r>
              <a:rPr lang="es-ES" sz="3400" dirty="0" smtClean="0"/>
              <a:t>	</a:t>
            </a:r>
          </a:p>
          <a:p>
            <a:pPr lvl="1"/>
            <a:r>
              <a:rPr lang="es-ES" sz="3400" dirty="0" err="1" smtClean="0"/>
              <a:t>Hybrid</a:t>
            </a:r>
            <a:endParaRPr lang="es-ES" sz="3400" dirty="0" smtClean="0"/>
          </a:p>
          <a:p>
            <a:pPr lvl="1"/>
            <a:r>
              <a:rPr lang="es-ES" sz="3400" dirty="0" smtClean="0"/>
              <a:t>Plug-In </a:t>
            </a:r>
            <a:r>
              <a:rPr lang="es-ES" sz="3400" dirty="0" err="1" smtClean="0"/>
              <a:t>Hybrid</a:t>
            </a:r>
            <a:endParaRPr lang="es-ES" sz="3400" dirty="0" smtClean="0"/>
          </a:p>
          <a:p>
            <a:pPr marL="342900" lvl="1" indent="0">
              <a:buNone/>
            </a:pPr>
            <a:endParaRPr lang="es-ES" dirty="0" smtClean="0"/>
          </a:p>
          <a:p>
            <a:r>
              <a:rPr lang="es-ES" sz="3900" dirty="0" err="1"/>
              <a:t>Hydrogen-powered</a:t>
            </a:r>
            <a:r>
              <a:rPr lang="es-ES" sz="3900" dirty="0"/>
              <a:t> </a:t>
            </a:r>
            <a:r>
              <a:rPr lang="es-ES" sz="3900" dirty="0" err="1"/>
              <a:t>vehicle</a:t>
            </a:r>
            <a:endParaRPr lang="es-ES" sz="3900" dirty="0"/>
          </a:p>
          <a:p>
            <a:pPr lvl="1"/>
            <a:r>
              <a:rPr lang="es-ES" sz="3400" dirty="0"/>
              <a:t>Fuel </a:t>
            </a:r>
            <a:r>
              <a:rPr lang="es-ES" sz="3400" dirty="0" err="1"/>
              <a:t>cell</a:t>
            </a:r>
            <a:endParaRPr lang="es-ES" sz="3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827" y="1268016"/>
            <a:ext cx="2462973" cy="14996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27" y="3069857"/>
            <a:ext cx="2462973" cy="138401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691122" y="2745366"/>
            <a:ext cx="12746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Electric </a:t>
            </a:r>
            <a:r>
              <a:rPr lang="es-ES" sz="1350" dirty="0" smtClean="0"/>
              <a:t> </a:t>
            </a:r>
            <a:r>
              <a:rPr lang="es-ES" sz="1350" dirty="0" err="1" smtClean="0"/>
              <a:t>vehicle</a:t>
            </a:r>
            <a:endParaRPr lang="en-US" sz="1350" dirty="0"/>
          </a:p>
        </p:txBody>
      </p:sp>
      <p:sp>
        <p:nvSpPr>
          <p:cNvPr id="8" name="CuadroTexto 7"/>
          <p:cNvSpPr txBox="1"/>
          <p:nvPr/>
        </p:nvSpPr>
        <p:spPr>
          <a:xfrm>
            <a:off x="4980623" y="4479037"/>
            <a:ext cx="6543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Hybrid</a:t>
            </a:r>
            <a:endParaRPr lang="en-US" sz="135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7388" r="10741"/>
          <a:stretch/>
        </p:blipFill>
        <p:spPr>
          <a:xfrm>
            <a:off x="6664302" y="1268016"/>
            <a:ext cx="2140805" cy="14996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-1507" r="-3681"/>
          <a:stretch/>
        </p:blipFill>
        <p:spPr>
          <a:xfrm>
            <a:off x="6642174" y="3069857"/>
            <a:ext cx="2241444" cy="138401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166520" y="2765190"/>
            <a:ext cx="11833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Plug-In </a:t>
            </a:r>
            <a:r>
              <a:rPr lang="es-ES" sz="1350" dirty="0" err="1"/>
              <a:t>Hybrid</a:t>
            </a:r>
            <a:endParaRPr lang="en-US" sz="135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745863" y="4479037"/>
            <a:ext cx="2119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Hydrogen-powered</a:t>
            </a:r>
            <a:r>
              <a:rPr lang="es-ES" sz="1350" dirty="0"/>
              <a:t> </a:t>
            </a:r>
            <a:r>
              <a:rPr lang="es-ES" sz="1350" dirty="0" smtClean="0"/>
              <a:t> </a:t>
            </a:r>
            <a:r>
              <a:rPr lang="es-ES" sz="1350" dirty="0" err="1" smtClean="0"/>
              <a:t>vehicle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87239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Electric </a:t>
            </a:r>
            <a:r>
              <a:rPr lang="es-ES" dirty="0" err="1" smtClean="0"/>
              <a:t>vehicle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11960" y="1203598"/>
            <a:ext cx="4104456" cy="3263504"/>
          </a:xfrm>
        </p:spPr>
        <p:txBody>
          <a:bodyPr>
            <a:noAutofit/>
          </a:bodyPr>
          <a:lstStyle/>
          <a:p>
            <a:pPr lvl="1"/>
            <a:r>
              <a:rPr lang="en-US" sz="2000" dirty="0"/>
              <a:t>1880 first </a:t>
            </a:r>
            <a:r>
              <a:rPr lang="en-US" sz="2000" dirty="0" smtClean="0"/>
              <a:t>production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 smtClean="0"/>
              <a:t>Superseded by petrol powered vehicles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Rechargeable </a:t>
            </a:r>
            <a:r>
              <a:rPr lang="en-US" sz="2000" dirty="0" smtClean="0"/>
              <a:t>battery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r>
              <a:rPr lang="es-ES" sz="2000" dirty="0" err="1" smtClean="0"/>
              <a:t>First</a:t>
            </a:r>
            <a:r>
              <a:rPr lang="es-ES" sz="2000" dirty="0" smtClean="0"/>
              <a:t> </a:t>
            </a:r>
            <a:r>
              <a:rPr lang="es-ES" sz="2000" dirty="0" err="1"/>
              <a:t>one</a:t>
            </a:r>
            <a:r>
              <a:rPr lang="es-ES" sz="2000" dirty="0"/>
              <a:t> to break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barrier</a:t>
            </a:r>
            <a:r>
              <a:rPr lang="es-ES" sz="2000" dirty="0"/>
              <a:t> of 100km/h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1146" r="5254"/>
          <a:stretch/>
        </p:blipFill>
        <p:spPr>
          <a:xfrm>
            <a:off x="628650" y="1439466"/>
            <a:ext cx="3098348" cy="25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3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Hydrogen-powered</a:t>
            </a:r>
            <a:r>
              <a:rPr lang="es-ES" dirty="0" smtClean="0"/>
              <a:t> </a:t>
            </a:r>
            <a:r>
              <a:rPr lang="es-ES" dirty="0" err="1" smtClean="0"/>
              <a:t>vehicle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95208" y="1300502"/>
            <a:ext cx="2734833" cy="3263504"/>
          </a:xfrm>
        </p:spPr>
        <p:txBody>
          <a:bodyPr>
            <a:normAutofit/>
          </a:bodyPr>
          <a:lstStyle/>
          <a:p>
            <a:pPr lvl="1"/>
            <a:r>
              <a:rPr lang="es-ES" sz="2600" dirty="0"/>
              <a:t>1863 </a:t>
            </a:r>
            <a:r>
              <a:rPr lang="es-ES" sz="2600" dirty="0" err="1"/>
              <a:t>Hippomobile</a:t>
            </a:r>
            <a:endParaRPr lang="es-ES" sz="2600" dirty="0"/>
          </a:p>
          <a:p>
            <a:pPr lvl="1"/>
            <a:r>
              <a:rPr lang="es-ES" sz="2600" dirty="0"/>
              <a:t>1991 </a:t>
            </a:r>
            <a:r>
              <a:rPr lang="es-ES" sz="2600" dirty="0" err="1"/>
              <a:t>first</a:t>
            </a:r>
            <a:r>
              <a:rPr lang="es-ES" sz="2600" dirty="0"/>
              <a:t> </a:t>
            </a:r>
            <a:r>
              <a:rPr lang="es-ES" sz="2600" dirty="0" err="1"/>
              <a:t>production</a:t>
            </a:r>
            <a:endParaRPr lang="es-ES" sz="2600" dirty="0"/>
          </a:p>
          <a:p>
            <a:pPr lvl="1"/>
            <a:r>
              <a:rPr lang="es-ES" sz="2600" dirty="0" err="1"/>
              <a:t>Powered</a:t>
            </a:r>
            <a:r>
              <a:rPr lang="es-ES" sz="2600" dirty="0"/>
              <a:t> </a:t>
            </a:r>
            <a:r>
              <a:rPr lang="es-ES" sz="2600" dirty="0" err="1"/>
              <a:t>by</a:t>
            </a:r>
            <a:r>
              <a:rPr lang="es-ES" sz="2600" dirty="0"/>
              <a:t> fuel </a:t>
            </a:r>
            <a:r>
              <a:rPr lang="es-ES" sz="2600" dirty="0" err="1"/>
              <a:t>cells</a:t>
            </a:r>
            <a:endParaRPr lang="es-ES" sz="2600" dirty="0"/>
          </a:p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34" y="1268016"/>
            <a:ext cx="2379074" cy="198630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241" y="1268016"/>
            <a:ext cx="2992663" cy="16833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73686" y="3309065"/>
            <a:ext cx="10935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 err="1"/>
              <a:t>Hippomobile</a:t>
            </a:r>
            <a:endParaRPr lang="en-US" sz="1350" dirty="0"/>
          </a:p>
        </p:txBody>
      </p:sp>
      <p:sp>
        <p:nvSpPr>
          <p:cNvPr id="7" name="CuadroTexto 6"/>
          <p:cNvSpPr txBox="1"/>
          <p:nvPr/>
        </p:nvSpPr>
        <p:spPr>
          <a:xfrm>
            <a:off x="6692391" y="3254319"/>
            <a:ext cx="1038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Mazda HR-X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044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 smtClean="0"/>
              <a:t>Where</a:t>
            </a:r>
            <a:r>
              <a:rPr lang="es-ES" dirty="0" smtClean="0"/>
              <a:t> </a:t>
            </a:r>
            <a:r>
              <a:rPr lang="es-ES" dirty="0" err="1" smtClean="0"/>
              <a:t>does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energy</a:t>
            </a:r>
            <a:r>
              <a:rPr lang="es-ES" dirty="0" smtClean="0"/>
              <a:t> come </a:t>
            </a:r>
            <a:r>
              <a:rPr lang="es-ES" dirty="0" err="1" smtClean="0"/>
              <a:t>from</a:t>
            </a:r>
            <a:r>
              <a:rPr lang="es-ES" dirty="0" smtClean="0"/>
              <a:t>?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1808390" cy="3263504"/>
          </a:xfrm>
        </p:spPr>
        <p:txBody>
          <a:bodyPr>
            <a:normAutofit/>
          </a:bodyPr>
          <a:lstStyle/>
          <a:p>
            <a:r>
              <a:rPr lang="es-ES" sz="2400" dirty="0" smtClean="0"/>
              <a:t>Nuclear</a:t>
            </a:r>
          </a:p>
          <a:p>
            <a:r>
              <a:rPr lang="es-ES" sz="2400" dirty="0" err="1" smtClean="0"/>
              <a:t>Wind</a:t>
            </a:r>
            <a:endParaRPr lang="es-ES" sz="2400" dirty="0" smtClean="0"/>
          </a:p>
          <a:p>
            <a:r>
              <a:rPr lang="es-ES" sz="2400" dirty="0" err="1" smtClean="0"/>
              <a:t>Hydro</a:t>
            </a:r>
            <a:endParaRPr lang="es-ES" sz="2400" dirty="0" smtClean="0"/>
          </a:p>
          <a:p>
            <a:r>
              <a:rPr lang="es-ES" sz="2400" dirty="0" smtClean="0"/>
              <a:t>Solar</a:t>
            </a:r>
          </a:p>
          <a:p>
            <a:r>
              <a:rPr lang="es-ES" sz="2400" dirty="0" smtClean="0"/>
              <a:t>Coal</a:t>
            </a:r>
          </a:p>
          <a:p>
            <a:r>
              <a:rPr lang="es-ES" sz="2400" dirty="0" err="1" smtClean="0"/>
              <a:t>Biomass</a:t>
            </a:r>
            <a:endParaRPr lang="es-ES" sz="2400" dirty="0" smtClean="0"/>
          </a:p>
          <a:p>
            <a:r>
              <a:rPr lang="es-ES" sz="2400" dirty="0" err="1" smtClean="0"/>
              <a:t>Oil</a:t>
            </a:r>
            <a:endParaRPr lang="es-ES" sz="2400" dirty="0" smtClean="0"/>
          </a:p>
          <a:p>
            <a:endParaRPr lang="es-ES" dirty="0" smtClean="0"/>
          </a:p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299" y="1369220"/>
            <a:ext cx="2508987" cy="16696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299" y="3140040"/>
            <a:ext cx="2508988" cy="16709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21738" r="6640"/>
          <a:stretch/>
        </p:blipFill>
        <p:spPr>
          <a:xfrm>
            <a:off x="5951764" y="1367541"/>
            <a:ext cx="2302328" cy="16729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1760"/>
          <a:stretch/>
        </p:blipFill>
        <p:spPr>
          <a:xfrm>
            <a:off x="5951764" y="3140040"/>
            <a:ext cx="2302328" cy="168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3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http://starecat.com/content/wp-content/uploads/renewable-energy-im-a-big-f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77" y="411510"/>
            <a:ext cx="3341107" cy="427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Jose Alberto\Documents\INVESTIGA ED 7\LOGOS\Endesa_Logo_Primary_RGB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325964" y="3053349"/>
            <a:ext cx="673875" cy="142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32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568</Words>
  <Application>Microsoft Office PowerPoint</Application>
  <PresentationFormat>Presentación en pantalla (16:9)</PresentationFormat>
  <Paragraphs>194</Paragraphs>
  <Slides>29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Wingdings</vt:lpstr>
      <vt:lpstr>Tema de Office</vt:lpstr>
      <vt:lpstr>Presentación de PowerPoint</vt:lpstr>
      <vt:lpstr>“Energy, enviromental sciences”</vt:lpstr>
      <vt:lpstr>Presentación de PowerPoint</vt:lpstr>
      <vt:lpstr>Reasons for changing our life-styles</vt:lpstr>
      <vt:lpstr>Types of technology</vt:lpstr>
      <vt:lpstr>Electric vehicle</vt:lpstr>
      <vt:lpstr>Hydrogen-powered vehicle</vt:lpstr>
      <vt:lpstr>Where does the energy come from?</vt:lpstr>
      <vt:lpstr>Presentación de PowerPoint</vt:lpstr>
      <vt:lpstr>Types of Electric Cars</vt:lpstr>
      <vt:lpstr>Lithium – ion battery </vt:lpstr>
      <vt:lpstr>Types of Hydrogen-Powered Cars</vt:lpstr>
      <vt:lpstr>Hydrogen fuel cell</vt:lpstr>
      <vt:lpstr>Storage and range</vt:lpstr>
      <vt:lpstr>How is energy generated?</vt:lpstr>
      <vt:lpstr>Infrastructure</vt:lpstr>
      <vt:lpstr>Ecological impact</vt:lpstr>
      <vt:lpstr>Rasing Social Awareness </vt:lpstr>
      <vt:lpstr>Safety</vt:lpstr>
      <vt:lpstr>Presentación de PowerPoint</vt:lpstr>
      <vt:lpstr>Implementation in other vehicles </vt:lpstr>
      <vt:lpstr>Air transport </vt:lpstr>
      <vt:lpstr>Water transport</vt:lpstr>
      <vt:lpstr>Car sharing</vt:lpstr>
      <vt:lpstr>Future</vt:lpstr>
      <vt:lpstr>Why should we invest in these technologies?</vt:lpstr>
      <vt:lpstr>Presentación de PowerPoint</vt:lpstr>
      <vt:lpstr>Presentación de PowerPoint</vt:lpstr>
      <vt:lpstr>Presentación de PowerPoint</vt:lpstr>
    </vt:vector>
  </TitlesOfParts>
  <Company>Gémina Servicios de Ingeniería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José Alberto</dc:creator>
  <cp:lastModifiedBy>STIC_DU</cp:lastModifiedBy>
  <cp:revision>28</cp:revision>
  <dcterms:created xsi:type="dcterms:W3CDTF">2016-11-11T10:12:07Z</dcterms:created>
  <dcterms:modified xsi:type="dcterms:W3CDTF">2016-11-23T12:16:43Z</dcterms:modified>
</cp:coreProperties>
</file>