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" y="7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6627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6012655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4"/>
            <a:ext cx="3290888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4"/>
          </p:nvPr>
        </p:nvSpPr>
        <p:spPr>
          <a:xfrm>
            <a:off x="4645026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900112"/>
            <a:ext cx="4038599" cy="2545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900112"/>
            <a:ext cx="4038599" cy="2545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F0F7"/>
            </a:gs>
            <a:gs pos="40000">
              <a:srgbClr val="DCEDF4"/>
            </a:gs>
            <a:gs pos="100000">
              <a:srgbClr val="57666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C:\Users\JOSE ALBERTO\Desktop\Banda - Investig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5" y="214295"/>
            <a:ext cx="7743824" cy="12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1785917" y="1643056"/>
            <a:ext cx="6833986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IV INTERNATIONAL YOUTH SCIENTIFIC CONGRESS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HEALTH SCIENCE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Biomedicine and imaging</a:t>
            </a:r>
          </a:p>
        </p:txBody>
      </p:sp>
      <p:pic>
        <p:nvPicPr>
          <p:cNvPr id="86" name="Shape 86" descr="C:\Users\Jose Alberto\Documents\INVESTIGA ED 7\LOGOS\CSI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2276" y="3571882"/>
            <a:ext cx="1357322" cy="58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 descr="C:\Users\Jose Alberto\Documents\INVESTIGA ED 7\LOGOS\SANTANDE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607" y="3577380"/>
            <a:ext cx="1500881" cy="57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C:\Users\Jose Alberto\Documents\INVESTIGA ED 7\LOGOS\CIEMA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728" y="4464062"/>
            <a:ext cx="766763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 descr="C:\Users\Jose Alberto\Documents\INVESTIGA ED 7\LOGOS\INI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8851" y="4460094"/>
            <a:ext cx="1093788" cy="3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C:\Users\Jose Alberto\Documents\INVESTIGA ED 7\LOGOS\INTA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3419" y="4424375"/>
            <a:ext cx="436562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C:\Users\Jose Alberto\Documents\INVESTIGA ED 7\LOGOS\ISCII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56271" y="4357700"/>
            <a:ext cx="43179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C:\Users\Jose Alberto\Documents\INVESTIGA ED 7\LOGOS\Endesa_Logo_Primary_RGB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00826" y="3699819"/>
            <a:ext cx="1552256" cy="32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 descr="C:\Users\Jose Alberto\Documents\INVESTIGA ED 7\LOGOS\upcomill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00760" y="4436228"/>
            <a:ext cx="2160564" cy="41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Slice the Apple!</a:t>
            </a:r>
          </a:p>
        </p:txBody>
      </p:sp>
      <p:pic>
        <p:nvPicPr>
          <p:cNvPr id="168" name="Shape 1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86908" y="1275605"/>
            <a:ext cx="6170180" cy="331861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Shape 1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3" y="137547"/>
            <a:ext cx="8363400" cy="48684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E2F0F7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00" y="4056925"/>
            <a:ext cx="1661801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Bright </a:t>
            </a:r>
            <a:r>
              <a:rPr lang="es-ES"/>
              <a:t>F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ield </a:t>
            </a:r>
            <a:r>
              <a:rPr lang="es-ES"/>
              <a:t>M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icroscope</a:t>
            </a:r>
          </a:p>
        </p:txBody>
      </p:sp>
      <p:pic>
        <p:nvPicPr>
          <p:cNvPr id="181" name="Shape 18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39751" y="1043807"/>
            <a:ext cx="4056511" cy="392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 </a:t>
            </a:r>
            <a:r>
              <a:rPr lang="es-ES" sz="3959"/>
              <a:t>B</a:t>
            </a:r>
            <a:r>
              <a:rPr lang="es-E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etween </a:t>
            </a:r>
            <a:r>
              <a:rPr lang="es-ES" sz="3959"/>
              <a:t>B</a:t>
            </a:r>
            <a:r>
              <a:rPr lang="es-E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and </a:t>
            </a:r>
            <a:r>
              <a:rPr lang="es-ES" sz="3959"/>
              <a:t>D</a:t>
            </a:r>
            <a:r>
              <a:rPr lang="es-E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ark </a:t>
            </a:r>
            <a:r>
              <a:rPr lang="es-ES" sz="3959"/>
              <a:t>M</a:t>
            </a:r>
            <a:r>
              <a:rPr lang="es-E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icroscopy</a:t>
            </a:r>
          </a:p>
        </p:txBody>
      </p:sp>
      <p:pic>
        <p:nvPicPr>
          <p:cNvPr id="187" name="Shape 1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85891" y="1234751"/>
            <a:ext cx="5372216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3326028" y="4774167"/>
            <a:ext cx="24919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Stinging cells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/>
              <a:t>Syndromes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36162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3000"/>
              <a:t>Down syndrome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5070600" y="1063375"/>
            <a:ext cx="36162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/>
              <a:t>Patau syndrome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75" y="1920375"/>
            <a:ext cx="219391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600" y="1920375"/>
            <a:ext cx="1605774" cy="159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2825" y="3450850"/>
            <a:ext cx="2434999" cy="14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8425" y="2866550"/>
            <a:ext cx="2343150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Fluorescence </a:t>
            </a:r>
            <a:r>
              <a:rPr lang="es-ES"/>
              <a:t>M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icroscopy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t="23194" b="11870"/>
          <a:stretch/>
        </p:blipFill>
        <p:spPr>
          <a:xfrm>
            <a:off x="945587" y="1199301"/>
            <a:ext cx="7252800" cy="35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Fluorescence </a:t>
            </a:r>
            <a:r>
              <a:rPr lang="es-ES"/>
              <a:t>I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maging</a:t>
            </a:r>
          </a:p>
        </p:txBody>
      </p:sp>
      <p:pic>
        <p:nvPicPr>
          <p:cNvPr id="212" name="Shape 2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086470"/>
            <a:ext cx="2381249" cy="238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1648" y="2499741"/>
            <a:ext cx="2360702" cy="242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3883" y="1086470"/>
            <a:ext cx="2381249" cy="238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Confocal</a:t>
            </a:r>
            <a:r>
              <a:rPr lang="es-ES" dirty="0"/>
              <a:t> </a:t>
            </a:r>
            <a:r>
              <a:rPr lang="es-ES" dirty="0" err="1"/>
              <a:t>microscopy</a:t>
            </a:r>
            <a:endParaRPr lang="es-ES" dirty="0"/>
          </a:p>
        </p:txBody>
      </p:sp>
      <p:sp>
        <p:nvSpPr>
          <p:cNvPr id="4" name="Shape 2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reconstruction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5" name="Shape 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9711" y="1914426"/>
            <a:ext cx="5714999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905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457200" y="6330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 </a:t>
            </a:r>
            <a:r>
              <a:rPr lang="es-ES"/>
              <a:t>M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icroscopy  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430460" y="959305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Transmission electron microscope</a:t>
            </a:r>
          </a:p>
          <a:p>
            <a:pPr marL="342900" marR="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Scanning electron microscope</a:t>
            </a:r>
          </a:p>
          <a:p>
            <a:pPr marL="342900" marR="0" lvl="0" indent="-342900" algn="just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for detecting emergent diseases </a:t>
            </a:r>
            <a:r>
              <a:rPr lang="es-ES"/>
              <a:t>such as </a:t>
            </a: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Ebola</a:t>
            </a: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942552" y="3134564"/>
            <a:ext cx="3258900" cy="1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199" y="5831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</a:t>
            </a:r>
          </a:p>
        </p:txBody>
      </p:sp>
      <p:pic>
        <p:nvPicPr>
          <p:cNvPr id="227" name="Shape 2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95935" y="915566"/>
            <a:ext cx="4392488" cy="396669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685427" y="1419621"/>
            <a:ext cx="3092251" cy="41549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Transparent specimens</a:t>
            </a: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Tridimensional image</a:t>
            </a: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composition of the sample</a:t>
            </a:r>
          </a:p>
          <a:p>
            <a:pPr marL="0" marR="0" lvl="0" indent="0" algn="just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/>
              <a:t>Research Group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57200" y="808975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Emanuele Casarini - Italy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Bojana Drča - Serbia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Robin Geesken - The Netherlands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Pil Lincke Jørgensen - Denmark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Charlotte Lens - Belgium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Lorena Meneses Arrizabalaga - Spain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Eva Šantic Zadravec - Slovenia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Viola Schacht - Germany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Dagmara Uszynska - Poland</a:t>
            </a:r>
          </a:p>
          <a:p>
            <a:pPr marL="457200" lvl="0" indent="-368300" algn="just" rtl="0">
              <a:spcBef>
                <a:spcPts val="0"/>
              </a:spcBef>
              <a:buSzPct val="100000"/>
            </a:pPr>
            <a:r>
              <a:rPr lang="es-ES" sz="2200"/>
              <a:t>Sophie Gombar - Hungary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s-ES" sz="2200" b="1"/>
              <a:t>Laura Pérez Marrero - Chairwoman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s-ES" sz="2200" b="1"/>
              <a:t>Marcos Díaz Tarragó - Assistant Chairman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</a:t>
            </a:r>
          </a:p>
        </p:txBody>
      </p:sp>
      <p:pic>
        <p:nvPicPr>
          <p:cNvPr id="234" name="Shape 2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60032" y="1203598"/>
            <a:ext cx="3447825" cy="343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827583" y="1920478"/>
            <a:ext cx="4752527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dimensional image</a:t>
            </a: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surface</a:t>
            </a: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Scattered electrons</a:t>
            </a:r>
          </a:p>
          <a:p>
            <a:pPr marL="285750" marR="0" lvl="0" indent="-285750" algn="just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widely used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Microscopy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Automation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resolution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2594" y="2340718"/>
            <a:ext cx="4978800" cy="24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 Microscopy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and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Recorder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Automation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s-ES" dirty="0" err="1"/>
              <a:t>n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eed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/>
              <a:t>v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acuum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b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dehydration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100000"/>
              <a:buNone/>
            </a:pPr>
            <a:r>
              <a:rPr lang="es-ES" dirty="0"/>
              <a:t> </a:t>
            </a:r>
            <a:r>
              <a:rPr lang="es-ES" dirty="0" smtClean="0"/>
              <a:t>   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9805" y="1779661"/>
            <a:ext cx="3888432" cy="291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Correlative Microscopy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Combination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fluorescence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microscopes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1" y="2211709"/>
            <a:ext cx="5468961" cy="25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Economics</a:t>
            </a:r>
            <a:endParaRPr lang="es-ES"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238991" y="1231322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Expenses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Investments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dirty="0" smtClean="0"/>
              <a:t>Open new </a:t>
            </a:r>
            <a:r>
              <a:rPr lang="es-ES" dirty="0" err="1"/>
              <a:t>m</a:t>
            </a:r>
            <a:r>
              <a:rPr lang="es-ES" dirty="0" err="1" smtClean="0"/>
              <a:t>arkets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None/>
            </a:pPr>
            <a:r>
              <a:rPr lang="es-ES" dirty="0"/>
              <a:t> </a:t>
            </a:r>
            <a:r>
              <a:rPr lang="es-ES" dirty="0" smtClean="0"/>
              <a:t> 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microscope</a:t>
            </a:r>
            <a:endParaRPr lang="es-E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862" y="1250569"/>
            <a:ext cx="4424320" cy="2981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3D-</a:t>
            </a:r>
            <a:r>
              <a:rPr lang="es-ES" dirty="0" smtClean="0"/>
              <a:t>P</a:t>
            </a:r>
            <a:r>
              <a:rPr lang="es-E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rint</a:t>
            </a:r>
            <a:r>
              <a:rPr lang="es-ES" dirty="0" smtClean="0"/>
              <a:t>ed </a:t>
            </a:r>
            <a:r>
              <a:rPr lang="es-ES" dirty="0" err="1"/>
              <a:t>O</a:t>
            </a:r>
            <a:r>
              <a:rPr lang="es-E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rgans</a:t>
            </a:r>
            <a:endParaRPr lang="es-ES"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Shape 2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1131590"/>
            <a:ext cx="6336703" cy="3687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Ethical</a:t>
            </a:r>
            <a: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 smtClean="0"/>
              <a:t>Issues</a:t>
            </a:r>
            <a:endParaRPr lang="es-ES"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Shape 2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987574"/>
            <a:ext cx="3079607" cy="367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6042" y="987574"/>
            <a:ext cx="4895437" cy="367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1250" t="-1178" r="1250" b="7659"/>
          <a:stretch/>
        </p:blipFill>
        <p:spPr>
          <a:xfrm>
            <a:off x="-579300" y="-139350"/>
            <a:ext cx="9723300" cy="54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S"/>
              <a:t>L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ittle </a:t>
            </a:r>
            <a:r>
              <a:rPr lang="es-ES"/>
              <a:t>B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of </a:t>
            </a:r>
            <a:r>
              <a:rPr lang="es-ES"/>
              <a:t>H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istory</a:t>
            </a:r>
          </a:p>
        </p:txBody>
      </p:sp>
      <p:pic>
        <p:nvPicPr>
          <p:cNvPr id="105" name="Shape 10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31588"/>
            <a:ext cx="9036495" cy="3820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S"/>
              <a:t>L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ittle Bit of History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9862500" cy="339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318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Simple Microscope    “Galileo’s Occhiolino”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46" y="1779687"/>
            <a:ext cx="4762800" cy="31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17939">
            <a:off x="6083873" y="1484498"/>
            <a:ext cx="2091916" cy="373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S"/>
              <a:t>L</a:t>
            </a: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ittle Bit of History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0" y="1200150"/>
            <a:ext cx="9894300" cy="339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</a:pPr>
            <a:r>
              <a:rPr lang="es-ES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Simple Microscope    “Galileo’s Occhiolino”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Calibri"/>
            </a:pPr>
            <a:r>
              <a:rPr lang="es-ES"/>
              <a:t>19</a:t>
            </a:r>
            <a:r>
              <a:rPr lang="es-ES" baseline="30000"/>
              <a:t>th  </a:t>
            </a:r>
            <a:r>
              <a:rPr lang="es-ES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</a:t>
            </a: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tury – Microscope’s widespreading </a:t>
            </a:r>
          </a:p>
          <a:p>
            <a:pPr marL="0" marR="0" lvl="0" indent="0" algn="just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Little Bit of History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0" y="1200150"/>
            <a:ext cx="9675600" cy="339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318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Simple Microscope    “Galileo’s Occhiolino”</a:t>
            </a:r>
          </a:p>
          <a:p>
            <a:pPr marL="457200" marR="0" lvl="0" indent="-4318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</a:pPr>
            <a:r>
              <a:rPr lang="es-ES"/>
              <a:t>19</a:t>
            </a:r>
            <a:r>
              <a:rPr lang="es-ES" baseline="30000"/>
              <a:t>th </a:t>
            </a: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Century – Microscope’s widespreading</a:t>
            </a:r>
          </a:p>
          <a:p>
            <a:pPr marL="457200" marR="0" lvl="0" indent="-228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/>
              <a:t>R</a:t>
            </a: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obert Hooke, Leeuwenhoek , Ruska - great minds</a:t>
            </a:r>
          </a:p>
          <a:p>
            <a:pPr marL="0" marR="0" lvl="0" indent="0" algn="just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Little Bit of History</a:t>
            </a:r>
          </a:p>
        </p:txBody>
      </p:sp>
      <p:pic>
        <p:nvPicPr>
          <p:cNvPr id="131" name="Shape 1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2313" y="1635646"/>
            <a:ext cx="1716915" cy="1261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Shape 132"/>
          <p:cNvCxnSpPr/>
          <p:nvPr/>
        </p:nvCxnSpPr>
        <p:spPr>
          <a:xfrm>
            <a:off x="762447" y="3939901"/>
            <a:ext cx="799288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33" name="Shape 133"/>
          <p:cNvCxnSpPr/>
          <p:nvPr/>
        </p:nvCxnSpPr>
        <p:spPr>
          <a:xfrm rot="10800000">
            <a:off x="1403648" y="3579861"/>
            <a:ext cx="0" cy="3600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798525" y="2897386"/>
            <a:ext cx="213646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Electron Microscope 1931 </a:t>
            </a:r>
          </a:p>
        </p:txBody>
      </p:sp>
      <p:cxnSp>
        <p:nvCxnSpPr>
          <p:cNvPr id="135" name="Shape 135"/>
          <p:cNvCxnSpPr/>
          <p:nvPr/>
        </p:nvCxnSpPr>
        <p:spPr>
          <a:xfrm rot="10800000" flipH="1">
            <a:off x="4303400" y="3513750"/>
            <a:ext cx="11400" cy="447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6" name="Shape 136"/>
          <p:cNvCxnSpPr/>
          <p:nvPr/>
        </p:nvCxnSpPr>
        <p:spPr>
          <a:xfrm rot="10800000">
            <a:off x="7308303" y="3579861"/>
            <a:ext cx="0" cy="3600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37" name="Shape 137"/>
          <p:cNvSpPr txBox="1"/>
          <p:nvPr/>
        </p:nvSpPr>
        <p:spPr>
          <a:xfrm>
            <a:off x="3509864" y="2897385"/>
            <a:ext cx="23469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 Resolution Microscopy 2004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6183683" y="2933530"/>
            <a:ext cx="369617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Super-resolution</a:t>
            </a:r>
            <a:r>
              <a:rPr lang="es-E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fluorescence</a:t>
            </a:r>
            <a:r>
              <a:rPr lang="es-E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microscopy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2014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1132" y="1843335"/>
            <a:ext cx="1414112" cy="10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6176" y="1543870"/>
            <a:ext cx="2692561" cy="126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000969" y="2126401"/>
            <a:ext cx="2851800" cy="1077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98483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" name="Shape 146"/>
          <p:cNvCxnSpPr/>
          <p:nvPr/>
        </p:nvCxnSpPr>
        <p:spPr>
          <a:xfrm rot="10800000" flipH="1">
            <a:off x="5800830" y="1703540"/>
            <a:ext cx="1035299" cy="80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47" name="Shape 147"/>
          <p:cNvCxnSpPr/>
          <p:nvPr/>
        </p:nvCxnSpPr>
        <p:spPr>
          <a:xfrm flipH="1">
            <a:off x="2722123" y="3072942"/>
            <a:ext cx="775500" cy="100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48" name="Shape 148"/>
          <p:cNvCxnSpPr/>
          <p:nvPr/>
        </p:nvCxnSpPr>
        <p:spPr>
          <a:xfrm rot="10800000">
            <a:off x="1992875" y="1785150"/>
            <a:ext cx="1125600" cy="646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49" name="Shape 149"/>
          <p:cNvCxnSpPr/>
          <p:nvPr/>
        </p:nvCxnSpPr>
        <p:spPr>
          <a:xfrm>
            <a:off x="5669797" y="2952833"/>
            <a:ext cx="827700" cy="847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50" name="Shape 150"/>
          <p:cNvSpPr txBox="1"/>
          <p:nvPr/>
        </p:nvSpPr>
        <p:spPr>
          <a:xfrm>
            <a:off x="6456537" y="3815116"/>
            <a:ext cx="2739000" cy="92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Radioactive  Pharmaceuticals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(SPECT; PET)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115624" y="4092175"/>
            <a:ext cx="2739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 (OCT, endoscopy, carbonfibre)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6940565" y="1144737"/>
            <a:ext cx="17709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Xrays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(CT)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046572" y="1201746"/>
            <a:ext cx="1821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Ultrasound</a:t>
            </a:r>
          </a:p>
        </p:txBody>
      </p:sp>
      <p:cxnSp>
        <p:nvCxnSpPr>
          <p:cNvPr id="154" name="Shape 154"/>
          <p:cNvCxnSpPr>
            <a:stCxn id="145" idx="0"/>
          </p:cNvCxnSpPr>
          <p:nvPr/>
        </p:nvCxnSpPr>
        <p:spPr>
          <a:xfrm rot="10800000">
            <a:off x="4368069" y="1528801"/>
            <a:ext cx="58800" cy="59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55" name="Shape 155"/>
          <p:cNvSpPr txBox="1"/>
          <p:nvPr/>
        </p:nvSpPr>
        <p:spPr>
          <a:xfrm>
            <a:off x="3969125" y="757454"/>
            <a:ext cx="13524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Magnetism (MRI)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736712" y="2326720"/>
            <a:ext cx="1380300" cy="100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Biomedical Imaging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Shape 1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83108"/>
            <a:ext cx="8532440" cy="492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ivil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283</Words>
  <Application>Microsoft Office PowerPoint</Application>
  <PresentationFormat>Presentación en pantalla (16:9)</PresentationFormat>
  <Paragraphs>89</Paragraphs>
  <Slides>27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Calibri</vt:lpstr>
      <vt:lpstr>Arial Black</vt:lpstr>
      <vt:lpstr>Arial</vt:lpstr>
      <vt:lpstr>Tema de Office</vt:lpstr>
      <vt:lpstr>Presentación de PowerPoint</vt:lpstr>
      <vt:lpstr>Research Group</vt:lpstr>
      <vt:lpstr>A Little Bit of History</vt:lpstr>
      <vt:lpstr>A Little Bit of History</vt:lpstr>
      <vt:lpstr>A Little Bit of History</vt:lpstr>
      <vt:lpstr>A Little Bit of History</vt:lpstr>
      <vt:lpstr>A Little Bit of History</vt:lpstr>
      <vt:lpstr>Presentación de PowerPoint</vt:lpstr>
      <vt:lpstr>Presentación de PowerPoint</vt:lpstr>
      <vt:lpstr>Let’s Slice the Apple!</vt:lpstr>
      <vt:lpstr>Presentación de PowerPoint</vt:lpstr>
      <vt:lpstr>Bright Field Microscope</vt:lpstr>
      <vt:lpstr>Difference Between Bright and Dark Microscopy</vt:lpstr>
      <vt:lpstr>Syndromes</vt:lpstr>
      <vt:lpstr>Fluorescence Microscopy</vt:lpstr>
      <vt:lpstr>Fluorescence Imaging</vt:lpstr>
      <vt:lpstr>Confocal microscopy</vt:lpstr>
      <vt:lpstr>Electron Microscopy  </vt:lpstr>
      <vt:lpstr>TEM</vt:lpstr>
      <vt:lpstr>SEM</vt:lpstr>
      <vt:lpstr>Optical Microscopy</vt:lpstr>
      <vt:lpstr>Electron Microscopy</vt:lpstr>
      <vt:lpstr>Correlative Microscopy</vt:lpstr>
      <vt:lpstr>Economics</vt:lpstr>
      <vt:lpstr>3D-Printed Organs</vt:lpstr>
      <vt:lpstr>Ethical Issues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profaula</dc:creator>
  <cp:lastModifiedBy>STIC_DU</cp:lastModifiedBy>
  <cp:revision>6</cp:revision>
  <dcterms:modified xsi:type="dcterms:W3CDTF">2016-11-23T12:14:00Z</dcterms:modified>
</cp:coreProperties>
</file>