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5" r:id="rId16"/>
    <p:sldId id="286" r:id="rId17"/>
    <p:sldId id="287" r:id="rId18"/>
    <p:sldId id="288" r:id="rId19"/>
    <p:sldId id="297" r:id="rId20"/>
    <p:sldId id="298" r:id="rId21"/>
    <p:sldId id="300" r:id="rId22"/>
    <p:sldId id="299" r:id="rId23"/>
    <p:sldId id="261" r:id="rId24"/>
    <p:sldId id="262" r:id="rId25"/>
    <p:sldId id="263" r:id="rId26"/>
    <p:sldId id="264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67" r:id="rId36"/>
    <p:sldId id="268" r:id="rId37"/>
    <p:sldId id="265" r:id="rId38"/>
    <p:sldId id="266" r:id="rId39"/>
    <p:sldId id="301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E9"/>
    <a:srgbClr val="CFECCA"/>
    <a:srgbClr val="9AD890"/>
    <a:srgbClr val="67C557"/>
    <a:srgbClr val="48A539"/>
    <a:srgbClr val="3F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F394C4-AAB2-4A5F-8DFD-41CBD90A2013}" type="datetimeFigureOut">
              <a:rPr lang="en-US"/>
              <a:pPr>
                <a:defRPr/>
              </a:pPr>
              <a:t>5/21/2016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73516-1D65-4349-A5F0-715A581E88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7518A-7983-477A-9C0A-4FFAE0F920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0045-0289-4132-947C-12C6A27DDD34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C10F-5D10-43A2-9E4B-AC402D41CB88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0EB94E-F902-4914-B08D-915A308BD7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A9D9-46DC-4FDD-8051-9DD1F744AF78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8AEF17-C939-4317-B9CE-B6BDE66AF6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C48B-3CFB-491A-AC50-D4E974D07064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2B21-486B-4DDF-97DD-ED060D4BB6A2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43A3-6E28-4504-B06D-92B0C74CCC2C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9E049F-3C8B-46ED-8A05-D5C74F0428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B39E-B673-482E-8A34-A4E3C4998514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FF35E6-1516-4FB3-8894-54B865A519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AE2F-2527-4057-88BC-5DB9488B4A69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B3FD-D119-4CFA-BFEE-2ED200DF5384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E15E-B5E7-4547-BA33-E8AC2A9C4D58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0E318C-D223-4664-940B-241C83D094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91F6-15ED-4A42-AC69-D00AE85A82C3}" type="datetime1">
              <a:rPr lang="es-ES"/>
              <a:pPr>
                <a:defRPr/>
              </a:pPr>
              <a:t>21/05/2016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2748AE-0E94-425F-B7E9-F9CAE8C6CE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FA4AF"/>
            </a:gs>
            <a:gs pos="100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VII Congreso INVESTIGA I+D+i</a:t>
            </a: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13317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n 5" descr="sant_universidades_negativ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3357563"/>
            <a:ext cx="8929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Grupo investigador de Energía</a:t>
            </a:r>
          </a:p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 </a:t>
            </a:r>
          </a:p>
          <a:p>
            <a:pPr algn="r">
              <a:defRPr/>
            </a:pPr>
            <a:r>
              <a:rPr lang="es-ES" sz="2800" b="1" u="sng" smtClean="0">
                <a:latin typeface="+mj-lt"/>
                <a:cs typeface="+mn-cs"/>
              </a:rPr>
              <a:t>Vehículo eléctrico o vehículo a hidrógeno</a:t>
            </a:r>
            <a:endParaRPr lang="es-ES" sz="2800" u="sng" dirty="0">
              <a:latin typeface="+mj-lt"/>
              <a:cs typeface="+mn-cs"/>
            </a:endParaRPr>
          </a:p>
        </p:txBody>
      </p:sp>
      <p:pic>
        <p:nvPicPr>
          <p:cNvPr id="13323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797425"/>
            <a:ext cx="187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" y="5668218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3837" y="5880149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5803" y="5858718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0409" y="5741020"/>
            <a:ext cx="927547" cy="9275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AUTONOMÍA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DEPENDENCIA DE LA BATERÍA</a:t>
            </a:r>
          </a:p>
          <a:p>
            <a:r>
              <a:rPr lang="es-ES" dirty="0" smtClean="0"/>
              <a:t>130 KM - 300 KM</a:t>
            </a:r>
          </a:p>
          <a:p>
            <a:r>
              <a:rPr lang="es-ES" dirty="0" smtClean="0"/>
              <a:t>PRESUMIBLEMENTE BAJA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596226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6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RENDIMIENTO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ENTRE 80% - 90%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836790" cy="322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8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HÍBRIDO ENCHUFABLE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PROPULSOR ELÉCTRICO + MOTOR TÉRMICO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2736304" cy="273630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57130"/>
            <a:ext cx="4860032" cy="32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MOTOR TÉRMICO</a:t>
            </a:r>
          </a:p>
          <a:p>
            <a:r>
              <a:rPr lang="es-ES" dirty="0" smtClean="0"/>
              <a:t>MOTOR ELÉCTRICO</a:t>
            </a:r>
          </a:p>
          <a:p>
            <a:r>
              <a:rPr lang="es-ES" dirty="0" smtClean="0"/>
              <a:t>BATERÍA</a:t>
            </a:r>
          </a:p>
          <a:p>
            <a:r>
              <a:rPr lang="es-ES" dirty="0" smtClean="0"/>
              <a:t>TRANSAXLE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33153"/>
            <a:ext cx="2614725" cy="261592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61260"/>
            <a:ext cx="3355652" cy="277414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81" y="4374704"/>
            <a:ext cx="3419872" cy="21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6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AUTONOMÍA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HÍBRIDOS &gt; CONVENCIONALES</a:t>
            </a:r>
          </a:p>
          <a:p>
            <a:r>
              <a:rPr lang="es-ES" dirty="0" smtClean="0"/>
              <a:t>ENTRE 600 KM – 800 KM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75508"/>
            <a:ext cx="4320480" cy="38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VEHÍCULO A HIDRÓGENO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OBTENCIÓN ENERGÍA A PARTIR HIDRÓGENO.</a:t>
            </a:r>
          </a:p>
          <a:p>
            <a:r>
              <a:rPr lang="es-ES" dirty="0" smtClean="0"/>
              <a:t>HIDRÓGENO: ABUNDANTE EN UNIVERSO (92%), NULA TOXICIDAD, H2, ALTAMENTE VOLÁTIL.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16192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56" y="4426659"/>
            <a:ext cx="3245768" cy="168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83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PILA DE COMBUSTIBLE.</a:t>
            </a:r>
          </a:p>
          <a:p>
            <a:r>
              <a:rPr lang="es-ES" dirty="0" smtClean="0"/>
              <a:t>COMBUSTIÓN INTERNA.</a:t>
            </a:r>
          </a:p>
        </p:txBody>
      </p:sp>
      <p:pic>
        <p:nvPicPr>
          <p:cNvPr id="4098" name="Picture 2" descr="https://lh6.googleusercontent.com/T5rOre3l2xkjV14uTTp36aI6_Up5c-oYa3CbrskUXSp-h5PaupLB1UEfehjpR5XviKhnAMUGa6ekQ48EimJ-cL4FpAf2E52AI7uJWxRY4O_Jzx1hM14FVpvzykZlPmC2_gucslmtv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35042"/>
            <a:ext cx="3356494" cy="36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4.googleusercontent.com/gkmbE3HorbXCDD6EneR0H4M1t8784mEdrN3uW7wmz810Fs2jZ4klelYwySmcJIu_xY2F4b77aC3jkogZCGnUkecJWS_H2Cj2HYOGKUte9XeWO-MNetl1r6fUr9smn9pk8vmXKM5bN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35042"/>
            <a:ext cx="4555988" cy="34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5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PRODUCCIÓN Y ALMACENAMIENTO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OBTENCIÓN DEL HIDRÓGENO 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 H2 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 ALMACENAMIENTO EN UN   		   TANQUE.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7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89322"/>
              </p:ext>
            </p:extLst>
          </p:nvPr>
        </p:nvGraphicFramePr>
        <p:xfrm>
          <a:off x="323529" y="260647"/>
          <a:ext cx="8352927" cy="612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178519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RENDIMIENTO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AUTONOMÍA</a:t>
                      </a:r>
                      <a:endParaRPr lang="es-ES" dirty="0"/>
                    </a:p>
                  </a:txBody>
                  <a:tcPr anchor="ctr"/>
                </a:tc>
              </a:tr>
              <a:tr h="2550284">
                <a:tc>
                  <a:txBody>
                    <a:bodyPr/>
                    <a:lstStyle/>
                    <a:p>
                      <a:r>
                        <a:rPr lang="es-ES" dirty="0" smtClean="0"/>
                        <a:t>COMBUSTIÓN INTERNA HIDRÓGENO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25%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200km</a:t>
                      </a:r>
                      <a:endParaRPr lang="es-ES" dirty="0"/>
                    </a:p>
                  </a:txBody>
                  <a:tcPr anchor="ctr"/>
                </a:tc>
              </a:tr>
              <a:tr h="1785199">
                <a:tc>
                  <a:txBody>
                    <a:bodyPr/>
                    <a:lstStyle/>
                    <a:p>
                      <a:r>
                        <a:rPr lang="es-ES" dirty="0" smtClean="0"/>
                        <a:t>PILA DE COMBUSTIBLE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55-65%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460km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51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Comparativa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18860"/>
              </p:ext>
            </p:extLst>
          </p:nvPr>
        </p:nvGraphicFramePr>
        <p:xfrm>
          <a:off x="457200" y="1600200"/>
          <a:ext cx="8229600" cy="3881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FÓSILES (</a:t>
                      </a:r>
                      <a:r>
                        <a:rPr lang="en-US" dirty="0" err="1" smtClean="0"/>
                        <a:t>coche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gama</a:t>
                      </a:r>
                      <a:r>
                        <a:rPr lang="en-US" baseline="0" dirty="0" smtClean="0"/>
                        <a:t> media)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FÓSILES (media entr</a:t>
                      </a:r>
                      <a:r>
                        <a:rPr lang="en-US" baseline="0" dirty="0" smtClean="0"/>
                        <a:t>e </a:t>
                      </a:r>
                      <a:r>
                        <a:rPr lang="en-US" baseline="0" dirty="0" err="1" smtClean="0"/>
                        <a:t>eléctrico</a:t>
                      </a:r>
                      <a:r>
                        <a:rPr lang="en-US" baseline="0" dirty="0" smtClean="0"/>
                        <a:t> y H2)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Rendimiento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Autonomía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Ruido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Elevado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Poco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nulo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T. de</a:t>
                      </a:r>
                      <a:r>
                        <a:rPr lang="en-US" baseline="0" dirty="0" smtClean="0"/>
                        <a:t> 0-</a:t>
                      </a:r>
                      <a:r>
                        <a:rPr lang="en-US" dirty="0" smtClean="0"/>
                        <a:t>100km/h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8,6s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Velocidad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máxima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240km/h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170km/h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Coste</a:t>
                      </a:r>
                      <a:r>
                        <a:rPr lang="en-US" dirty="0" smtClean="0"/>
                        <a:t> (€/100km)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7€/100km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9€/100km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Puntos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recarga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Tiempo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recarga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87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Grupo Investigador</a:t>
            </a:r>
            <a:endParaRPr lang="en-US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3" cy="5472608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07504" y="1556792"/>
            <a:ext cx="8892480" cy="469359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MODERADOR: Ginés Sola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SECRETARIA: Elena París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Claudia </a:t>
            </a:r>
            <a:r>
              <a:rPr lang="es-ES" sz="2300" dirty="0" err="1" smtClean="0"/>
              <a:t>Abrisqueta</a:t>
            </a:r>
            <a:r>
              <a:rPr lang="es-ES" sz="2300" dirty="0" smtClean="0"/>
              <a:t> </a:t>
            </a:r>
            <a:r>
              <a:rPr lang="es-ES" sz="2300" dirty="0" err="1" smtClean="0"/>
              <a:t>Manzanaro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Adrián Alonso </a:t>
            </a:r>
            <a:r>
              <a:rPr lang="es-ES" sz="2300" dirty="0" err="1" smtClean="0"/>
              <a:t>Cuende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Alejandro Aparicio Miguel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Rodrigo Arévalo González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Júlia Callejón </a:t>
            </a:r>
            <a:r>
              <a:rPr lang="es-ES" sz="2300" dirty="0" err="1" smtClean="0"/>
              <a:t>Alvarez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Carmen De Prado González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Aitana Díaz </a:t>
            </a:r>
            <a:r>
              <a:rPr lang="es-ES" sz="2300" dirty="0" err="1" smtClean="0"/>
              <a:t>Simancas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Guillermo </a:t>
            </a:r>
            <a:r>
              <a:rPr lang="es-ES" sz="2300" dirty="0" err="1" smtClean="0"/>
              <a:t>Escuder</a:t>
            </a:r>
            <a:r>
              <a:rPr lang="es-ES" sz="2300" dirty="0" smtClean="0"/>
              <a:t> Ruiz-cuevas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Raúl </a:t>
            </a:r>
            <a:r>
              <a:rPr lang="es-ES" sz="2300" dirty="0" err="1" smtClean="0"/>
              <a:t>Fondevila</a:t>
            </a:r>
            <a:r>
              <a:rPr lang="es-ES" sz="2300" dirty="0" smtClean="0"/>
              <a:t> </a:t>
            </a:r>
            <a:r>
              <a:rPr lang="es-ES" sz="2300" dirty="0" err="1" smtClean="0"/>
              <a:t>Trapote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Eva Márquez Gálvez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Roger </a:t>
            </a:r>
            <a:r>
              <a:rPr lang="es-ES" sz="2300" dirty="0" err="1" smtClean="0"/>
              <a:t>Miret</a:t>
            </a:r>
            <a:r>
              <a:rPr lang="es-ES" sz="2300" dirty="0" smtClean="0"/>
              <a:t> 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Silvia Negra </a:t>
            </a:r>
            <a:r>
              <a:rPr lang="es-ES" sz="2300" dirty="0" err="1" smtClean="0"/>
              <a:t>Panadés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Diego Pascual </a:t>
            </a:r>
            <a:r>
              <a:rPr lang="es-ES" sz="2300" dirty="0" err="1" smtClean="0"/>
              <a:t>Morant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Albert Pérez Gallardo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Erwin </a:t>
            </a:r>
            <a:r>
              <a:rPr lang="es-ES" sz="2300" dirty="0" err="1" smtClean="0"/>
              <a:t>Jay</a:t>
            </a:r>
            <a:r>
              <a:rPr lang="es-ES" sz="2300" dirty="0" smtClean="0"/>
              <a:t> Pinto </a:t>
            </a:r>
            <a:r>
              <a:rPr lang="es-ES" sz="2300" dirty="0" err="1" smtClean="0"/>
              <a:t>Marzán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Alejandro Rico Vicente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Juan C. </a:t>
            </a:r>
            <a:r>
              <a:rPr lang="es-ES" sz="2300" dirty="0" err="1" smtClean="0"/>
              <a:t>Rocamonde</a:t>
            </a:r>
            <a:r>
              <a:rPr lang="es-ES" sz="2300" dirty="0" smtClean="0"/>
              <a:t> </a:t>
            </a:r>
            <a:r>
              <a:rPr lang="es-ES" sz="2300" dirty="0" err="1" smtClean="0"/>
              <a:t>Quintela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Inés </a:t>
            </a:r>
            <a:r>
              <a:rPr lang="es-ES" sz="2300" dirty="0" err="1" smtClean="0"/>
              <a:t>Santandreu</a:t>
            </a:r>
            <a:r>
              <a:rPr lang="es-ES" sz="2300" dirty="0" smtClean="0"/>
              <a:t> 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Bosco Silva </a:t>
            </a:r>
            <a:r>
              <a:rPr lang="es-ES" sz="2300" dirty="0" err="1" smtClean="0"/>
              <a:t>Masllorens</a:t>
            </a:r>
            <a:endParaRPr lang="es-ES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/>
              <a:t>Carlos </a:t>
            </a:r>
            <a:r>
              <a:rPr lang="es-ES" sz="2300" dirty="0" err="1" smtClean="0"/>
              <a:t>Vilanova</a:t>
            </a:r>
            <a:r>
              <a:rPr lang="es-ES" sz="2300" dirty="0" smtClean="0"/>
              <a:t> Saiz</a:t>
            </a:r>
            <a:endParaRPr lang="es-ES" sz="2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Comparativa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399509"/>
              </p:ext>
            </p:extLst>
          </p:nvPr>
        </p:nvGraphicFramePr>
        <p:xfrm>
          <a:off x="457200" y="1600200"/>
          <a:ext cx="8229600" cy="3881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Eléctrico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puro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Hidrógeno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Rendimiento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Autonomía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Ruido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Poco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nulo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Poco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nulo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T. de</a:t>
                      </a:r>
                      <a:r>
                        <a:rPr lang="en-US" baseline="0" dirty="0" smtClean="0"/>
                        <a:t> 0-</a:t>
                      </a:r>
                      <a:r>
                        <a:rPr lang="en-US" dirty="0" smtClean="0"/>
                        <a:t>100km/h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9,6s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Velocidad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máxima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160km/h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180km/h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Coste</a:t>
                      </a:r>
                      <a:r>
                        <a:rPr lang="en-US" dirty="0" smtClean="0"/>
                        <a:t> (€/100km)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5€/100km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12€/100km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Puntos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recarga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Tiempo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recarga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h (</a:t>
                      </a:r>
                      <a:r>
                        <a:rPr lang="en-US" baseline="0" dirty="0" err="1" smtClean="0"/>
                        <a:t>doméstico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15min (</a:t>
                      </a:r>
                      <a:r>
                        <a:rPr lang="en-US" baseline="0" dirty="0" err="1" smtClean="0"/>
                        <a:t>carga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rápida</a:t>
                      </a:r>
                      <a:r>
                        <a:rPr lang="en-US" baseline="0" dirty="0" smtClean="0"/>
                        <a:t> al 65%)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min (</a:t>
                      </a:r>
                      <a:r>
                        <a:rPr lang="en-US" baseline="0" dirty="0" err="1" smtClean="0"/>
                        <a:t>hidrogeneras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75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6459" y="1988840"/>
            <a:ext cx="68278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MARCO NACIONAL 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INTERNACIONAL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7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85800"/>
            <a:ext cx="8890000" cy="57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6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Proyecto 100% original.</a:t>
            </a:r>
          </a:p>
          <a:p>
            <a:endParaRPr lang="es-ES" dirty="0" smtClean="0"/>
          </a:p>
          <a:p>
            <a:r>
              <a:rPr lang="es-ES" dirty="0" smtClean="0"/>
              <a:t>Se </a:t>
            </a:r>
            <a:r>
              <a:rPr lang="es-ES" dirty="0" err="1" smtClean="0"/>
              <a:t>subdividira</a:t>
            </a:r>
            <a:r>
              <a:rPr lang="es-ES" dirty="0" smtClean="0"/>
              <a:t> en:</a:t>
            </a:r>
          </a:p>
          <a:p>
            <a:pPr marL="857250" lvl="1" indent="-457200">
              <a:buFontTx/>
              <a:buChar char="-"/>
            </a:pPr>
            <a:r>
              <a:rPr lang="es-ES" dirty="0" err="1" smtClean="0"/>
              <a:t>Politica</a:t>
            </a:r>
            <a:endParaRPr lang="es-ES" dirty="0" smtClean="0"/>
          </a:p>
          <a:p>
            <a:pPr marL="857250" lvl="1" indent="-457200">
              <a:buFontTx/>
              <a:buChar char="-"/>
            </a:pPr>
            <a:r>
              <a:rPr lang="es-ES" dirty="0" smtClean="0"/>
              <a:t>Social</a:t>
            </a:r>
          </a:p>
          <a:p>
            <a:pPr marL="857250" lvl="1" indent="-457200">
              <a:buFontTx/>
              <a:buChar char="-"/>
            </a:pPr>
            <a:r>
              <a:rPr lang="es-ES" dirty="0" smtClean="0"/>
              <a:t>Económica</a:t>
            </a:r>
          </a:p>
        </p:txBody>
      </p:sp>
    </p:spTree>
    <p:extLst>
      <p:ext uri="{BB962C8B-B14F-4D97-AF65-F5344CB8AC3E}">
        <p14:creationId xmlns:p14="http://schemas.microsoft.com/office/powerpoint/2010/main" val="220637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Política</a:t>
            </a:r>
            <a:endParaRPr lang="es-ES" dirty="0"/>
          </a:p>
        </p:txBody>
      </p:sp>
      <p:pic>
        <p:nvPicPr>
          <p:cNvPr id="1026" name="Picture 2" descr="http://i.blogs.es/720ae4/pive-logo-1/650_120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2"/>
          <a:stretch/>
        </p:blipFill>
        <p:spPr bwMode="auto">
          <a:xfrm>
            <a:off x="539552" y="1628800"/>
            <a:ext cx="363427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3559017"/>
            <a:ext cx="3960440" cy="213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 err="1" smtClean="0"/>
              <a:t>Pive</a:t>
            </a:r>
            <a:r>
              <a:rPr lang="es-ES" sz="3200" dirty="0" smtClean="0"/>
              <a:t> constante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Renuevo +5 años</a:t>
            </a:r>
          </a:p>
          <a:p>
            <a:pPr>
              <a:lnSpc>
                <a:spcPct val="150000"/>
              </a:lnSpc>
            </a:pP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9263" y="234888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Taxistas </a:t>
            </a:r>
            <a:r>
              <a:rPr lang="es-ES" sz="3200" dirty="0" err="1" smtClean="0"/>
              <a:t>vehiculo</a:t>
            </a:r>
            <a:r>
              <a:rPr lang="es-ES" sz="3200" dirty="0" smtClean="0"/>
              <a:t> de hidrogeno precio reducido</a:t>
            </a:r>
            <a:endParaRPr lang="es-ES" sz="3200" dirty="0"/>
          </a:p>
        </p:txBody>
      </p:sp>
      <p:pic>
        <p:nvPicPr>
          <p:cNvPr id="1028" name="Picture 4" descr="http://columbahoteloban.co.uk/images_/istock-000017686438medium-0702.jpg-cropper-1270x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7" y="4149080"/>
            <a:ext cx="3748220" cy="1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8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Política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8060" y="1397541"/>
            <a:ext cx="5026028" cy="95133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Reducción impuestos:</a:t>
            </a:r>
          </a:p>
          <a:p>
            <a:pPr marL="0" indent="0">
              <a:buNone/>
            </a:pPr>
            <a:endParaRPr lang="es-E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/>
              <a:t>-</a:t>
            </a:r>
            <a:r>
              <a:rPr lang="es-ES" sz="2800" dirty="0" smtClean="0"/>
              <a:t>75% impuesto de circulación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/>
              <a:t>-</a:t>
            </a:r>
            <a:r>
              <a:rPr lang="es-ES" sz="2800" dirty="0" smtClean="0"/>
              <a:t>50% impuesto de matriculación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s-ES" dirty="0"/>
          </a:p>
          <a:p>
            <a:pPr marL="400050" lvl="1" indent="0"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5592796"/>
            <a:ext cx="754630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Penalizaciones</a:t>
            </a:r>
            <a:r>
              <a:rPr lang="es-ES" sz="3600" dirty="0">
                <a:latin typeface="+mj-lt"/>
              </a:rPr>
              <a:t> </a:t>
            </a:r>
            <a:r>
              <a:rPr lang="es-ES" sz="3600" dirty="0" smtClean="0">
                <a:latin typeface="+mj-lt"/>
              </a:rPr>
              <a:t> </a:t>
            </a:r>
            <a:r>
              <a:rPr lang="es-ES" sz="3200" dirty="0" smtClean="0">
                <a:latin typeface="+mj-lt"/>
              </a:rPr>
              <a:t>+</a:t>
            </a:r>
            <a:r>
              <a:rPr lang="es-ES" sz="3200" dirty="0">
                <a:latin typeface="+mj-lt"/>
              </a:rPr>
              <a:t>126g </a:t>
            </a:r>
            <a:r>
              <a:rPr lang="es-ES" sz="3200" dirty="0" smtClean="0">
                <a:latin typeface="+mj-lt"/>
              </a:rPr>
              <a:t>CO2/KM</a:t>
            </a:r>
            <a:endParaRPr lang="es-ES" sz="3200" dirty="0">
              <a:latin typeface="+mj-lt"/>
            </a:endParaRP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9140"/>
            <a:ext cx="4099290" cy="26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35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Política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49263" y="234888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Aparcamiento gratuito:</a:t>
            </a:r>
          </a:p>
          <a:p>
            <a:r>
              <a:rPr lang="es-ES" sz="3200" dirty="0" smtClean="0"/>
              <a:t>Zona verde, azul…</a:t>
            </a:r>
          </a:p>
          <a:p>
            <a:r>
              <a:rPr lang="es-ES" sz="3200" dirty="0" smtClean="0"/>
              <a:t>Peajes gratuitos</a:t>
            </a:r>
            <a:endParaRPr lang="es-ES" sz="3200" dirty="0"/>
          </a:p>
        </p:txBody>
      </p:sp>
      <p:pic>
        <p:nvPicPr>
          <p:cNvPr id="5" name="Picture 4" descr="http://columbahoteloban.co.uk/images_/istock-000017686438medium-0702.jpg-cropper-1270x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7" y="4149080"/>
            <a:ext cx="3748220" cy="1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313371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latin typeface="+mj-lt"/>
              </a:rPr>
              <a:t>Garantización</a:t>
            </a:r>
            <a:r>
              <a:rPr lang="es-ES" sz="3200" dirty="0" smtClean="0">
                <a:latin typeface="+mj-lt"/>
              </a:rPr>
              <a:t> </a:t>
            </a:r>
          </a:p>
          <a:p>
            <a:r>
              <a:rPr lang="es-ES" sz="3200" dirty="0" smtClean="0">
                <a:latin typeface="+mj-lt"/>
              </a:rPr>
              <a:t>red puntos de recarga</a:t>
            </a:r>
            <a:endParaRPr lang="es-E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76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Económico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s-ES_tradnl" dirty="0" smtClean="0"/>
              <a:t>Inversión puntos de recarga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Inversión en medidas políticas</a:t>
            </a:r>
          </a:p>
        </p:txBody>
      </p:sp>
      <p:pic>
        <p:nvPicPr>
          <p:cNvPr id="4" name="Imagen 3" descr="url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64" y="1981200"/>
            <a:ext cx="5796736" cy="3733799"/>
          </a:xfrm>
          <a:prstGeom prst="rect">
            <a:avLst/>
          </a:prstGeom>
        </p:spPr>
      </p:pic>
      <p:pic>
        <p:nvPicPr>
          <p:cNvPr id="5" name="Imagen 4" descr="6a00d8341c630a53ef014e885eea0e970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2807549" cy="37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Económico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s-ES_tradnl" dirty="0" smtClean="0"/>
              <a:t>Gráfica de amortización</a:t>
            </a:r>
            <a:endParaRPr lang="es-ES_tradnl" dirty="0"/>
          </a:p>
        </p:txBody>
      </p:sp>
      <p:pic>
        <p:nvPicPr>
          <p:cNvPr id="4" name="Imagen 3" descr="Captura de pantalla 2016-05-21 a las 21.08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05995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7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Económico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s-ES_tradnl" dirty="0" smtClean="0"/>
              <a:t>Gráfica de amortización </a:t>
            </a:r>
            <a:endParaRPr lang="es-ES_tradnl" dirty="0"/>
          </a:p>
        </p:txBody>
      </p:sp>
      <p:pic>
        <p:nvPicPr>
          <p:cNvPr id="4" name="Imagen 3" descr="Captura de pantalla 2016-05-21 a las 21.10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07678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s-ES" dirty="0"/>
              <a:t>Í</a:t>
            </a:r>
            <a:r>
              <a:rPr lang="es-ES" dirty="0" smtClean="0"/>
              <a:t>ndice</a:t>
            </a:r>
            <a:endParaRPr lang="es-ES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42938" y="1357313"/>
            <a:ext cx="8177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+mn-lt"/>
                <a:cs typeface="+mn-cs"/>
              </a:rPr>
              <a:t>INTRODUCCIÓN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+mn-lt"/>
                <a:cs typeface="+mn-cs"/>
              </a:rPr>
              <a:t>COCHE ELÉCTRICO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+mn-lt"/>
                <a:cs typeface="+mn-cs"/>
              </a:rPr>
              <a:t>COCHE DE HIDRÓGENO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+mn-lt"/>
                <a:cs typeface="+mn-cs"/>
              </a:rPr>
              <a:t>COMPARATIVA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+mn-lt"/>
                <a:cs typeface="+mn-cs"/>
              </a:rPr>
              <a:t>SITUACIÓN GLOBAL Y EN ESPAÑA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>
                <a:latin typeface="+mn-lt"/>
                <a:cs typeface="+mn-cs"/>
              </a:rPr>
              <a:t>INVESTIGACIONES FUTURAS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+mn-lt"/>
                <a:cs typeface="+mn-cs"/>
              </a:rPr>
              <a:t>IMPLEMENTACIÓN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+mn-lt"/>
                <a:cs typeface="+mn-cs"/>
              </a:rPr>
              <a:t>CONCLUSIÓN</a:t>
            </a:r>
            <a:endParaRPr lang="es-E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Económico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s-ES_tradnl" dirty="0" smtClean="0"/>
              <a:t>Gráficas de amortización </a:t>
            </a:r>
            <a:endParaRPr lang="es-ES_tradnl" dirty="0"/>
          </a:p>
        </p:txBody>
      </p:sp>
      <p:pic>
        <p:nvPicPr>
          <p:cNvPr id="4" name="Imagen 3" descr="Captura de pantalla 2016-05-21 a las 21.10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4198507" cy="2895600"/>
          </a:xfrm>
          <a:prstGeom prst="rect">
            <a:avLst/>
          </a:prstGeom>
        </p:spPr>
      </p:pic>
      <p:pic>
        <p:nvPicPr>
          <p:cNvPr id="5" name="Imagen 4" descr="Captura de pantalla 2016-05-21 a las 21.08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0"/>
            <a:ext cx="418688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6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lgerian"/>
                <a:cs typeface="Algerian"/>
              </a:rPr>
              <a:t>Social</a:t>
            </a:r>
            <a:endParaRPr lang="es-ES_tradnl" dirty="0">
              <a:latin typeface="Algerian"/>
              <a:cs typeface="Algeri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s-ES_tradnl" dirty="0" smtClean="0"/>
              <a:t>Perfil de usuario</a:t>
            </a:r>
            <a:endParaRPr lang="es-ES_tradnl" dirty="0"/>
          </a:p>
        </p:txBody>
      </p:sp>
      <p:pic>
        <p:nvPicPr>
          <p:cNvPr id="8" name="Imagen 7" descr="Captura de pantalla 2016-05-21 a las 21.33.18.png"/>
          <p:cNvPicPr>
            <a:picLocks noChangeAspect="1"/>
          </p:cNvPicPr>
          <p:nvPr/>
        </p:nvPicPr>
        <p:blipFill>
          <a:blip r:embed="rId2"/>
          <a:srcRect l="8451" t="4130" r="5174" b="5435"/>
          <a:stretch>
            <a:fillRect/>
          </a:stretch>
        </p:blipFill>
        <p:spPr>
          <a:xfrm>
            <a:off x="1981200" y="1828800"/>
            <a:ext cx="516987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2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Social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s-ES_tradnl" dirty="0" smtClean="0"/>
              <a:t>Campañas publicitarias</a:t>
            </a:r>
          </a:p>
          <a:p>
            <a:pPr lvl="1"/>
            <a:r>
              <a:rPr lang="es-ES_tradnl" dirty="0" smtClean="0"/>
              <a:t>Ventajas modelo político y económico</a:t>
            </a:r>
          </a:p>
          <a:p>
            <a:endParaRPr lang="es-ES_tradnl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6781800" cy="400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274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Social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Software de cálculo de rutas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Imagen 3" descr="Captura de pantalla 2016-05-21 a las 21.07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6324600" cy="41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4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Social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Transporte público y social</a:t>
            </a:r>
          </a:p>
          <a:p>
            <a:endParaRPr lang="es-ES_tradnl" dirty="0"/>
          </a:p>
        </p:txBody>
      </p:sp>
      <p:pic>
        <p:nvPicPr>
          <p:cNvPr id="4" name="Imagen 3" descr="url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6273001" cy="40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s-ES" dirty="0"/>
              <a:t>¿Y si siguiéramos con la mentalidad cerrada?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s-ES" sz="2800" dirty="0"/>
              <a:t>Entraríamos en proceso de </a:t>
            </a:r>
            <a:r>
              <a:rPr lang="es-ES" sz="2800" dirty="0" smtClean="0"/>
              <a:t>desertización</a:t>
            </a:r>
          </a:p>
          <a:p>
            <a:endParaRPr lang="es-ES" sz="2800" dirty="0"/>
          </a:p>
          <a:p>
            <a:r>
              <a:rPr lang="es-ES" sz="2800" dirty="0" smtClean="0"/>
              <a:t>Cambio </a:t>
            </a:r>
            <a:r>
              <a:rPr lang="es-ES" sz="2800" dirty="0"/>
              <a:t>del genoma humano haciéndolo más propenso a enfermedades como el cáncer</a:t>
            </a:r>
          </a:p>
          <a:p>
            <a:endParaRPr lang="es-ES" sz="2800" dirty="0" smtClean="0"/>
          </a:p>
          <a:p>
            <a:r>
              <a:rPr lang="es-ES" sz="2800" dirty="0" smtClean="0"/>
              <a:t>Destrucción </a:t>
            </a:r>
            <a:r>
              <a:rPr lang="es-ES" sz="2800" dirty="0"/>
              <a:t>de los ecosistemas tanto terrestres como </a:t>
            </a:r>
            <a:r>
              <a:rPr lang="es-ES" sz="2800" dirty="0" smtClean="0"/>
              <a:t>marinos</a:t>
            </a:r>
          </a:p>
          <a:p>
            <a:endParaRPr lang="es-ES" sz="2800" dirty="0"/>
          </a:p>
          <a:p>
            <a:r>
              <a:rPr lang="es-ES" sz="2800" dirty="0" smtClean="0"/>
              <a:t>Agotamiento </a:t>
            </a:r>
            <a:r>
              <a:rPr lang="es-ES" sz="2800" dirty="0"/>
              <a:t>de las fuentes no renovables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850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6.googleusercontent.com/N0jYCbkdQwnmoDyhxIYiQmHweIje0M5sX_T5LFrHuLzodev_ICCMNHx9l6eNVW2oZy_BrAxs8M77veB8Viw5F3c5eOJBi8WWmLpNd65DN5PXdu86QqeLq6lkL_N-yU2ch5EsxHamE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1002987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3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s-ES" dirty="0"/>
              <a:t>¿Y si todos utilizáramos vehículos ecológicos?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r>
              <a:rPr lang="es-ES" dirty="0"/>
              <a:t>Mejoraría la calidad de vida</a:t>
            </a:r>
          </a:p>
          <a:p>
            <a:endParaRPr lang="es-ES" dirty="0" smtClean="0"/>
          </a:p>
          <a:p>
            <a:r>
              <a:rPr lang="es-ES" dirty="0" smtClean="0"/>
              <a:t>Disminuirían </a:t>
            </a:r>
            <a:r>
              <a:rPr lang="es-ES" dirty="0"/>
              <a:t>las enfermedades</a:t>
            </a:r>
          </a:p>
          <a:p>
            <a:endParaRPr lang="es-ES" dirty="0" smtClean="0"/>
          </a:p>
          <a:p>
            <a:r>
              <a:rPr lang="es-ES" dirty="0" smtClean="0"/>
              <a:t>Frenaría </a:t>
            </a:r>
            <a:r>
              <a:rPr lang="es-ES" dirty="0"/>
              <a:t>el cambio climático y con ello el ascenso de </a:t>
            </a:r>
            <a:r>
              <a:rPr lang="es-ES" dirty="0" smtClean="0"/>
              <a:t>temperaturas</a:t>
            </a:r>
          </a:p>
          <a:p>
            <a:endParaRPr lang="es-ES" dirty="0"/>
          </a:p>
          <a:p>
            <a:r>
              <a:rPr lang="es-ES" dirty="0" smtClean="0"/>
              <a:t>Frenaría </a:t>
            </a:r>
            <a:r>
              <a:rPr lang="es-ES" dirty="0"/>
              <a:t>la pérdida de biodiversidad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202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5.googleusercontent.com/0s1wdo5l99kX5RKHe1B2qispcBmLtTiaB0GLVrMV4GBk-F1qwASNI0p2z-GInipBzud2glSv5Um-NPm6x0ehf014yKWemO9cm73rfN0NUZ4QLAlcET65rNGtppj26HYnK8TICDxmu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7154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1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1654" y="2492896"/>
            <a:ext cx="8533105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LE PONGAS PRECIO 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 CIELO AZUL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6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s-ES" sz="7200" dirty="0" smtClean="0"/>
              <a:t>EMPECEMOS…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299851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"/>
            <a:ext cx="7920880" cy="6858000"/>
          </a:xfrm>
        </p:spPr>
      </p:pic>
    </p:spTree>
    <p:extLst>
      <p:ext uri="{BB962C8B-B14F-4D97-AF65-F5344CB8AC3E}">
        <p14:creationId xmlns:p14="http://schemas.microsoft.com/office/powerpoint/2010/main" val="370726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6320880" cy="1143000"/>
          </a:xfrm>
        </p:spPr>
        <p:txBody>
          <a:bodyPr/>
          <a:lstStyle/>
          <a:p>
            <a:r>
              <a:rPr lang="es-ES" dirty="0" smtClean="0"/>
              <a:t>Pero hay solución…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3636663" cy="388843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974027" cy="30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 flipH="1">
            <a:off x="3491880" y="0"/>
            <a:ext cx="2376264" cy="68580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-138572" y="3140968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COCHE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ELÉCTRICO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868144" y="332656"/>
            <a:ext cx="29067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TIPOS DE COCHE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960440" cy="297033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2" y="3717032"/>
            <a:ext cx="4116932" cy="26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COCHE ELÉCTRICO PURO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PROPULSADO POR UN MOTOR ELÉCTRICO</a:t>
            </a:r>
          </a:p>
          <a:p>
            <a:r>
              <a:rPr lang="es-ES" dirty="0" smtClean="0"/>
              <a:t>NO TIENE COMBUSTIÓN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669674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CARGADOR</a:t>
            </a:r>
          </a:p>
          <a:p>
            <a:r>
              <a:rPr lang="es-ES" dirty="0" smtClean="0"/>
              <a:t>BATERÍA</a:t>
            </a:r>
          </a:p>
          <a:p>
            <a:r>
              <a:rPr lang="es-ES" dirty="0" smtClean="0"/>
              <a:t>MOTOR ELÉCTRICO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46786"/>
            <a:ext cx="6842918" cy="32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7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548</Words>
  <Application>Microsoft Office PowerPoint</Application>
  <PresentationFormat>Presentación en pantalla (4:3)</PresentationFormat>
  <Paragraphs>227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VII Congreso INVESTIGA I+D+i</vt:lpstr>
      <vt:lpstr>Grupo Investigador</vt:lpstr>
      <vt:lpstr>Índice</vt:lpstr>
      <vt:lpstr>EMPECEMOS…</vt:lpstr>
      <vt:lpstr>Presentación de PowerPoint</vt:lpstr>
      <vt:lpstr>Pero hay solución…</vt:lpstr>
      <vt:lpstr>Presentación de PowerPoint</vt:lpstr>
      <vt:lpstr>COCHE ELÉCTRICO PURO</vt:lpstr>
      <vt:lpstr>COMPONENTES</vt:lpstr>
      <vt:lpstr>AUTONOMÍA</vt:lpstr>
      <vt:lpstr>RENDIMIENTO</vt:lpstr>
      <vt:lpstr>HÍBRIDO ENCHUFABLE</vt:lpstr>
      <vt:lpstr>COMPONENTES</vt:lpstr>
      <vt:lpstr>AUTONOMÍA</vt:lpstr>
      <vt:lpstr>VEHÍCULO A HIDRÓGENO</vt:lpstr>
      <vt:lpstr>TIPOS</vt:lpstr>
      <vt:lpstr>PRODUCCIÓN Y ALMACENAMIENTO</vt:lpstr>
      <vt:lpstr>Presentación de PowerPoint</vt:lpstr>
      <vt:lpstr>Comparativa</vt:lpstr>
      <vt:lpstr>Comparativa</vt:lpstr>
      <vt:lpstr>Presentación de PowerPoint</vt:lpstr>
      <vt:lpstr>Presentación de PowerPoint</vt:lpstr>
      <vt:lpstr>IMPLEMENTACIÓN</vt:lpstr>
      <vt:lpstr>Política</vt:lpstr>
      <vt:lpstr>Política</vt:lpstr>
      <vt:lpstr>Política</vt:lpstr>
      <vt:lpstr>Económico</vt:lpstr>
      <vt:lpstr>Económico</vt:lpstr>
      <vt:lpstr>Económico</vt:lpstr>
      <vt:lpstr>Económico</vt:lpstr>
      <vt:lpstr>Social</vt:lpstr>
      <vt:lpstr>Social</vt:lpstr>
      <vt:lpstr>Social</vt:lpstr>
      <vt:lpstr>Social</vt:lpstr>
      <vt:lpstr>¿Y si siguiéramos con la mentalidad cerrada?  </vt:lpstr>
      <vt:lpstr>Presentación de PowerPoint</vt:lpstr>
      <vt:lpstr>¿Y si todos utilizáramos vehículos ecológicos?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Euroforum</cp:lastModifiedBy>
  <cp:revision>72</cp:revision>
  <dcterms:created xsi:type="dcterms:W3CDTF">2010-04-26T10:24:20Z</dcterms:created>
  <dcterms:modified xsi:type="dcterms:W3CDTF">2016-05-21T20:28:04Z</dcterms:modified>
</cp:coreProperties>
</file>