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89" r:id="rId7"/>
    <p:sldId id="262" r:id="rId8"/>
    <p:sldId id="263" r:id="rId9"/>
    <p:sldId id="264" r:id="rId10"/>
    <p:sldId id="265" r:id="rId11"/>
    <p:sldId id="282" r:id="rId12"/>
    <p:sldId id="283" r:id="rId13"/>
    <p:sldId id="284" r:id="rId14"/>
    <p:sldId id="271" r:id="rId15"/>
    <p:sldId id="277" r:id="rId16"/>
    <p:sldId id="272" r:id="rId17"/>
    <p:sldId id="278" r:id="rId18"/>
    <p:sldId id="279" r:id="rId19"/>
    <p:sldId id="280" r:id="rId20"/>
    <p:sldId id="281" r:id="rId21"/>
    <p:sldId id="285" r:id="rId22"/>
    <p:sldId id="286" r:id="rId23"/>
    <p:sldId id="267" r:id="rId24"/>
    <p:sldId id="268" r:id="rId25"/>
    <p:sldId id="266" r:id="rId26"/>
    <p:sldId id="287" r:id="rId27"/>
    <p:sldId id="288" r:id="rId28"/>
    <p:sldId id="273" r:id="rId29"/>
    <p:sldId id="274" r:id="rId30"/>
    <p:sldId id="275" r:id="rId31"/>
    <p:sldId id="270" r:id="rId32"/>
    <p:sldId id="290" r:id="rId3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F5DAF-A822-4F62-96F7-2897C78FB49E}" type="doc">
      <dgm:prSet loTypeId="urn:microsoft.com/office/officeart/2005/8/layout/orgChart1" loCatId="hierarchy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B2787BF5-F54E-46D4-B9BD-EF866EACAC8D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dirty="0" smtClean="0"/>
            <a:t>1-Financiación</a:t>
          </a:r>
          <a:endParaRPr lang="es-ES" dirty="0"/>
        </a:p>
      </dgm:t>
    </dgm:pt>
    <dgm:pt modelId="{88E3EBC8-B531-4C07-B8F5-E8750579EA83}" type="parTrans" cxnId="{62EBBC50-43FF-4EE6-AD8F-30BCB1AE690E}">
      <dgm:prSet/>
      <dgm:spPr/>
      <dgm:t>
        <a:bodyPr/>
        <a:lstStyle/>
        <a:p>
          <a:endParaRPr lang="es-ES"/>
        </a:p>
      </dgm:t>
    </dgm:pt>
    <dgm:pt modelId="{A7118DD7-E272-42B2-B7D8-EC3A59164200}" type="sibTrans" cxnId="{62EBBC50-43FF-4EE6-AD8F-30BCB1AE690E}">
      <dgm:prSet/>
      <dgm:spPr/>
      <dgm:t>
        <a:bodyPr/>
        <a:lstStyle/>
        <a:p>
          <a:endParaRPr lang="es-ES"/>
        </a:p>
      </dgm:t>
    </dgm:pt>
    <dgm:pt modelId="{A5E6C5CE-DC99-41CD-A6D1-4E30DAEADF40}">
      <dgm:prSet phldrT="[Texto]"/>
      <dgm:spPr>
        <a:solidFill>
          <a:schemeClr val="accent5"/>
        </a:solidFill>
      </dgm:spPr>
      <dgm:t>
        <a:bodyPr/>
        <a:lstStyle/>
        <a:p>
          <a:r>
            <a:rPr lang="es-ES" dirty="0" smtClean="0"/>
            <a:t>¿De dónde?</a:t>
          </a:r>
          <a:endParaRPr lang="es-ES" dirty="0"/>
        </a:p>
      </dgm:t>
    </dgm:pt>
    <dgm:pt modelId="{D849BDEB-009F-48BE-8389-047DF22B1222}" type="parTrans" cxnId="{3E1E4219-0005-45EE-BB4E-F3876E104C05}">
      <dgm:prSet/>
      <dgm:spPr/>
      <dgm:t>
        <a:bodyPr/>
        <a:lstStyle/>
        <a:p>
          <a:endParaRPr lang="es-ES"/>
        </a:p>
      </dgm:t>
    </dgm:pt>
    <dgm:pt modelId="{808C9D67-5060-46C0-BFCF-D8E28CD18AEB}" type="sibTrans" cxnId="{3E1E4219-0005-45EE-BB4E-F3876E104C05}">
      <dgm:prSet/>
      <dgm:spPr/>
      <dgm:t>
        <a:bodyPr/>
        <a:lstStyle/>
        <a:p>
          <a:endParaRPr lang="es-ES"/>
        </a:p>
      </dgm:t>
    </dgm:pt>
    <dgm:pt modelId="{594B4352-C75C-4F97-93F9-06BF9F6A9CCA}">
      <dgm:prSet phldrT="[Texto]"/>
      <dgm:spPr>
        <a:solidFill>
          <a:srgbClr val="E88651"/>
        </a:solidFill>
      </dgm:spPr>
      <dgm:t>
        <a:bodyPr/>
        <a:lstStyle/>
        <a:p>
          <a:r>
            <a:rPr lang="es-ES" dirty="0" smtClean="0"/>
            <a:t>Ahorro</a:t>
          </a:r>
          <a:endParaRPr lang="es-ES" dirty="0"/>
        </a:p>
      </dgm:t>
    </dgm:pt>
    <dgm:pt modelId="{A905DC32-4EB5-4AA5-99AF-377B02396CFA}" type="parTrans" cxnId="{7C06C351-6DD4-4086-B9C5-165A723FAFF3}">
      <dgm:prSet/>
      <dgm:spPr/>
      <dgm:t>
        <a:bodyPr/>
        <a:lstStyle/>
        <a:p>
          <a:endParaRPr lang="es-ES"/>
        </a:p>
      </dgm:t>
    </dgm:pt>
    <dgm:pt modelId="{7E4F2671-AAA3-4439-AAB2-82488C9B3B27}" type="sibTrans" cxnId="{7C06C351-6DD4-4086-B9C5-165A723FAFF3}">
      <dgm:prSet/>
      <dgm:spPr/>
      <dgm:t>
        <a:bodyPr/>
        <a:lstStyle/>
        <a:p>
          <a:endParaRPr lang="es-ES"/>
        </a:p>
      </dgm:t>
    </dgm:pt>
    <dgm:pt modelId="{A482A0FD-503E-4A40-8B96-0D004867A749}" type="pres">
      <dgm:prSet presAssocID="{BE6F5DAF-A822-4F62-96F7-2897C78FB4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B8D4D26-47A8-4E8A-94D0-153C0E05A48A}" type="pres">
      <dgm:prSet presAssocID="{B2787BF5-F54E-46D4-B9BD-EF866EACAC8D}" presName="hierRoot1" presStyleCnt="0">
        <dgm:presLayoutVars>
          <dgm:hierBranch val="init"/>
        </dgm:presLayoutVars>
      </dgm:prSet>
      <dgm:spPr/>
    </dgm:pt>
    <dgm:pt modelId="{D0B1B4A9-A8C9-444E-8944-D11B13F4365F}" type="pres">
      <dgm:prSet presAssocID="{B2787BF5-F54E-46D4-B9BD-EF866EACAC8D}" presName="rootComposite1" presStyleCnt="0"/>
      <dgm:spPr/>
    </dgm:pt>
    <dgm:pt modelId="{9676BFDF-7C78-40DC-9A5F-244536CE811E}" type="pres">
      <dgm:prSet presAssocID="{B2787BF5-F54E-46D4-B9BD-EF866EACAC8D}" presName="rootText1" presStyleLbl="node0" presStyleIdx="0" presStyleCnt="1" custScaleX="178894" custLinFactNeighborX="410" custLinFactNeighborY="-240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BA3C97-EA18-418F-970F-901F204BFFED}" type="pres">
      <dgm:prSet presAssocID="{B2787BF5-F54E-46D4-B9BD-EF866EACAC8D}" presName="rootConnector1" presStyleLbl="node1" presStyleIdx="0" presStyleCnt="0"/>
      <dgm:spPr/>
      <dgm:t>
        <a:bodyPr/>
        <a:lstStyle/>
        <a:p>
          <a:endParaRPr lang="es-ES"/>
        </a:p>
      </dgm:t>
    </dgm:pt>
    <dgm:pt modelId="{4FE04365-A0B9-4845-B5D9-BC02233E4D0B}" type="pres">
      <dgm:prSet presAssocID="{B2787BF5-F54E-46D4-B9BD-EF866EACAC8D}" presName="hierChild2" presStyleCnt="0"/>
      <dgm:spPr/>
    </dgm:pt>
    <dgm:pt modelId="{51DEC6EF-CB55-404A-BE39-70FCB4C32511}" type="pres">
      <dgm:prSet presAssocID="{D849BDEB-009F-48BE-8389-047DF22B1222}" presName="Name37" presStyleLbl="parChTrans1D2" presStyleIdx="0" presStyleCnt="2"/>
      <dgm:spPr/>
      <dgm:t>
        <a:bodyPr/>
        <a:lstStyle/>
        <a:p>
          <a:endParaRPr lang="es-ES"/>
        </a:p>
      </dgm:t>
    </dgm:pt>
    <dgm:pt modelId="{E5319D06-0AC7-4BE1-B533-D9BA10CCBDD3}" type="pres">
      <dgm:prSet presAssocID="{A5E6C5CE-DC99-41CD-A6D1-4E30DAEADF40}" presName="hierRoot2" presStyleCnt="0">
        <dgm:presLayoutVars>
          <dgm:hierBranch val="init"/>
        </dgm:presLayoutVars>
      </dgm:prSet>
      <dgm:spPr/>
    </dgm:pt>
    <dgm:pt modelId="{2AF1F59B-5164-42FD-8427-2FD2496247F3}" type="pres">
      <dgm:prSet presAssocID="{A5E6C5CE-DC99-41CD-A6D1-4E30DAEADF40}" presName="rootComposite" presStyleCnt="0"/>
      <dgm:spPr/>
    </dgm:pt>
    <dgm:pt modelId="{CBDB4828-B11A-436D-923B-45395FAC2A02}" type="pres">
      <dgm:prSet presAssocID="{A5E6C5CE-DC99-41CD-A6D1-4E30DAEADF4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CCD27C-33EF-40B9-8225-0373D3A15B62}" type="pres">
      <dgm:prSet presAssocID="{A5E6C5CE-DC99-41CD-A6D1-4E30DAEADF40}" presName="rootConnector" presStyleLbl="node2" presStyleIdx="0" presStyleCnt="2"/>
      <dgm:spPr/>
      <dgm:t>
        <a:bodyPr/>
        <a:lstStyle/>
        <a:p>
          <a:endParaRPr lang="es-ES"/>
        </a:p>
      </dgm:t>
    </dgm:pt>
    <dgm:pt modelId="{A9454F70-4F12-4F3D-951E-A724148C41D1}" type="pres">
      <dgm:prSet presAssocID="{A5E6C5CE-DC99-41CD-A6D1-4E30DAEADF40}" presName="hierChild4" presStyleCnt="0"/>
      <dgm:spPr/>
    </dgm:pt>
    <dgm:pt modelId="{CB7EB760-2354-4781-A9D6-E7DC67282D97}" type="pres">
      <dgm:prSet presAssocID="{A5E6C5CE-DC99-41CD-A6D1-4E30DAEADF40}" presName="hierChild5" presStyleCnt="0"/>
      <dgm:spPr/>
    </dgm:pt>
    <dgm:pt modelId="{EFF0B861-304E-45C7-A8DD-DCC996BD898B}" type="pres">
      <dgm:prSet presAssocID="{A905DC32-4EB5-4AA5-99AF-377B02396CFA}" presName="Name37" presStyleLbl="parChTrans1D2" presStyleIdx="1" presStyleCnt="2"/>
      <dgm:spPr/>
      <dgm:t>
        <a:bodyPr/>
        <a:lstStyle/>
        <a:p>
          <a:endParaRPr lang="es-ES"/>
        </a:p>
      </dgm:t>
    </dgm:pt>
    <dgm:pt modelId="{16EDC629-8C27-47A8-A5B4-57BE9DCF4F77}" type="pres">
      <dgm:prSet presAssocID="{594B4352-C75C-4F97-93F9-06BF9F6A9CCA}" presName="hierRoot2" presStyleCnt="0">
        <dgm:presLayoutVars>
          <dgm:hierBranch val="init"/>
        </dgm:presLayoutVars>
      </dgm:prSet>
      <dgm:spPr/>
    </dgm:pt>
    <dgm:pt modelId="{317D1B08-B3B8-4198-90F3-CE8F4B44D168}" type="pres">
      <dgm:prSet presAssocID="{594B4352-C75C-4F97-93F9-06BF9F6A9CCA}" presName="rootComposite" presStyleCnt="0"/>
      <dgm:spPr/>
    </dgm:pt>
    <dgm:pt modelId="{52DF973C-E810-4E81-BADD-2148F5726359}" type="pres">
      <dgm:prSet presAssocID="{594B4352-C75C-4F97-93F9-06BF9F6A9CC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DDCD995-2348-4B22-839C-5E3D834691F1}" type="pres">
      <dgm:prSet presAssocID="{594B4352-C75C-4F97-93F9-06BF9F6A9CCA}" presName="rootConnector" presStyleLbl="node2" presStyleIdx="1" presStyleCnt="2"/>
      <dgm:spPr/>
      <dgm:t>
        <a:bodyPr/>
        <a:lstStyle/>
        <a:p>
          <a:endParaRPr lang="es-ES"/>
        </a:p>
      </dgm:t>
    </dgm:pt>
    <dgm:pt modelId="{F92584CA-27D7-4E2D-AF89-4497CBDD3649}" type="pres">
      <dgm:prSet presAssocID="{594B4352-C75C-4F97-93F9-06BF9F6A9CCA}" presName="hierChild4" presStyleCnt="0"/>
      <dgm:spPr/>
    </dgm:pt>
    <dgm:pt modelId="{4A7F2434-A1C7-4792-9138-027FB0834166}" type="pres">
      <dgm:prSet presAssocID="{594B4352-C75C-4F97-93F9-06BF9F6A9CCA}" presName="hierChild5" presStyleCnt="0"/>
      <dgm:spPr/>
    </dgm:pt>
    <dgm:pt modelId="{78AC9FC4-5A1F-44F8-8FFA-53D06ED3D578}" type="pres">
      <dgm:prSet presAssocID="{B2787BF5-F54E-46D4-B9BD-EF866EACAC8D}" presName="hierChild3" presStyleCnt="0"/>
      <dgm:spPr/>
    </dgm:pt>
  </dgm:ptLst>
  <dgm:cxnLst>
    <dgm:cxn modelId="{479EDBD4-E0A2-45AF-9CB7-DC7D75840454}" type="presOf" srcId="{B2787BF5-F54E-46D4-B9BD-EF866EACAC8D}" destId="{9676BFDF-7C78-40DC-9A5F-244536CE811E}" srcOrd="0" destOrd="0" presId="urn:microsoft.com/office/officeart/2005/8/layout/orgChart1"/>
    <dgm:cxn modelId="{6705CF9A-EF87-4B42-B7EB-E2070F316381}" type="presOf" srcId="{594B4352-C75C-4F97-93F9-06BF9F6A9CCA}" destId="{7DDCD995-2348-4B22-839C-5E3D834691F1}" srcOrd="1" destOrd="0" presId="urn:microsoft.com/office/officeart/2005/8/layout/orgChart1"/>
    <dgm:cxn modelId="{7C06C351-6DD4-4086-B9C5-165A723FAFF3}" srcId="{B2787BF5-F54E-46D4-B9BD-EF866EACAC8D}" destId="{594B4352-C75C-4F97-93F9-06BF9F6A9CCA}" srcOrd="1" destOrd="0" parTransId="{A905DC32-4EB5-4AA5-99AF-377B02396CFA}" sibTransId="{7E4F2671-AAA3-4439-AAB2-82488C9B3B27}"/>
    <dgm:cxn modelId="{E511E785-40C7-4921-A68A-81756D0CB429}" type="presOf" srcId="{D849BDEB-009F-48BE-8389-047DF22B1222}" destId="{51DEC6EF-CB55-404A-BE39-70FCB4C32511}" srcOrd="0" destOrd="0" presId="urn:microsoft.com/office/officeart/2005/8/layout/orgChart1"/>
    <dgm:cxn modelId="{B19E4F8C-08ED-4AA8-888B-C9B76309405B}" type="presOf" srcId="{A5E6C5CE-DC99-41CD-A6D1-4E30DAEADF40}" destId="{CBDB4828-B11A-436D-923B-45395FAC2A02}" srcOrd="0" destOrd="0" presId="urn:microsoft.com/office/officeart/2005/8/layout/orgChart1"/>
    <dgm:cxn modelId="{7A47BF99-4275-4C9C-98DF-C9D944A0BEF7}" type="presOf" srcId="{BE6F5DAF-A822-4F62-96F7-2897C78FB49E}" destId="{A482A0FD-503E-4A40-8B96-0D004867A749}" srcOrd="0" destOrd="0" presId="urn:microsoft.com/office/officeart/2005/8/layout/orgChart1"/>
    <dgm:cxn modelId="{209E92F7-3FA7-4A7E-811F-A6AD34BD6079}" type="presOf" srcId="{594B4352-C75C-4F97-93F9-06BF9F6A9CCA}" destId="{52DF973C-E810-4E81-BADD-2148F5726359}" srcOrd="0" destOrd="0" presId="urn:microsoft.com/office/officeart/2005/8/layout/orgChart1"/>
    <dgm:cxn modelId="{62EBBC50-43FF-4EE6-AD8F-30BCB1AE690E}" srcId="{BE6F5DAF-A822-4F62-96F7-2897C78FB49E}" destId="{B2787BF5-F54E-46D4-B9BD-EF866EACAC8D}" srcOrd="0" destOrd="0" parTransId="{88E3EBC8-B531-4C07-B8F5-E8750579EA83}" sibTransId="{A7118DD7-E272-42B2-B7D8-EC3A59164200}"/>
    <dgm:cxn modelId="{3E1E4219-0005-45EE-BB4E-F3876E104C05}" srcId="{B2787BF5-F54E-46D4-B9BD-EF866EACAC8D}" destId="{A5E6C5CE-DC99-41CD-A6D1-4E30DAEADF40}" srcOrd="0" destOrd="0" parTransId="{D849BDEB-009F-48BE-8389-047DF22B1222}" sibTransId="{808C9D67-5060-46C0-BFCF-D8E28CD18AEB}"/>
    <dgm:cxn modelId="{0DB26565-34A2-4272-B54E-D54F11121561}" type="presOf" srcId="{A5E6C5CE-DC99-41CD-A6D1-4E30DAEADF40}" destId="{A5CCD27C-33EF-40B9-8225-0373D3A15B62}" srcOrd="1" destOrd="0" presId="urn:microsoft.com/office/officeart/2005/8/layout/orgChart1"/>
    <dgm:cxn modelId="{39C9D012-CD59-4B5E-B596-0BACCF930518}" type="presOf" srcId="{B2787BF5-F54E-46D4-B9BD-EF866EACAC8D}" destId="{C6BA3C97-EA18-418F-970F-901F204BFFED}" srcOrd="1" destOrd="0" presId="urn:microsoft.com/office/officeart/2005/8/layout/orgChart1"/>
    <dgm:cxn modelId="{F3078776-1BCE-448C-BB78-02BD4092B67F}" type="presOf" srcId="{A905DC32-4EB5-4AA5-99AF-377B02396CFA}" destId="{EFF0B861-304E-45C7-A8DD-DCC996BD898B}" srcOrd="0" destOrd="0" presId="urn:microsoft.com/office/officeart/2005/8/layout/orgChart1"/>
    <dgm:cxn modelId="{7927F0C6-EE49-49A5-84E2-3703B35CA0C7}" type="presParOf" srcId="{A482A0FD-503E-4A40-8B96-0D004867A749}" destId="{AB8D4D26-47A8-4E8A-94D0-153C0E05A48A}" srcOrd="0" destOrd="0" presId="urn:microsoft.com/office/officeart/2005/8/layout/orgChart1"/>
    <dgm:cxn modelId="{4CE53FDB-A9C6-473B-B8CC-505FE5F76CCD}" type="presParOf" srcId="{AB8D4D26-47A8-4E8A-94D0-153C0E05A48A}" destId="{D0B1B4A9-A8C9-444E-8944-D11B13F4365F}" srcOrd="0" destOrd="0" presId="urn:microsoft.com/office/officeart/2005/8/layout/orgChart1"/>
    <dgm:cxn modelId="{5B4DA456-D126-48E7-864F-2F937B88ECEF}" type="presParOf" srcId="{D0B1B4A9-A8C9-444E-8944-D11B13F4365F}" destId="{9676BFDF-7C78-40DC-9A5F-244536CE811E}" srcOrd="0" destOrd="0" presId="urn:microsoft.com/office/officeart/2005/8/layout/orgChart1"/>
    <dgm:cxn modelId="{5A727F35-2329-447B-8678-4A1A2F4B8EC5}" type="presParOf" srcId="{D0B1B4A9-A8C9-444E-8944-D11B13F4365F}" destId="{C6BA3C97-EA18-418F-970F-901F204BFFED}" srcOrd="1" destOrd="0" presId="urn:microsoft.com/office/officeart/2005/8/layout/orgChart1"/>
    <dgm:cxn modelId="{22037409-1C9E-4C44-9CA5-8363AAEC2C9E}" type="presParOf" srcId="{AB8D4D26-47A8-4E8A-94D0-153C0E05A48A}" destId="{4FE04365-A0B9-4845-B5D9-BC02233E4D0B}" srcOrd="1" destOrd="0" presId="urn:microsoft.com/office/officeart/2005/8/layout/orgChart1"/>
    <dgm:cxn modelId="{730387DD-67A1-4BC5-9F25-16278FEABAB4}" type="presParOf" srcId="{4FE04365-A0B9-4845-B5D9-BC02233E4D0B}" destId="{51DEC6EF-CB55-404A-BE39-70FCB4C32511}" srcOrd="0" destOrd="0" presId="urn:microsoft.com/office/officeart/2005/8/layout/orgChart1"/>
    <dgm:cxn modelId="{160D630C-8B94-470A-8120-19A9D707AF95}" type="presParOf" srcId="{4FE04365-A0B9-4845-B5D9-BC02233E4D0B}" destId="{E5319D06-0AC7-4BE1-B533-D9BA10CCBDD3}" srcOrd="1" destOrd="0" presId="urn:microsoft.com/office/officeart/2005/8/layout/orgChart1"/>
    <dgm:cxn modelId="{E112C242-329D-4FA2-9E6E-66D1A147C2C7}" type="presParOf" srcId="{E5319D06-0AC7-4BE1-B533-D9BA10CCBDD3}" destId="{2AF1F59B-5164-42FD-8427-2FD2496247F3}" srcOrd="0" destOrd="0" presId="urn:microsoft.com/office/officeart/2005/8/layout/orgChart1"/>
    <dgm:cxn modelId="{D682F336-3DCD-496F-82BA-7B1A0ADA3887}" type="presParOf" srcId="{2AF1F59B-5164-42FD-8427-2FD2496247F3}" destId="{CBDB4828-B11A-436D-923B-45395FAC2A02}" srcOrd="0" destOrd="0" presId="urn:microsoft.com/office/officeart/2005/8/layout/orgChart1"/>
    <dgm:cxn modelId="{243CE554-5321-4499-B2BE-E88FC00A268B}" type="presParOf" srcId="{2AF1F59B-5164-42FD-8427-2FD2496247F3}" destId="{A5CCD27C-33EF-40B9-8225-0373D3A15B62}" srcOrd="1" destOrd="0" presId="urn:microsoft.com/office/officeart/2005/8/layout/orgChart1"/>
    <dgm:cxn modelId="{68CEA3F8-16B8-4F80-A919-9D726830B0FC}" type="presParOf" srcId="{E5319D06-0AC7-4BE1-B533-D9BA10CCBDD3}" destId="{A9454F70-4F12-4F3D-951E-A724148C41D1}" srcOrd="1" destOrd="0" presId="urn:microsoft.com/office/officeart/2005/8/layout/orgChart1"/>
    <dgm:cxn modelId="{28C3E2AF-AA08-4896-B2BD-DE2ECD822835}" type="presParOf" srcId="{E5319D06-0AC7-4BE1-B533-D9BA10CCBDD3}" destId="{CB7EB760-2354-4781-A9D6-E7DC67282D97}" srcOrd="2" destOrd="0" presId="urn:microsoft.com/office/officeart/2005/8/layout/orgChart1"/>
    <dgm:cxn modelId="{3465E83F-1115-4ED7-B348-8BB0CC94C2F8}" type="presParOf" srcId="{4FE04365-A0B9-4845-B5D9-BC02233E4D0B}" destId="{EFF0B861-304E-45C7-A8DD-DCC996BD898B}" srcOrd="2" destOrd="0" presId="urn:microsoft.com/office/officeart/2005/8/layout/orgChart1"/>
    <dgm:cxn modelId="{00D27322-B8E4-4CF1-9634-CCAB4AEC6AF1}" type="presParOf" srcId="{4FE04365-A0B9-4845-B5D9-BC02233E4D0B}" destId="{16EDC629-8C27-47A8-A5B4-57BE9DCF4F77}" srcOrd="3" destOrd="0" presId="urn:microsoft.com/office/officeart/2005/8/layout/orgChart1"/>
    <dgm:cxn modelId="{0E0CC2BF-2E31-4E77-BF2C-BB13032EB5BB}" type="presParOf" srcId="{16EDC629-8C27-47A8-A5B4-57BE9DCF4F77}" destId="{317D1B08-B3B8-4198-90F3-CE8F4B44D168}" srcOrd="0" destOrd="0" presId="urn:microsoft.com/office/officeart/2005/8/layout/orgChart1"/>
    <dgm:cxn modelId="{BA8B8765-0F47-4A10-9C4C-2C9D9DE1D22A}" type="presParOf" srcId="{317D1B08-B3B8-4198-90F3-CE8F4B44D168}" destId="{52DF973C-E810-4E81-BADD-2148F5726359}" srcOrd="0" destOrd="0" presId="urn:microsoft.com/office/officeart/2005/8/layout/orgChart1"/>
    <dgm:cxn modelId="{307A4670-B80B-43EA-991E-96BEEF78B5BE}" type="presParOf" srcId="{317D1B08-B3B8-4198-90F3-CE8F4B44D168}" destId="{7DDCD995-2348-4B22-839C-5E3D834691F1}" srcOrd="1" destOrd="0" presId="urn:microsoft.com/office/officeart/2005/8/layout/orgChart1"/>
    <dgm:cxn modelId="{03F72DE3-7807-4C35-88D5-45061C53B1CD}" type="presParOf" srcId="{16EDC629-8C27-47A8-A5B4-57BE9DCF4F77}" destId="{F92584CA-27D7-4E2D-AF89-4497CBDD3649}" srcOrd="1" destOrd="0" presId="urn:microsoft.com/office/officeart/2005/8/layout/orgChart1"/>
    <dgm:cxn modelId="{13F7D68F-4CB7-4572-9C4B-BE365B299C04}" type="presParOf" srcId="{16EDC629-8C27-47A8-A5B4-57BE9DCF4F77}" destId="{4A7F2434-A1C7-4792-9138-027FB0834166}" srcOrd="2" destOrd="0" presId="urn:microsoft.com/office/officeart/2005/8/layout/orgChart1"/>
    <dgm:cxn modelId="{0C4C8D6A-CA0A-426F-8BF6-5F40002257E0}" type="presParOf" srcId="{AB8D4D26-47A8-4E8A-94D0-153C0E05A48A}" destId="{78AC9FC4-5A1F-44F8-8FFA-53D06ED3D57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D1A6F-B1D1-4A1C-A3A6-285BFC21BAB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61A47C5-F1AE-403F-B659-4281A1F97A73}" type="asst">
      <dgm:prSet phldrT="[Texto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Carga necesaria</a:t>
          </a:r>
          <a:endParaRPr lang="es-ES" dirty="0"/>
        </a:p>
      </dgm:t>
    </dgm:pt>
    <dgm:pt modelId="{3A968331-14F8-4FA7-8315-27AC9231D0DA}" type="parTrans" cxnId="{CA6618A9-1E70-4DDD-A984-7A7E3EAE5D20}">
      <dgm:prSet/>
      <dgm:spPr/>
      <dgm:t>
        <a:bodyPr/>
        <a:lstStyle/>
        <a:p>
          <a:endParaRPr lang="es-ES"/>
        </a:p>
      </dgm:t>
    </dgm:pt>
    <dgm:pt modelId="{E080C5DF-3A00-420F-9E55-AE28C60E365B}" type="sibTrans" cxnId="{CA6618A9-1E70-4DDD-A984-7A7E3EAE5D20}">
      <dgm:prSet/>
      <dgm:spPr/>
      <dgm:t>
        <a:bodyPr/>
        <a:lstStyle/>
        <a:p>
          <a:endParaRPr lang="es-ES"/>
        </a:p>
      </dgm:t>
    </dgm:pt>
    <dgm:pt modelId="{D3879CA3-AEC6-4914-8245-5877D38974A1}" type="pres">
      <dgm:prSet presAssocID="{69AD1A6F-B1D1-4A1C-A3A6-285BFC21BAB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0B8D713-786B-4481-AEF5-1CAB2DE9DE83}" type="pres">
      <dgm:prSet presAssocID="{261A47C5-F1AE-403F-B659-4281A1F97A73}" presName="hierRoot1" presStyleCnt="0">
        <dgm:presLayoutVars>
          <dgm:hierBranch val="init"/>
        </dgm:presLayoutVars>
      </dgm:prSet>
      <dgm:spPr/>
    </dgm:pt>
    <dgm:pt modelId="{B6DF1C65-AA39-4C2D-904C-A9CE6122900A}" type="pres">
      <dgm:prSet presAssocID="{261A47C5-F1AE-403F-B659-4281A1F97A73}" presName="rootComposite1" presStyleCnt="0"/>
      <dgm:spPr/>
    </dgm:pt>
    <dgm:pt modelId="{66FCEA17-804B-418A-8C5D-F256A7F97B70}" type="pres">
      <dgm:prSet presAssocID="{261A47C5-F1AE-403F-B659-4281A1F97A73}" presName="rootText1" presStyleLbl="node0" presStyleIdx="0" presStyleCnt="1" custLinFactNeighborX="-3021">
        <dgm:presLayoutVars>
          <dgm:chPref val="3"/>
        </dgm:presLayoutVars>
      </dgm:prSet>
      <dgm:spPr>
        <a:prstGeom prst="rightArrowCallout">
          <a:avLst/>
        </a:prstGeom>
      </dgm:spPr>
      <dgm:t>
        <a:bodyPr/>
        <a:lstStyle/>
        <a:p>
          <a:endParaRPr lang="es-ES"/>
        </a:p>
      </dgm:t>
    </dgm:pt>
    <dgm:pt modelId="{F6238D78-7C83-41BC-9AFE-DAB83B0F9130}" type="pres">
      <dgm:prSet presAssocID="{261A47C5-F1AE-403F-B659-4281A1F97A73}" presName="rootConnector1" presStyleLbl="asst0" presStyleIdx="0" presStyleCnt="0"/>
      <dgm:spPr/>
      <dgm:t>
        <a:bodyPr/>
        <a:lstStyle/>
        <a:p>
          <a:endParaRPr lang="es-ES"/>
        </a:p>
      </dgm:t>
    </dgm:pt>
    <dgm:pt modelId="{BB094E4D-CA64-463A-9F1D-CF7F1AEAA6EC}" type="pres">
      <dgm:prSet presAssocID="{261A47C5-F1AE-403F-B659-4281A1F97A73}" presName="hierChild2" presStyleCnt="0"/>
      <dgm:spPr/>
    </dgm:pt>
    <dgm:pt modelId="{F2E96826-1B24-46AF-B302-CE4B75AB3D8D}" type="pres">
      <dgm:prSet presAssocID="{261A47C5-F1AE-403F-B659-4281A1F97A73}" presName="hierChild3" presStyleCnt="0"/>
      <dgm:spPr/>
    </dgm:pt>
  </dgm:ptLst>
  <dgm:cxnLst>
    <dgm:cxn modelId="{077A59C7-E4C0-4AEB-8EBD-FCE90D476D27}" type="presOf" srcId="{261A47C5-F1AE-403F-B659-4281A1F97A73}" destId="{F6238D78-7C83-41BC-9AFE-DAB83B0F9130}" srcOrd="1" destOrd="0" presId="urn:microsoft.com/office/officeart/2005/8/layout/orgChart1"/>
    <dgm:cxn modelId="{E6B513CB-D471-49C4-8BCC-DEB0405E5A8A}" type="presOf" srcId="{261A47C5-F1AE-403F-B659-4281A1F97A73}" destId="{66FCEA17-804B-418A-8C5D-F256A7F97B70}" srcOrd="0" destOrd="0" presId="urn:microsoft.com/office/officeart/2005/8/layout/orgChart1"/>
    <dgm:cxn modelId="{F4C5F589-DF29-4931-AC3A-FBE266BBBFD9}" type="presOf" srcId="{69AD1A6F-B1D1-4A1C-A3A6-285BFC21BABA}" destId="{D3879CA3-AEC6-4914-8245-5877D38974A1}" srcOrd="0" destOrd="0" presId="urn:microsoft.com/office/officeart/2005/8/layout/orgChart1"/>
    <dgm:cxn modelId="{CA6618A9-1E70-4DDD-A984-7A7E3EAE5D20}" srcId="{69AD1A6F-B1D1-4A1C-A3A6-285BFC21BABA}" destId="{261A47C5-F1AE-403F-B659-4281A1F97A73}" srcOrd="0" destOrd="0" parTransId="{3A968331-14F8-4FA7-8315-27AC9231D0DA}" sibTransId="{E080C5DF-3A00-420F-9E55-AE28C60E365B}"/>
    <dgm:cxn modelId="{FED03041-49CF-47EF-AEC8-BDC26AA77C91}" type="presParOf" srcId="{D3879CA3-AEC6-4914-8245-5877D38974A1}" destId="{B0B8D713-786B-4481-AEF5-1CAB2DE9DE83}" srcOrd="0" destOrd="0" presId="urn:microsoft.com/office/officeart/2005/8/layout/orgChart1"/>
    <dgm:cxn modelId="{46743E89-D03A-4F06-8CD6-26292F3DA15B}" type="presParOf" srcId="{B0B8D713-786B-4481-AEF5-1CAB2DE9DE83}" destId="{B6DF1C65-AA39-4C2D-904C-A9CE6122900A}" srcOrd="0" destOrd="0" presId="urn:microsoft.com/office/officeart/2005/8/layout/orgChart1"/>
    <dgm:cxn modelId="{B7AE0822-93AE-4A29-8589-3DCA9EDDD9CB}" type="presParOf" srcId="{B6DF1C65-AA39-4C2D-904C-A9CE6122900A}" destId="{66FCEA17-804B-418A-8C5D-F256A7F97B70}" srcOrd="0" destOrd="0" presId="urn:microsoft.com/office/officeart/2005/8/layout/orgChart1"/>
    <dgm:cxn modelId="{B308503D-D274-46E2-9CBC-938F02DFFDC7}" type="presParOf" srcId="{B6DF1C65-AA39-4C2D-904C-A9CE6122900A}" destId="{F6238D78-7C83-41BC-9AFE-DAB83B0F9130}" srcOrd="1" destOrd="0" presId="urn:microsoft.com/office/officeart/2005/8/layout/orgChart1"/>
    <dgm:cxn modelId="{5ADA6AB5-FB57-4ECA-8DC3-A5C4639E7BCD}" type="presParOf" srcId="{B0B8D713-786B-4481-AEF5-1CAB2DE9DE83}" destId="{BB094E4D-CA64-463A-9F1D-CF7F1AEAA6EC}" srcOrd="1" destOrd="0" presId="urn:microsoft.com/office/officeart/2005/8/layout/orgChart1"/>
    <dgm:cxn modelId="{80EC8903-30C6-40C6-BAD1-A352D482878C}" type="presParOf" srcId="{B0B8D713-786B-4481-AEF5-1CAB2DE9DE83}" destId="{F2E96826-1B24-46AF-B302-CE4B75AB3D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0B861-304E-45C7-A8DD-DCC996BD898B}">
      <dsp:nvSpPr>
        <dsp:cNvPr id="0" name=""/>
        <dsp:cNvSpPr/>
      </dsp:nvSpPr>
      <dsp:spPr>
        <a:xfrm>
          <a:off x="2228140" y="1292027"/>
          <a:ext cx="1206605" cy="662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940"/>
              </a:lnTo>
              <a:lnTo>
                <a:pt x="1206605" y="451940"/>
              </a:lnTo>
              <a:lnTo>
                <a:pt x="1206605" y="662779"/>
              </a:lnTo>
            </a:path>
          </a:pathLst>
        </a:custGeom>
        <a:noFill/>
        <a:ln w="254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EC6EF-CB55-404A-BE39-70FCB4C32511}">
      <dsp:nvSpPr>
        <dsp:cNvPr id="0" name=""/>
        <dsp:cNvSpPr/>
      </dsp:nvSpPr>
      <dsp:spPr>
        <a:xfrm>
          <a:off x="1005069" y="1292027"/>
          <a:ext cx="1223071" cy="662779"/>
        </a:xfrm>
        <a:custGeom>
          <a:avLst/>
          <a:gdLst/>
          <a:ahLst/>
          <a:cxnLst/>
          <a:rect l="0" t="0" r="0" b="0"/>
          <a:pathLst>
            <a:path>
              <a:moveTo>
                <a:pt x="1223071" y="0"/>
              </a:moveTo>
              <a:lnTo>
                <a:pt x="1223071" y="451940"/>
              </a:lnTo>
              <a:lnTo>
                <a:pt x="0" y="451940"/>
              </a:lnTo>
              <a:lnTo>
                <a:pt x="0" y="662779"/>
              </a:lnTo>
            </a:path>
          </a:pathLst>
        </a:custGeom>
        <a:noFill/>
        <a:ln w="254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6BFDF-7C78-40DC-9A5F-244536CE811E}">
      <dsp:nvSpPr>
        <dsp:cNvPr id="0" name=""/>
        <dsp:cNvSpPr/>
      </dsp:nvSpPr>
      <dsp:spPr>
        <a:xfrm>
          <a:off x="432046" y="288029"/>
          <a:ext cx="3592187" cy="100399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1-Financiación</a:t>
          </a:r>
          <a:endParaRPr lang="es-ES" sz="3400" kern="1200" dirty="0"/>
        </a:p>
      </dsp:txBody>
      <dsp:txXfrm>
        <a:off x="432046" y="288029"/>
        <a:ext cx="3592187" cy="1003998"/>
      </dsp:txXfrm>
    </dsp:sp>
    <dsp:sp modelId="{CBDB4828-B11A-436D-923B-45395FAC2A02}">
      <dsp:nvSpPr>
        <dsp:cNvPr id="0" name=""/>
        <dsp:cNvSpPr/>
      </dsp:nvSpPr>
      <dsp:spPr>
        <a:xfrm>
          <a:off x="1070" y="1954807"/>
          <a:ext cx="2007997" cy="1003998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¿De dónde?</a:t>
          </a:r>
          <a:endParaRPr lang="es-ES" sz="3400" kern="1200" dirty="0"/>
        </a:p>
      </dsp:txBody>
      <dsp:txXfrm>
        <a:off x="1070" y="1954807"/>
        <a:ext cx="2007997" cy="1003998"/>
      </dsp:txXfrm>
    </dsp:sp>
    <dsp:sp modelId="{52DF973C-E810-4E81-BADD-2148F5726359}">
      <dsp:nvSpPr>
        <dsp:cNvPr id="0" name=""/>
        <dsp:cNvSpPr/>
      </dsp:nvSpPr>
      <dsp:spPr>
        <a:xfrm>
          <a:off x="2430747" y="1954807"/>
          <a:ext cx="2007997" cy="1003998"/>
        </a:xfrm>
        <a:prstGeom prst="rect">
          <a:avLst/>
        </a:prstGeom>
        <a:solidFill>
          <a:srgbClr val="E8865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Ahorro</a:t>
          </a:r>
          <a:endParaRPr lang="es-ES" sz="3400" kern="1200" dirty="0"/>
        </a:p>
      </dsp:txBody>
      <dsp:txXfrm>
        <a:off x="2430747" y="1954807"/>
        <a:ext cx="2007997" cy="1003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CEA17-804B-418A-8C5D-F256A7F97B70}">
      <dsp:nvSpPr>
        <dsp:cNvPr id="0" name=""/>
        <dsp:cNvSpPr/>
      </dsp:nvSpPr>
      <dsp:spPr>
        <a:xfrm>
          <a:off x="0" y="54186"/>
          <a:ext cx="2951607" cy="1475803"/>
        </a:xfrm>
        <a:prstGeom prst="rightArrowCallou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Carga necesaria</a:t>
          </a:r>
          <a:endParaRPr lang="es-ES" sz="3100" kern="1200" dirty="0"/>
        </a:p>
      </dsp:txBody>
      <dsp:txXfrm>
        <a:off x="0" y="54186"/>
        <a:ext cx="1917866" cy="1475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9A24610-210E-4C1A-A8EA-3E5C25A0B4BB}" type="datetimeFigureOut">
              <a:rPr lang="en-US"/>
              <a:pPr>
                <a:defRPr/>
              </a:pPr>
              <a:t>5/21/2016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025B2B-8980-4DB8-A61D-F4CBA68CDFE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51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BF68A-A31F-4A58-A339-32FAD19020E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25B2B-8980-4DB8-A61D-F4CBA68CDFE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4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91BE4-5FAD-4A97-8CAA-CC7059C0B843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9C08-C2C8-42BE-B00F-901860EA6CC4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FF9660-7C60-4FD8-85A5-F0B35C52D59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09B16-22CA-4A73-B2F7-A91562E3DE38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1D8C9A0-5C39-4D77-B486-33BCCE943F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15FF9-B8BC-42D1-B916-4FF36F8859C6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D4245-EDDE-467A-879C-28CFA61B127C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B58-2C8D-41EB-986A-AD76BF3724DF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83A6F1-82DA-44FB-9CED-6D48EAD45B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D1B5-EA9A-4DD8-B237-634845EA3732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A93F8C8-3186-4B6C-9CF0-02F5D24E5B5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E2FEA-75A6-432E-81F9-94383957E4A4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EAA5-0ECA-41CA-99B6-D4CEAE3A709F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  <a:endParaRPr lang="es-ES" b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92FDB-D84E-4720-8EB6-8B5F82D04443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B1D97CE-9D02-497B-A4FE-957B987936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02AA7-AD17-4C78-9E39-F8971AB31330}" type="datetime1">
              <a:rPr lang="es-ES"/>
              <a:pPr>
                <a:defRPr/>
              </a:pPr>
              <a:t>21/05/2016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1323B64-E038-4EA5-9049-037DC5EEAA6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16 de mayo de 2010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786063" y="6356350"/>
            <a:ext cx="5929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EL USO Y LA GENERACIÓN DE HIDRÓGENO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3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1.jp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esa.int/var/esa/storage/images/esa_multimedia/images/2016/02/short-arm_centrifuge_moving_envihab/15790079-2-eng-GB/Short-arm_centrifuge_moving_envihab_node_full_image_2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</a:t>
            </a:r>
            <a:endParaRPr lang="es-ES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/>
              <a:t> </a:t>
            </a:r>
            <a:endParaRPr lang="en-US"/>
          </a:p>
        </p:txBody>
      </p:sp>
      <p:pic>
        <p:nvPicPr>
          <p:cNvPr id="13317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88" y="506413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1 Título"/>
          <p:cNvSpPr>
            <a:spLocks noGrp="1"/>
          </p:cNvSpPr>
          <p:nvPr>
            <p:ph type="ctrTitle"/>
          </p:nvPr>
        </p:nvSpPr>
        <p:spPr>
          <a:xfrm>
            <a:off x="684213" y="1773238"/>
            <a:ext cx="7772400" cy="1470025"/>
          </a:xfrm>
        </p:spPr>
        <p:txBody>
          <a:bodyPr/>
          <a:lstStyle/>
          <a:p>
            <a:pPr eaLnBrk="1" hangingPunct="1"/>
            <a:r>
              <a:rPr lang="es-ES" dirty="0" smtClean="0"/>
              <a:t>VII Congreso INVESTIGA I+D+i</a:t>
            </a:r>
          </a:p>
        </p:txBody>
      </p:sp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179388" y="3357563"/>
            <a:ext cx="87503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" b="1" dirty="0">
                <a:latin typeface="Verdana" pitchFamily="34" charset="0"/>
                <a:cs typeface="+mn-cs"/>
              </a:rPr>
              <a:t>Grupo </a:t>
            </a:r>
            <a:r>
              <a:rPr lang="es-ES" b="1">
                <a:latin typeface="Verdana" pitchFamily="34" charset="0"/>
                <a:cs typeface="+mn-cs"/>
              </a:rPr>
              <a:t>investigador </a:t>
            </a:r>
            <a:r>
              <a:rPr lang="es-ES" b="1" smtClean="0">
                <a:latin typeface="Verdana" pitchFamily="34" charset="0"/>
                <a:cs typeface="+mn-cs"/>
              </a:rPr>
              <a:t>de Ciencias </a:t>
            </a:r>
            <a:r>
              <a:rPr lang="es-ES" b="1" dirty="0" smtClean="0">
                <a:latin typeface="Verdana" pitchFamily="34" charset="0"/>
                <a:cs typeface="+mn-cs"/>
              </a:rPr>
              <a:t>del espacio</a:t>
            </a:r>
            <a:endParaRPr lang="es-ES" b="1" dirty="0">
              <a:latin typeface="Verdana" pitchFamily="34" charset="0"/>
              <a:cs typeface="+mn-cs"/>
            </a:endParaRPr>
          </a:p>
          <a:p>
            <a:pPr algn="r">
              <a:defRPr/>
            </a:pPr>
            <a:r>
              <a:rPr lang="es-ES" sz="2800" b="1" u="sng" dirty="0" smtClean="0">
                <a:latin typeface="Verdana" pitchFamily="34" charset="0"/>
                <a:cs typeface="+mn-cs"/>
              </a:rPr>
              <a:t>Misión tripulada a Marte</a:t>
            </a:r>
            <a:endParaRPr lang="es-ES" sz="4000" u="sng" dirty="0">
              <a:latin typeface="+mj-lt"/>
              <a:cs typeface="+mn-cs"/>
            </a:endParaRPr>
          </a:p>
        </p:txBody>
      </p:sp>
      <p:pic>
        <p:nvPicPr>
          <p:cNvPr id="13320" name="Imagen 5" descr="sant_universidades_negativ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4797425"/>
            <a:ext cx="171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0" descr="C:\Users\JOSE ALBERTO\Documents\INVESTIGA 2012\5 LOGOS\isciii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5589588"/>
            <a:ext cx="79216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1" descr="C:\Users\JOSE ALBERTO\Documents\INVESTIGA 2011\5 LOGOS\logo INI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0525" y="5801519"/>
            <a:ext cx="19097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2" descr="C:\Users\JOSE ALBERTO\Documents\INVESTIGA 2011\5 LOGOS\logoCIEMA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2491" y="5780088"/>
            <a:ext cx="150018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3" descr="C:\Users\JOSE ALBERTO\Documents\INVESTIGA 2011\5 LOGOS\logocsi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3800" y="4797425"/>
            <a:ext cx="18780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13" descr="C:\Users\JOSE ALBERTO\Documents\INVESTIGA 2013\logos\int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7097" y="5662390"/>
            <a:ext cx="927547" cy="927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¿Por qué tripulada?</a:t>
            </a:r>
            <a:endParaRPr lang="es-ES" dirty="0"/>
          </a:p>
        </p:txBody>
      </p:sp>
      <p:cxnSp>
        <p:nvCxnSpPr>
          <p:cNvPr id="6" name="5 Conector recto de flecha"/>
          <p:cNvCxnSpPr/>
          <p:nvPr/>
        </p:nvCxnSpPr>
        <p:spPr>
          <a:xfrm flipV="1">
            <a:off x="5667036" y="2155299"/>
            <a:ext cx="1065204" cy="6004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H="1" flipV="1">
            <a:off x="1634232" y="2525308"/>
            <a:ext cx="1641624" cy="84759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 bwMode="auto">
          <a:xfrm rot="20684961">
            <a:off x="-2582904" y="158379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Carisma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 bwMode="auto">
          <a:xfrm rot="1467983">
            <a:off x="-1724602" y="50257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Sin errores informáticos</a:t>
            </a:r>
            <a:endParaRPr lang="es-ES" sz="2400" dirty="0"/>
          </a:p>
        </p:txBody>
      </p:sp>
      <p:pic>
        <p:nvPicPr>
          <p:cNvPr id="5126" name="Picture 6" descr="https://pixabay.com/static/uploads/photo/2012/04/05/01/16/figure-25590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83859"/>
            <a:ext cx="2961378" cy="481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15 Conector recto de flecha"/>
          <p:cNvCxnSpPr/>
          <p:nvPr/>
        </p:nvCxnSpPr>
        <p:spPr>
          <a:xfrm flipH="1">
            <a:off x="2668999" y="4368512"/>
            <a:ext cx="1496262" cy="11648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 Título"/>
          <p:cNvSpPr txBox="1">
            <a:spLocks/>
          </p:cNvSpPr>
          <p:nvPr/>
        </p:nvSpPr>
        <p:spPr bwMode="auto">
          <a:xfrm rot="918228">
            <a:off x="2920743" y="136423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Curiosidad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5255595" y="4149080"/>
            <a:ext cx="36679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“La parte humana</a:t>
            </a:r>
          </a:p>
          <a:p>
            <a:pPr algn="ctr"/>
            <a:r>
              <a:rPr lang="es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arca la </a:t>
            </a:r>
          </a:p>
          <a:p>
            <a:pPr algn="ctr"/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diferencia”</a:t>
            </a:r>
            <a:endParaRPr lang="es-E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3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45756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s-ES" sz="4400">
                <a:latin typeface="Arial"/>
              </a:rPr>
              <a:t>Tecnología y Transporte
</a:t>
            </a:r>
            <a:r>
              <a:rPr lang="es-ES" sz="3600">
                <a:latin typeface="Arial"/>
              </a:rPr>
              <a:t>Propulsión</a:t>
            </a:r>
            <a:endParaRPr/>
          </a:p>
        </p:txBody>
      </p:sp>
      <p:sp>
        <p:nvSpPr>
          <p:cNvPr id="137" name="TextShape 2"/>
          <p:cNvSpPr txBox="1"/>
          <p:nvPr/>
        </p:nvSpPr>
        <p:spPr>
          <a:xfrm>
            <a:off x="280080" y="1584360"/>
            <a:ext cx="8719920" cy="226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a-ES" sz="2000" b="1" strike="noStrike">
                <a:solidFill>
                  <a:srgbClr val="FFFFFF"/>
                </a:solidFill>
                <a:latin typeface="Calibri"/>
                <a:ea typeface="Times New Roman"/>
              </a:rPr>
              <a:t>Existente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138" name="TextShape 3"/>
          <p:cNvSpPr txBox="1"/>
          <p:nvPr/>
        </p:nvSpPr>
        <p:spPr>
          <a:xfrm>
            <a:off x="144000" y="5616000"/>
            <a:ext cx="8719920" cy="226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a-ES" sz="2000" strike="noStrike">
                <a:solidFill>
                  <a:srgbClr val="FFFFFF"/>
                </a:solidFill>
                <a:latin typeface="Calibri"/>
                <a:ea typeface="Times New Roman"/>
              </a:rPr>
              <a:t>Vasimir Vx-200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139" name="138 Imagen"/>
          <p:cNvPicPr/>
          <p:nvPr/>
        </p:nvPicPr>
        <p:blipFill>
          <a:blip r:embed="rId2"/>
          <a:stretch/>
        </p:blipFill>
        <p:spPr>
          <a:xfrm>
            <a:off x="1872000" y="4032000"/>
            <a:ext cx="3849840" cy="2609640"/>
          </a:xfrm>
          <a:prstGeom prst="rect">
            <a:avLst/>
          </a:prstGeom>
          <a:ln>
            <a:noFill/>
          </a:ln>
        </p:spPr>
      </p:pic>
      <p:sp>
        <p:nvSpPr>
          <p:cNvPr id="140" name="TextShape 4"/>
          <p:cNvSpPr txBox="1"/>
          <p:nvPr/>
        </p:nvSpPr>
        <p:spPr>
          <a:xfrm>
            <a:off x="280080" y="3708720"/>
            <a:ext cx="8719920" cy="226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a-ES" sz="2000" b="1" strike="noStrike">
                <a:solidFill>
                  <a:srgbClr val="FFFFFF"/>
                </a:solidFill>
                <a:latin typeface="Calibri"/>
                <a:ea typeface="Times New Roman"/>
              </a:rPr>
              <a:t>En desarrollo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141" name="140 Imagen"/>
          <p:cNvPicPr/>
          <p:nvPr/>
        </p:nvPicPr>
        <p:blipFill>
          <a:blip r:embed="rId3"/>
          <a:stretch/>
        </p:blipFill>
        <p:spPr>
          <a:xfrm>
            <a:off x="2880000" y="1020600"/>
            <a:ext cx="3312000" cy="2831400"/>
          </a:xfrm>
          <a:prstGeom prst="rect">
            <a:avLst/>
          </a:prstGeom>
          <a:ln>
            <a:noFill/>
          </a:ln>
        </p:spPr>
      </p:pic>
      <p:sp>
        <p:nvSpPr>
          <p:cNvPr id="142" name="TextShape 5"/>
          <p:cNvSpPr txBox="1"/>
          <p:nvPr/>
        </p:nvSpPr>
        <p:spPr>
          <a:xfrm>
            <a:off x="864000" y="2448000"/>
            <a:ext cx="8719920" cy="226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a-ES" sz="2000" strike="noStrike">
                <a:solidFill>
                  <a:srgbClr val="FFFFFF"/>
                </a:solidFill>
                <a:latin typeface="Calibri"/>
                <a:ea typeface="Times New Roman"/>
              </a:rPr>
              <a:t>Motor de Iones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143" name="142 Imagen"/>
          <p:cNvPicPr/>
          <p:nvPr/>
        </p:nvPicPr>
        <p:blipFill>
          <a:blip r:embed="rId4"/>
          <a:stretch/>
        </p:blipFill>
        <p:spPr>
          <a:xfrm>
            <a:off x="6048000" y="3240000"/>
            <a:ext cx="2999880" cy="2437920"/>
          </a:xfrm>
          <a:prstGeom prst="rect">
            <a:avLst/>
          </a:prstGeom>
          <a:ln>
            <a:noFill/>
          </a:ln>
        </p:spPr>
      </p:pic>
      <p:sp>
        <p:nvSpPr>
          <p:cNvPr id="144" name="TextShape 6"/>
          <p:cNvSpPr txBox="1"/>
          <p:nvPr/>
        </p:nvSpPr>
        <p:spPr>
          <a:xfrm>
            <a:off x="6040080" y="5724360"/>
            <a:ext cx="8719920" cy="226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a-ES" sz="2000" strike="noStrike">
                <a:solidFill>
                  <a:srgbClr val="FFFFFF"/>
                </a:solidFill>
                <a:latin typeface="Calibri"/>
                <a:ea typeface="Times New Roman"/>
              </a:rPr>
              <a:t>Velas Solares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4375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s-ES" sz="4400">
                <a:latin typeface="Arial"/>
              </a:rPr>
              <a:t>Tecnología y Transporte
</a:t>
            </a:r>
            <a:r>
              <a:rPr lang="es-ES" sz="3600">
                <a:latin typeface="Arial"/>
              </a:rPr>
              <a:t>Energía</a:t>
            </a:r>
            <a:endParaRPr/>
          </a:p>
        </p:txBody>
      </p:sp>
      <p:sp>
        <p:nvSpPr>
          <p:cNvPr id="146" name="TextShape 2"/>
          <p:cNvSpPr txBox="1"/>
          <p:nvPr/>
        </p:nvSpPr>
        <p:spPr>
          <a:xfrm>
            <a:off x="280080" y="1584000"/>
            <a:ext cx="8719920" cy="226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a-ES" sz="2000" strike="noStrike" dirty="0" err="1" smtClean="0">
                <a:solidFill>
                  <a:srgbClr val="FFFFFF"/>
                </a:solidFill>
                <a:latin typeface="Calibri"/>
                <a:ea typeface="Times New Roman"/>
              </a:rPr>
              <a:t>Energía</a:t>
            </a:r>
            <a:r>
              <a:rPr lang="ca-ES" sz="2000" strike="noStrike" dirty="0" smtClean="0">
                <a:solidFill>
                  <a:srgbClr val="FFFFFF"/>
                </a:solidFill>
                <a:latin typeface="Calibri"/>
                <a:ea typeface="Times New Roman"/>
              </a:rPr>
              <a:t> </a:t>
            </a:r>
            <a:r>
              <a:rPr lang="ca-ES" sz="2000" strike="noStrike" dirty="0">
                <a:solidFill>
                  <a:srgbClr val="FFFFFF"/>
                </a:solidFill>
                <a:latin typeface="Calibri"/>
                <a:ea typeface="Times New Roman"/>
              </a:rPr>
              <a:t>Solar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</p:txBody>
      </p:sp>
      <p:pic>
        <p:nvPicPr>
          <p:cNvPr id="147" name="146 Imagen"/>
          <p:cNvPicPr/>
          <p:nvPr/>
        </p:nvPicPr>
        <p:blipFill>
          <a:blip r:embed="rId2"/>
          <a:stretch/>
        </p:blipFill>
        <p:spPr>
          <a:xfrm>
            <a:off x="3888000" y="3656880"/>
            <a:ext cx="3888000" cy="2901600"/>
          </a:xfrm>
          <a:prstGeom prst="rect">
            <a:avLst/>
          </a:prstGeom>
          <a:ln>
            <a:noFill/>
          </a:ln>
        </p:spPr>
      </p:pic>
      <p:pic>
        <p:nvPicPr>
          <p:cNvPr id="148" name="147 Imagen"/>
          <p:cNvPicPr/>
          <p:nvPr/>
        </p:nvPicPr>
        <p:blipFill>
          <a:blip r:embed="rId3"/>
          <a:stretch/>
        </p:blipFill>
        <p:spPr>
          <a:xfrm>
            <a:off x="2535480" y="1432440"/>
            <a:ext cx="4880520" cy="2239560"/>
          </a:xfrm>
          <a:prstGeom prst="rect">
            <a:avLst/>
          </a:prstGeom>
          <a:ln>
            <a:noFill/>
          </a:ln>
        </p:spPr>
      </p:pic>
      <p:sp>
        <p:nvSpPr>
          <p:cNvPr id="149" name="TextShape 3"/>
          <p:cNvSpPr txBox="1"/>
          <p:nvPr/>
        </p:nvSpPr>
        <p:spPr>
          <a:xfrm>
            <a:off x="288000" y="4392000"/>
            <a:ext cx="2978640" cy="133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ca-ES" sz="2000" strike="noStrike" dirty="0" smtClean="0">
                <a:solidFill>
                  <a:srgbClr val="FFFFFF"/>
                </a:solidFill>
                <a:latin typeface="Calibri"/>
                <a:ea typeface="Times New Roman"/>
              </a:rPr>
              <a:t>Generador </a:t>
            </a:r>
            <a:r>
              <a:rPr lang="ca-ES" sz="2000" strike="noStrike" dirty="0" err="1" smtClean="0">
                <a:solidFill>
                  <a:srgbClr val="FFFFFF"/>
                </a:solidFill>
                <a:latin typeface="Calibri"/>
                <a:ea typeface="Times New Roman"/>
              </a:rPr>
              <a:t>Termoeléctrico</a:t>
            </a:r>
            <a:r>
              <a:rPr lang="ca-ES" sz="2000" strike="noStrike" dirty="0" smtClean="0">
                <a:solidFill>
                  <a:srgbClr val="FFFFFF"/>
                </a:solidFill>
                <a:latin typeface="Calibri"/>
                <a:ea typeface="Times New Roman"/>
              </a:rPr>
              <a:t> </a:t>
            </a:r>
            <a:r>
              <a:rPr lang="ca-ES" sz="2000" strike="noStrike" dirty="0">
                <a:solidFill>
                  <a:srgbClr val="FFFFFF"/>
                </a:solidFill>
                <a:latin typeface="Calibri"/>
                <a:ea typeface="Times New Roman"/>
              </a:rPr>
              <a:t>de </a:t>
            </a:r>
            <a:r>
              <a:rPr lang="ca-ES" sz="2000" strike="noStrike" dirty="0" err="1">
                <a:solidFill>
                  <a:srgbClr val="FFFFFF"/>
                </a:solidFill>
                <a:latin typeface="Calibri"/>
                <a:ea typeface="Times New Roman"/>
              </a:rPr>
              <a:t>Radioisótopos</a:t>
            </a:r>
            <a:r>
              <a:rPr lang="ca-ES" sz="2000" strike="noStrike" dirty="0">
                <a:solidFill>
                  <a:srgbClr val="FFFFFF"/>
                </a:solidFill>
                <a:latin typeface="Calibri"/>
                <a:ea typeface="Times New Roman"/>
              </a:rPr>
              <a:t> (RTG)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22781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45756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s-ES" sz="4400">
                <a:latin typeface="Arial"/>
              </a:rPr>
              <a:t>Tecnología y Transporte
</a:t>
            </a:r>
            <a:r>
              <a:rPr lang="es-ES" sz="3600">
                <a:latin typeface="Arial"/>
              </a:rPr>
              <a:t>Módulos</a:t>
            </a:r>
            <a:endParaRPr/>
          </a:p>
        </p:txBody>
      </p:sp>
      <p:sp>
        <p:nvSpPr>
          <p:cNvPr id="151" name="TextShape 2"/>
          <p:cNvSpPr txBox="1"/>
          <p:nvPr/>
        </p:nvSpPr>
        <p:spPr>
          <a:xfrm>
            <a:off x="280080" y="1584360"/>
            <a:ext cx="8719920" cy="226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a-ES" sz="2000" strike="noStrike">
                <a:solidFill>
                  <a:srgbClr val="FFFFFF"/>
                </a:solidFill>
                <a:latin typeface="Calibri"/>
                <a:ea typeface="Times New Roman"/>
              </a:rPr>
              <a:t>Sistemas de Comunicación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152" name="TextShape 3"/>
          <p:cNvSpPr txBox="1"/>
          <p:nvPr/>
        </p:nvSpPr>
        <p:spPr>
          <a:xfrm>
            <a:off x="216000" y="3456000"/>
            <a:ext cx="8719920" cy="226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ca-ES" sz="2000" strike="noStrike">
                <a:solidFill>
                  <a:srgbClr val="FFFFFF"/>
                </a:solidFill>
                <a:latin typeface="Calibri"/>
                <a:ea typeface="Times New Roman"/>
              </a:rPr>
              <a:t>Vehículo Hogar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153" name="152 Imagen"/>
          <p:cNvPicPr/>
          <p:nvPr/>
        </p:nvPicPr>
        <p:blipFill>
          <a:blip r:embed="rId2"/>
          <a:stretch/>
        </p:blipFill>
        <p:spPr>
          <a:xfrm>
            <a:off x="2664000" y="3744000"/>
            <a:ext cx="4608000" cy="3096000"/>
          </a:xfrm>
          <a:prstGeom prst="rect">
            <a:avLst/>
          </a:prstGeom>
          <a:ln>
            <a:noFill/>
          </a:ln>
        </p:spPr>
      </p:pic>
      <p:pic>
        <p:nvPicPr>
          <p:cNvPr id="154" name="153 Imagen"/>
          <p:cNvPicPr/>
          <p:nvPr/>
        </p:nvPicPr>
        <p:blipFill>
          <a:blip r:embed="rId3"/>
          <a:stretch/>
        </p:blipFill>
        <p:spPr>
          <a:xfrm>
            <a:off x="6264000" y="1555560"/>
            <a:ext cx="2495160" cy="1828440"/>
          </a:xfrm>
          <a:prstGeom prst="rect">
            <a:avLst/>
          </a:prstGeom>
          <a:ln>
            <a:noFill/>
          </a:ln>
        </p:spPr>
      </p:pic>
      <p:pic>
        <p:nvPicPr>
          <p:cNvPr id="155" name="154 Imagen"/>
          <p:cNvPicPr/>
          <p:nvPr/>
        </p:nvPicPr>
        <p:blipFill>
          <a:blip r:embed="rId4"/>
          <a:stretch/>
        </p:blipFill>
        <p:spPr>
          <a:xfrm>
            <a:off x="3168000" y="1306800"/>
            <a:ext cx="2982600" cy="2393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0184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Lanzadores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09731"/>
            <a:ext cx="321120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0" y="-10858500"/>
            <a:ext cx="36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09731"/>
            <a:ext cx="2160000" cy="3240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009731"/>
            <a:ext cx="2142720" cy="3240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39552" y="5249731"/>
            <a:ext cx="321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Space</a:t>
            </a:r>
            <a:r>
              <a:rPr lang="es-ES" dirty="0" smtClean="0"/>
              <a:t> </a:t>
            </a:r>
            <a:r>
              <a:rPr lang="es-ES" dirty="0" err="1" smtClean="0"/>
              <a:t>Launch</a:t>
            </a:r>
            <a:r>
              <a:rPr lang="es-ES" dirty="0" smtClean="0"/>
              <a:t> </a:t>
            </a:r>
            <a:r>
              <a:rPr lang="es-ES" dirty="0" err="1" smtClean="0"/>
              <a:t>System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3995936" y="5249731"/>
            <a:ext cx="21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Falcon</a:t>
            </a:r>
            <a:r>
              <a:rPr lang="es-ES" dirty="0" smtClean="0"/>
              <a:t> Heavy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6444208" y="5249731"/>
            <a:ext cx="214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Falcon</a:t>
            </a:r>
            <a:r>
              <a:rPr lang="es-ES" dirty="0" smtClean="0"/>
              <a:t> 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20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Viaje: Plan de vuelo 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7389840" cy="415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Plan de vuelo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428596" y="1285860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Tripulantes</a:t>
            </a:r>
            <a:endParaRPr lang="es-ES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16832"/>
            <a:ext cx="4240201" cy="336974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6"/>
            <a:ext cx="9144000" cy="68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nta hacia abajo 11"/>
          <p:cNvSpPr/>
          <p:nvPr/>
        </p:nvSpPr>
        <p:spPr>
          <a:xfrm>
            <a:off x="3574862" y="224814"/>
            <a:ext cx="5292080" cy="1008112"/>
          </a:xfrm>
          <a:prstGeom prst="ribbon">
            <a:avLst>
              <a:gd name="adj1" fmla="val 16667"/>
              <a:gd name="adj2" fmla="val 72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/>
              <a:t>Despegue</a:t>
            </a:r>
            <a:endParaRPr lang="es-ES" sz="440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663936599"/>
              </p:ext>
            </p:extLst>
          </p:nvPr>
        </p:nvGraphicFramePr>
        <p:xfrm>
          <a:off x="3995936" y="1041434"/>
          <a:ext cx="4439816" cy="348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 b="7828"/>
          <a:stretch/>
        </p:blipFill>
        <p:spPr>
          <a:xfrm>
            <a:off x="6660232" y="4149080"/>
            <a:ext cx="1972284" cy="22943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8" y="260648"/>
            <a:ext cx="2949595" cy="40324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1B0F1"/>
              </a:clrFrom>
              <a:clrTo>
                <a:srgbClr val="01B0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-1" b="6471"/>
          <a:stretch/>
        </p:blipFill>
        <p:spPr>
          <a:xfrm>
            <a:off x="1999636" y="3933056"/>
            <a:ext cx="3998111" cy="29523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107">
            <a:off x="3066267" y="4541708"/>
            <a:ext cx="2331972" cy="150910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214822" y="5733256"/>
            <a:ext cx="360040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9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nta hacia abajo 3"/>
          <p:cNvSpPr/>
          <p:nvPr/>
        </p:nvSpPr>
        <p:spPr>
          <a:xfrm>
            <a:off x="3574862" y="224814"/>
            <a:ext cx="5292080" cy="1008112"/>
          </a:xfrm>
          <a:prstGeom prst="ribbon">
            <a:avLst>
              <a:gd name="adj1" fmla="val 16667"/>
              <a:gd name="adj2" fmla="val 72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/>
              <a:t>Despegue</a:t>
            </a:r>
            <a:endParaRPr lang="es-ES" sz="440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42050895"/>
              </p:ext>
            </p:extLst>
          </p:nvPr>
        </p:nvGraphicFramePr>
        <p:xfrm>
          <a:off x="395536" y="1412776"/>
          <a:ext cx="295232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35765"/>
            <a:ext cx="2738198" cy="273819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56823" y="220486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tx2">
                    <a:lumMod val="10000"/>
                  </a:schemeClr>
                </a:solidFill>
              </a:rPr>
              <a:t>PESO</a:t>
            </a:r>
            <a:endParaRPr lang="es-ES" sz="32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Flecha arriba 8"/>
          <p:cNvSpPr/>
          <p:nvPr/>
        </p:nvSpPr>
        <p:spPr>
          <a:xfrm>
            <a:off x="465650" y="1659678"/>
            <a:ext cx="288032" cy="504056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62ABBE"/>
              </a:clrFrom>
              <a:clrTo>
                <a:srgbClr val="62A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89" y="1051789"/>
            <a:ext cx="2306150" cy="2306150"/>
          </a:xfrm>
          <a:prstGeom prst="rect">
            <a:avLst/>
          </a:prstGeom>
        </p:spPr>
      </p:pic>
      <p:sp>
        <p:nvSpPr>
          <p:cNvPr id="11" name="Multiplicar 10"/>
          <p:cNvSpPr/>
          <p:nvPr/>
        </p:nvSpPr>
        <p:spPr>
          <a:xfrm rot="752060">
            <a:off x="4800948" y="845221"/>
            <a:ext cx="3279012" cy="2981731"/>
          </a:xfrm>
          <a:prstGeom prst="mathMultiply">
            <a:avLst>
              <a:gd name="adj1" fmla="val 45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7528116" y="1756823"/>
            <a:ext cx="1593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NO </a:t>
            </a:r>
            <a:r>
              <a:rPr lang="es-ES" b="1" dirty="0" smtClean="0"/>
              <a:t>hay cohetes actualmente</a:t>
            </a:r>
            <a:endParaRPr lang="es-ES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" y="3243103"/>
            <a:ext cx="2963375" cy="2808312"/>
          </a:xfrm>
          <a:prstGeom prst="rect">
            <a:avLst/>
          </a:prstGeom>
        </p:spPr>
      </p:pic>
      <p:sp>
        <p:nvSpPr>
          <p:cNvPr id="17" name="Flecha abajo 16"/>
          <p:cNvSpPr/>
          <p:nvPr/>
        </p:nvSpPr>
        <p:spPr>
          <a:xfrm rot="4550495">
            <a:off x="4538543" y="1607689"/>
            <a:ext cx="216622" cy="4722401"/>
          </a:xfrm>
          <a:prstGeom prst="downArrow">
            <a:avLst>
              <a:gd name="adj1" fmla="val 50000"/>
              <a:gd name="adj2" fmla="val 98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1043608" y="4217677"/>
            <a:ext cx="1406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IDEAS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218370" y="4878545"/>
            <a:ext cx="4596197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sz="2000" b="1" dirty="0" smtClean="0"/>
              <a:t>Cohete único </a:t>
            </a:r>
            <a:r>
              <a:rPr lang="es-ES" sz="2000" b="1" dirty="0" err="1" smtClean="0"/>
              <a:t>superpotente</a:t>
            </a:r>
            <a:endParaRPr lang="es-ES" sz="2000" b="1" dirty="0" smtClean="0"/>
          </a:p>
        </p:txBody>
      </p:sp>
      <p:sp>
        <p:nvSpPr>
          <p:cNvPr id="20" name="CuadroTexto 19"/>
          <p:cNvSpPr txBox="1"/>
          <p:nvPr/>
        </p:nvSpPr>
        <p:spPr>
          <a:xfrm>
            <a:off x="2089589" y="5436046"/>
            <a:ext cx="4582675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342900" indent="-342900">
              <a:buAutoNum type="arabicPeriod"/>
              <a:defRPr sz="2000" b="1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/>
              <a:t>2. Módulos individuales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20106"/>
              </a:clrFrom>
              <a:clrTo>
                <a:srgbClr val="0201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23" y="3968889"/>
            <a:ext cx="4644008" cy="3483006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 rot="19888495">
            <a:off x="6599682" y="4601546"/>
            <a:ext cx="261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Gasolinera lunar 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nta hacia abajo 3"/>
          <p:cNvSpPr/>
          <p:nvPr/>
        </p:nvSpPr>
        <p:spPr>
          <a:xfrm>
            <a:off x="539552" y="260648"/>
            <a:ext cx="8255382" cy="1008112"/>
          </a:xfrm>
          <a:prstGeom prst="ribbon">
            <a:avLst>
              <a:gd name="adj1" fmla="val 16667"/>
              <a:gd name="adj2" fmla="val 72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/>
              <a:t>Ruta a Marte</a:t>
            </a:r>
            <a:endParaRPr lang="es-ES" sz="4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645024"/>
            <a:ext cx="3316595" cy="30187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979233"/>
            <a:ext cx="4327957" cy="189952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25640" y="1529161"/>
            <a:ext cx="813479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 dirty="0" smtClean="0"/>
              <a:t>Órbita de aparcamiento // Inyección directa</a:t>
            </a:r>
            <a:endParaRPr lang="es-ES" sz="2400" b="1" dirty="0"/>
          </a:p>
        </p:txBody>
      </p:sp>
      <p:sp>
        <p:nvSpPr>
          <p:cNvPr id="12" name="Flecha abajo 11"/>
          <p:cNvSpPr/>
          <p:nvPr/>
        </p:nvSpPr>
        <p:spPr>
          <a:xfrm>
            <a:off x="4373039" y="2167866"/>
            <a:ext cx="792088" cy="576064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1064729" y="2850950"/>
            <a:ext cx="720502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 b="1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es-ES" dirty="0"/>
              <a:t>Órbita de </a:t>
            </a:r>
            <a:r>
              <a:rPr lang="es-ES" dirty="0" err="1"/>
              <a:t>Hohmann</a:t>
            </a:r>
            <a:r>
              <a:rPr lang="es-ES" dirty="0"/>
              <a:t> // Captura balística</a:t>
            </a:r>
          </a:p>
        </p:txBody>
      </p:sp>
    </p:spTree>
    <p:extLst>
      <p:ext uri="{BB962C8B-B14F-4D97-AF65-F5344CB8AC3E}">
        <p14:creationId xmlns:p14="http://schemas.microsoft.com/office/powerpoint/2010/main" val="193781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6 CuadroTexto"/>
          <p:cNvSpPr txBox="1">
            <a:spLocks noChangeArrowheads="1"/>
          </p:cNvSpPr>
          <p:nvPr/>
        </p:nvSpPr>
        <p:spPr bwMode="auto">
          <a:xfrm>
            <a:off x="8858250" y="6488113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1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1171575" y="1600200"/>
            <a:ext cx="75768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b="1" dirty="0" err="1"/>
              <a:t>Secretaria</a:t>
            </a:r>
            <a:r>
              <a:rPr lang="en-US" sz="2000" dirty="0"/>
              <a:t>: </a:t>
            </a:r>
            <a:r>
              <a:rPr lang="en-US" sz="2000" dirty="0" err="1"/>
              <a:t>Garmendia</a:t>
            </a:r>
            <a:r>
              <a:rPr lang="en-US" sz="2000" dirty="0"/>
              <a:t> Aguilar, Carmen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b="1" dirty="0" err="1"/>
              <a:t>Moderadora</a:t>
            </a:r>
            <a:r>
              <a:rPr lang="en-US" sz="2000" dirty="0"/>
              <a:t>: Ruiz </a:t>
            </a:r>
            <a:r>
              <a:rPr lang="en-US" sz="2000" dirty="0" err="1"/>
              <a:t>Martínez</a:t>
            </a:r>
            <a:r>
              <a:rPr lang="en-US" sz="2000" dirty="0"/>
              <a:t>, </a:t>
            </a:r>
            <a:r>
              <a:rPr lang="en-US" sz="2000" dirty="0" err="1"/>
              <a:t>María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Barreiro Marco, </a:t>
            </a:r>
            <a:r>
              <a:rPr lang="en-US" sz="2000" dirty="0">
                <a:latin typeface="+mn-lt"/>
              </a:rPr>
              <a:t>Carla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Bouzón</a:t>
            </a:r>
            <a:r>
              <a:rPr lang="en-US" sz="2000" dirty="0" smtClean="0">
                <a:latin typeface="+mn-lt"/>
                <a:cs typeface="+mn-cs"/>
              </a:rPr>
              <a:t> Ramos, </a:t>
            </a:r>
            <a:r>
              <a:rPr lang="en-US" sz="2000" dirty="0">
                <a:latin typeface="+mn-lt"/>
              </a:rPr>
              <a:t>Alejandra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Cardaldas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Olmo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>
                <a:latin typeface="+mn-lt"/>
              </a:rPr>
              <a:t>Gonzalo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Cruz </a:t>
            </a:r>
            <a:r>
              <a:rPr lang="en-US" sz="2000" dirty="0" err="1" smtClean="0">
                <a:latin typeface="+mn-lt"/>
                <a:cs typeface="+mn-cs"/>
              </a:rPr>
              <a:t>Arjona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>
                <a:latin typeface="+mn-lt"/>
              </a:rPr>
              <a:t>Robin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del </a:t>
            </a:r>
            <a:r>
              <a:rPr lang="en-US" sz="2000" dirty="0" err="1" smtClean="0">
                <a:latin typeface="+mn-lt"/>
                <a:cs typeface="+mn-cs"/>
              </a:rPr>
              <a:t>Olmo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Romo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>
                <a:latin typeface="+mn-lt"/>
              </a:rPr>
              <a:t>Alejandro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Garrido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Luquero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>
                <a:latin typeface="+mn-lt"/>
              </a:rPr>
              <a:t>Patricia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Grille </a:t>
            </a:r>
            <a:r>
              <a:rPr lang="en-US" sz="2000" dirty="0" err="1" smtClean="0">
                <a:latin typeface="+mn-lt"/>
                <a:cs typeface="+mn-cs"/>
              </a:rPr>
              <a:t>García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>
                <a:latin typeface="+mn-lt"/>
              </a:rPr>
              <a:t>Sergio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Guerrero Sancho, </a:t>
            </a:r>
            <a:r>
              <a:rPr lang="en-US" sz="2000" dirty="0">
                <a:latin typeface="+mn-lt"/>
              </a:rPr>
              <a:t>Juan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Infante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Velado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 smtClean="0">
                <a:latin typeface="+mn-lt"/>
              </a:rPr>
              <a:t>Paula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Jaén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Ramírez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>
                <a:latin typeface="+mn-lt"/>
              </a:rPr>
              <a:t>Joel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Jordana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Anda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>
                <a:latin typeface="+mn-lt"/>
              </a:rPr>
              <a:t>Raquel 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López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Olmedo</a:t>
            </a:r>
            <a:r>
              <a:rPr lang="en-US" sz="2000" dirty="0" smtClean="0">
                <a:latin typeface="+mn-lt"/>
                <a:cs typeface="+mn-cs"/>
              </a:rPr>
              <a:t>, </a:t>
            </a:r>
            <a:r>
              <a:rPr lang="en-US" sz="2000" dirty="0">
                <a:latin typeface="+mn-lt"/>
              </a:rPr>
              <a:t>David 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</a:rPr>
              <a:t>López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Rojo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Rocío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</a:rPr>
              <a:t>Pastor </a:t>
            </a:r>
            <a:r>
              <a:rPr lang="en-US" sz="2000" dirty="0" err="1" smtClean="0">
                <a:latin typeface="+mn-lt"/>
              </a:rPr>
              <a:t>Chesé</a:t>
            </a:r>
            <a:r>
              <a:rPr lang="en-US" sz="2000" dirty="0" smtClean="0">
                <a:latin typeface="+mn-lt"/>
              </a:rPr>
              <a:t>, Silvia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</a:rPr>
              <a:t>Sancho Palau, </a:t>
            </a:r>
            <a:r>
              <a:rPr lang="en-US" sz="2000" dirty="0" err="1" smtClean="0">
                <a:latin typeface="+mn-lt"/>
              </a:rPr>
              <a:t>Óscar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</a:rPr>
              <a:t>Soler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Arróniz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Yago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</a:rPr>
              <a:t>Urbón</a:t>
            </a:r>
            <a:r>
              <a:rPr lang="en-US" sz="2000" dirty="0" smtClean="0">
                <a:latin typeface="+mn-lt"/>
              </a:rPr>
              <a:t> Menéndez, Jaime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</a:rPr>
              <a:t>Urruticoechea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Puig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Aitor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latin typeface="+mn-lt"/>
                <a:cs typeface="+mn-cs"/>
              </a:rPr>
              <a:t>Weng</a:t>
            </a:r>
            <a:r>
              <a:rPr lang="en-US" sz="2000" dirty="0" smtClean="0">
                <a:latin typeface="+mn-lt"/>
                <a:cs typeface="+mn-cs"/>
              </a:rPr>
              <a:t> Lin, </a:t>
            </a:r>
            <a:r>
              <a:rPr lang="en-US" sz="2000" dirty="0" err="1" smtClean="0">
                <a:latin typeface="+mn-lt"/>
                <a:cs typeface="+mn-cs"/>
              </a:rPr>
              <a:t>Xiaobing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n-lt"/>
                <a:cs typeface="+mn-cs"/>
              </a:rPr>
              <a:t>Xu, </a:t>
            </a:r>
            <a:r>
              <a:rPr lang="en-US" sz="2000" dirty="0" err="1" smtClean="0">
                <a:latin typeface="+mn-lt"/>
                <a:cs typeface="+mn-cs"/>
              </a:rPr>
              <a:t>Yinlena</a:t>
            </a:r>
            <a:endParaRPr lang="en-US" sz="2000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14340" name="1 Título"/>
          <p:cNvSpPr>
            <a:spLocks noGrp="1"/>
          </p:cNvSpPr>
          <p:nvPr>
            <p:ph type="title"/>
          </p:nvPr>
        </p:nvSpPr>
        <p:spPr>
          <a:xfrm>
            <a:off x="609600" y="427038"/>
            <a:ext cx="8229600" cy="1143000"/>
          </a:xfrm>
        </p:spPr>
        <p:txBody>
          <a:bodyPr/>
          <a:lstStyle/>
          <a:p>
            <a:pPr eaLnBrk="1" hangingPunct="1"/>
            <a:r>
              <a:rPr lang="es-ES" smtClean="0"/>
              <a:t>Grupo Investigador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nta hacia abajo 3"/>
          <p:cNvSpPr/>
          <p:nvPr/>
        </p:nvSpPr>
        <p:spPr>
          <a:xfrm>
            <a:off x="539552" y="260648"/>
            <a:ext cx="8255382" cy="1008112"/>
          </a:xfrm>
          <a:prstGeom prst="ribbon">
            <a:avLst>
              <a:gd name="adj1" fmla="val 16667"/>
              <a:gd name="adj2" fmla="val 72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/>
              <a:t>Llegada a Marte</a:t>
            </a:r>
            <a:endParaRPr lang="es-ES" sz="4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738153" y="3457176"/>
            <a:ext cx="413218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Cubiertas aerodinámicas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Retrocohetes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Escudos térmicos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Paracaídas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9" y="3848066"/>
            <a:ext cx="2720802" cy="161887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23528" y="1628800"/>
            <a:ext cx="4896544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b="1" dirty="0" smtClean="0"/>
              <a:t>Elegir el lugar de aterrizaje</a:t>
            </a:r>
            <a:endParaRPr lang="es-ES" sz="2400" b="1" dirty="0"/>
          </a:p>
        </p:txBody>
      </p:sp>
      <p:sp>
        <p:nvSpPr>
          <p:cNvPr id="10" name="Nube 9"/>
          <p:cNvSpPr/>
          <p:nvPr/>
        </p:nvSpPr>
        <p:spPr>
          <a:xfrm>
            <a:off x="683568" y="2305269"/>
            <a:ext cx="3073978" cy="139010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Requisitos</a:t>
            </a:r>
            <a:endParaRPr lang="es-ES" sz="2400" b="1" dirty="0"/>
          </a:p>
        </p:txBody>
      </p:sp>
      <p:sp>
        <p:nvSpPr>
          <p:cNvPr id="11" name="Onda 10"/>
          <p:cNvSpPr/>
          <p:nvPr/>
        </p:nvSpPr>
        <p:spPr>
          <a:xfrm>
            <a:off x="5724128" y="2305269"/>
            <a:ext cx="2160240" cy="1058464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FRENAR</a:t>
            </a:r>
            <a:endParaRPr lang="es-ES" sz="28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30" y="4908106"/>
            <a:ext cx="2367161" cy="181942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14" y="4908106"/>
            <a:ext cx="3162771" cy="174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lemundo.com/sites/nbcutelemundo/files/images/promo/video_clip/2014/10/28/vida_en_marte_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844" y="744"/>
            <a:ext cx="12190679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5695" y="206084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¿Cómo sería nuestra vida en el planeta marciano?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¿</a:t>
            </a:r>
            <a:r>
              <a:rPr lang="ca-ES" dirty="0" err="1" smtClean="0"/>
              <a:t>Dónde</a:t>
            </a:r>
            <a:r>
              <a:rPr lang="ca-ES" dirty="0" smtClean="0"/>
              <a:t> </a:t>
            </a:r>
            <a:r>
              <a:rPr lang="ca-ES" dirty="0" err="1" smtClean="0"/>
              <a:t>viviríamos</a:t>
            </a:r>
            <a:r>
              <a:rPr lang="ca-ES" dirty="0"/>
              <a:t>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pic>
        <p:nvPicPr>
          <p:cNvPr id="2050" name="Picture 2" descr="http://estaticos.elmundo.es/blogs/elmundo/apuntesnasa/imagenes_posts/2016/04/05/166197_540x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176464" cy="234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Anillo"/>
          <p:cNvSpPr/>
          <p:nvPr/>
        </p:nvSpPr>
        <p:spPr>
          <a:xfrm>
            <a:off x="1979712" y="1556792"/>
            <a:ext cx="2232248" cy="2232248"/>
          </a:xfrm>
          <a:prstGeom prst="donut">
            <a:avLst>
              <a:gd name="adj" fmla="val 1188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bg1"/>
              </a:solidFill>
            </a:endParaRPr>
          </a:p>
        </p:txBody>
      </p:sp>
      <p:sp>
        <p:nvSpPr>
          <p:cNvPr id="5" name="4 Flecha derecha"/>
          <p:cNvSpPr/>
          <p:nvPr/>
        </p:nvSpPr>
        <p:spPr>
          <a:xfrm rot="2732620">
            <a:off x="3666284" y="3352438"/>
            <a:ext cx="1738042" cy="5034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AutoShape 4" descr="Resultat d'imatges de modulo be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" name="AutoShape 6" descr="Resultat d'imatges de modulo be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8" name="AutoShape 8" descr="Resultat d'imatges de modulo be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9" name="AutoShape 10" descr="Resultat d'imatges de modulo bea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060" name="Picture 12" descr="http://www.meteoweb.eu/wp-content/uploads/2016/03/Bigelow-Expandable-Activity-Module-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26079"/>
            <a:ext cx="4032448" cy="225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estaticos.muyinteresante.es/uploads/images/article/567135f35bafe8dc758faa27/marte_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23" y="1659106"/>
            <a:ext cx="3409941" cy="255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Anillo"/>
          <p:cNvSpPr/>
          <p:nvPr/>
        </p:nvSpPr>
        <p:spPr>
          <a:xfrm>
            <a:off x="6732240" y="2060848"/>
            <a:ext cx="1296144" cy="432048"/>
          </a:xfrm>
          <a:prstGeom prst="donut">
            <a:avLst>
              <a:gd name="adj" fmla="val 50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 Y la nutrición?	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Cultivos:</a:t>
            </a:r>
          </a:p>
          <a:p>
            <a:pPr lvl="1"/>
            <a:r>
              <a:rPr lang="es-ES" dirty="0" smtClean="0"/>
              <a:t>Cultivos hidropónicos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780928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r>
              <a:rPr lang="es-ES" dirty="0" smtClean="0"/>
              <a:t>H</a:t>
            </a:r>
            <a:r>
              <a:rPr lang="es-ES" baseline="-25000" dirty="0" smtClean="0"/>
              <a:t>2</a:t>
            </a:r>
            <a:r>
              <a:rPr lang="es-ES" dirty="0" smtClean="0"/>
              <a:t>O</a:t>
            </a:r>
          </a:p>
          <a:p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5364088" cy="354016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4220623" cy="471065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940152" y="1594755"/>
            <a:ext cx="306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Sistema de evaporación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06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s-ES" dirty="0" smtClean="0"/>
              <a:t>¿Cómo respiraríamos?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899592" y="154371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Aire irrespirable </a:t>
            </a:r>
            <a:r>
              <a:rPr lang="es-ES" sz="2800" dirty="0" smtClean="0">
                <a:sym typeface="Wingdings" panose="05000000000000000000" pitchFamily="2" charset="2"/>
              </a:rPr>
              <a:t> 96%  de CO</a:t>
            </a:r>
            <a:r>
              <a:rPr lang="es-ES" sz="2800" baseline="-25000" dirty="0" smtClean="0">
                <a:sym typeface="Wingdings" panose="05000000000000000000" pitchFamily="2" charset="2"/>
              </a:rPr>
              <a:t>2</a:t>
            </a:r>
            <a:endParaRPr lang="es-ES" sz="2800" dirty="0"/>
          </a:p>
        </p:txBody>
      </p:sp>
      <p:pic>
        <p:nvPicPr>
          <p:cNvPr id="6146" name="Picture 2" descr="http://noticiasdelaciencia.com/upload/img/periodico/img_214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372283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28729"/>
            <a:ext cx="3312367" cy="220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35" l="3889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73" y="4569127"/>
            <a:ext cx="3199978" cy="228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4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a-ES" sz="2800" dirty="0" smtClean="0"/>
              <a:t>¿Has </a:t>
            </a:r>
            <a:r>
              <a:rPr lang="ca-ES" sz="2800" dirty="0" err="1" smtClean="0"/>
              <a:t>pensado</a:t>
            </a:r>
            <a:r>
              <a:rPr lang="ca-ES" sz="2800" dirty="0" smtClean="0"/>
              <a:t> </a:t>
            </a:r>
            <a:r>
              <a:rPr lang="ca-ES" sz="2800" dirty="0" err="1" smtClean="0"/>
              <a:t>cuál</a:t>
            </a:r>
            <a:r>
              <a:rPr lang="ca-ES" sz="2800" dirty="0" smtClean="0"/>
              <a:t> </a:t>
            </a:r>
            <a:r>
              <a:rPr lang="ca-ES" sz="2800" dirty="0" err="1" smtClean="0"/>
              <a:t>sería</a:t>
            </a:r>
            <a:r>
              <a:rPr lang="ca-ES" sz="2800" dirty="0" smtClean="0"/>
              <a:t> tu </a:t>
            </a:r>
            <a:r>
              <a:rPr lang="ca-ES" sz="2800" dirty="0" err="1" smtClean="0"/>
              <a:t>calidad</a:t>
            </a:r>
            <a:r>
              <a:rPr lang="ca-ES" sz="2800" dirty="0" smtClean="0"/>
              <a:t> de vida?</a:t>
            </a:r>
            <a:endParaRPr lang="ca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67744" y="29969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a-ES" dirty="0" smtClean="0"/>
              <a:t> MICROGRAVEDAD</a:t>
            </a:r>
            <a:endParaRPr lang="ca-ES" dirty="0"/>
          </a:p>
        </p:txBody>
      </p:sp>
      <p:cxnSp>
        <p:nvCxnSpPr>
          <p:cNvPr id="5" name="4 Conector recto de flecha"/>
          <p:cNvCxnSpPr/>
          <p:nvPr/>
        </p:nvCxnSpPr>
        <p:spPr>
          <a:xfrm flipH="1" flipV="1">
            <a:off x="1835696" y="2060848"/>
            <a:ext cx="129614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107504" y="134076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PÉRDIDA DE </a:t>
            </a:r>
          </a:p>
          <a:p>
            <a:r>
              <a:rPr lang="ca-ES" dirty="0" smtClean="0"/>
              <a:t>MASA ÓSEA.</a:t>
            </a:r>
            <a:endParaRPr lang="ca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139858" y="119675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PÉRDIDA DE MASA</a:t>
            </a:r>
          </a:p>
          <a:p>
            <a:r>
              <a:rPr lang="ca-ES" dirty="0" smtClean="0"/>
              <a:t>MUSCULAR</a:t>
            </a:r>
            <a:endParaRPr lang="ca-ES" dirty="0"/>
          </a:p>
        </p:txBody>
      </p:sp>
      <p:cxnSp>
        <p:nvCxnSpPr>
          <p:cNvPr id="14" name="13 Conector recto de flecha"/>
          <p:cNvCxnSpPr/>
          <p:nvPr/>
        </p:nvCxnSpPr>
        <p:spPr>
          <a:xfrm flipH="1">
            <a:off x="1619672" y="3573016"/>
            <a:ext cx="108012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H="1">
            <a:off x="3419872" y="3717032"/>
            <a:ext cx="21602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4572000" y="3573016"/>
            <a:ext cx="100811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6228184" y="3573016"/>
            <a:ext cx="129614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323528" y="472514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REDUCCIÓN DE LOS LÍQUIDOS CORPORALES</a:t>
            </a:r>
            <a:endParaRPr lang="ca-E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2483768" y="486916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DISMINUCIÓN DE LOS GLÓBULOS ROJOS</a:t>
            </a:r>
            <a:endParaRPr lang="ca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860032" y="5013176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SÍNDROME DE ADAPTACIÓN AL ESPACIO</a:t>
            </a:r>
            <a:endParaRPr lang="ca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7020272" y="5186809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PÉRDIDA DEL SENTIDO DE LA ORIENTACIÓN</a:t>
            </a:r>
            <a:endParaRPr lang="ca-ES" dirty="0"/>
          </a:p>
        </p:txBody>
      </p:sp>
      <p:cxnSp>
        <p:nvCxnSpPr>
          <p:cNvPr id="28" name="27 Conector recto de flecha"/>
          <p:cNvCxnSpPr/>
          <p:nvPr/>
        </p:nvCxnSpPr>
        <p:spPr>
          <a:xfrm flipV="1">
            <a:off x="4716016" y="1987099"/>
            <a:ext cx="864096" cy="793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Imagen 2" descr="https://upload.wikimedia.org/wikipedia/commons/5/50/Space_fluid_shif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1" y="2670091"/>
            <a:ext cx="2152452" cy="11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http://www.esa.int/var/esa/storage/images/esa_multimedia/images/2016/02/short-arm_centrifuge_moving_envihab/15790079-2-eng-GB/Short-arm_centrifuge_moving_envihab_node_full_image_2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06" y="2292871"/>
            <a:ext cx="2324559" cy="131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5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3200" dirty="0" err="1" smtClean="0"/>
              <a:t>Todo</a:t>
            </a:r>
            <a:r>
              <a:rPr lang="ca-ES" sz="3200" dirty="0" smtClean="0"/>
              <a:t> </a:t>
            </a:r>
            <a:r>
              <a:rPr lang="ca-ES" sz="3200" dirty="0" err="1" smtClean="0"/>
              <a:t>esto</a:t>
            </a:r>
            <a:r>
              <a:rPr lang="ca-ES" sz="3200" dirty="0" smtClean="0"/>
              <a:t> no </a:t>
            </a:r>
            <a:r>
              <a:rPr lang="ca-ES" sz="3200" dirty="0" err="1" smtClean="0"/>
              <a:t>sería</a:t>
            </a:r>
            <a:r>
              <a:rPr lang="ca-ES" sz="3200" dirty="0" smtClean="0"/>
              <a:t> </a:t>
            </a:r>
            <a:r>
              <a:rPr lang="ca-ES" sz="3200" dirty="0" err="1" smtClean="0"/>
              <a:t>posible</a:t>
            </a:r>
            <a:r>
              <a:rPr lang="ca-ES" sz="3200" dirty="0" smtClean="0"/>
              <a:t> </a:t>
            </a:r>
            <a:r>
              <a:rPr lang="ca-ES" sz="3200" dirty="0" err="1" smtClean="0"/>
              <a:t>sin</a:t>
            </a:r>
            <a:r>
              <a:rPr lang="ca-ES" sz="3200" dirty="0" smtClean="0"/>
              <a:t>... </a:t>
            </a:r>
            <a:br>
              <a:rPr lang="ca-ES" sz="3200" dirty="0" smtClean="0"/>
            </a:br>
            <a:r>
              <a:rPr lang="ca-ES" sz="3200" dirty="0" smtClean="0"/>
              <a:t>LA ENERGÍA</a:t>
            </a:r>
            <a:endParaRPr lang="ca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AutoShape 2" descr="data:image/jpeg;base64,/9j/4AAQSkZJRgABAQAAAQABAAD/2wCEAAkGBxMTEhUTExMVFhUXGBUXFxUXGBgZFxgXFhgZFhgWFxoYHikgGBomHRUVIjEhJSorLi4uFx8zODMtNygtLi0BCgoKDg0OGxAQGy0mICUtLS8vLS0vLy8tLS0tLS0tLS0tLS8vLS0tLS8tLS0tLS0tLS0tLS0tLS0tLS0tLS0tLf/AABEIAJsBRQMBEQACEQEDEQH/xAAcAAACAwEBAQEAAAAAAAAAAAAABAECAwUGBwj/xABFEAABAgMEBgYJAQUIAgMAAAABAhEAAyEEEjFBBVFhcYGRBiKhsdHwExQVMkJSU5LB4WJygtLxBxYjQ5OissKD4jNzs//EABoBAAIDAQEAAAAAAAAAAAAAAAABAgMEBQb/xAA4EQABAwEFBAkEAgICAwEAAAABAAIRAwQSITFRE0GRoQUUMmFxgbHR8CJSweFC8QYjM4IVY8Ji/9oADAMBAAIRAxEAPwD696mnyYy9Upac1XCPU07YOqUtOaIR6mnVB1SlpzRCj1NMHVKWnNEI9UT5MHVKOnNELK0plS03pikoSPiUoJHMmEbLRGY5ptYSYC4c3pXo5JINpSWp1QtQ4FKSCN0R2Fn+SrhZap3Laz9I9HrLJtMt9SlFPK8BC2Nn+Sjqtb7V0UTZBDibLIxcLSeOMMULOcvVVmjUGbTwV5XoVe6tKtywe4w+rUPhRsngTB4Lf1QajEuqUtOago9UTqMHVKOnNEI9UT5MHVKOnNEKfVE+TB1SjpzRCPVE+TB1SjpzRCPU0+TB1SjpzRCn1NPkwdUpac0Qj1NPkwdUpac0Qp9STt5wdUpac04R6knbzhdUpac0Qp9STqPOH1SlpzRCn1JOo84OqUtOaIR6ijUecHVKWnNEKfUUajzg6pS05p3VPqKNR5mDqlLTmi6j1BGo8zB1OlpzRdR6gjUecHU6WnNF0KfUEajzMHU6WnNO6EeoI1HnB1OlpzRdCPZ6NR5wdTpac0XQp9no1HmYOp0tOaLoR7PRqPMwdTpac0XQj2ejUeZg6nS05ouhHs9Go8zB1OlpzRdCn2ejUeZg6nS05lF0I9no1HmYOp0tOaLoR7PRqPMwdTpac0XQj2fL1HmYOp0tOaLoR7PRqPMwdTpac0XQj2fL1HmYOp0tOaLoR7Pl6jzMHU6WnNF0L8/J6SWwYWqf/qL8YrvHVdrZM+0cFRenbWcbTaP9WZ/NCk6pimwfxHALSV0jticLVP8A9VZ7zBedqg0mH+I4JuV0yt6cLTMO+6rvEF92qXV6X2hd3RHTa3Tr0m+m+sdSb6MEoO4UL6yC2LGK3130xJM8OSYsVJ+QiPGPNeM04q0emULSpapoLErJJ1hifh1NSJtcHi8MUmgAQFziqJIlAVAiUxLtSgAHcAuAQCH3GkQLAcVYHkJqy28JIN1sHKCUmmyo7IrfTkRPFWsq3TPovQ6K0wT7k9aD8qie9J/EZntczdwWtjmVM4PiF37Lpe0pHVm3ty73YqKxWe04OITdZaDx9TBw9ljaNMTkFzOtEsnWskY6pjiLW2mtrKqNhs8ZBMWXpnPFPSy5n/2Iunmjwi4Wqs3P56LO7o2zuy5H3ldSV0pnrYgS0Uwu30niFAiEekHg5BVnomnGBPmmZmmJxQ4mgTAxCQhIlqIL3DeClAHB3o7xE9IPLtAqf/HBu6Urbem09JN2xhmzmBRfcnERsFtYciqh0Y4DGV5jSXTHSCnqqUNSJd3/AHKBV2wbe9k4KQsjW5tPnK9D0D6SkSlItE0rUFdW+esEkYOfeq+OEQ6yaboIkIqWI1BLM10NO9OZcpJTLRem5AkFI/aUUnsod0Xi0AiQs4sTgfqXlP78W4l74bUJaW7n7YrNZ2votTbKz7Z4puX0utJAUq0JT+z1B+H5xQ+vUmATwWqnY6AElo8yfdLf31tQXSckp/auV7IkKlSMXGfncoGz0b0Bgjx/a9DZOlc1affBP7IQfxFDrVWGE8grf/HUDiBzPuuXbOnM9C+qtKgMQUJI5paNFOtVIkn09lnq2WzjBo5n3T0n+0kML0nrZkGnI1EXiu7eFlNibuKZ/vyoh7qEjaFeMQ62ZiPnFWf+OwmfnBa2HpXOnP6NMtQGJZQA5qgdbA3NVmwwJn5wVFdNiKKMoHOijzY0izblQ6qsV/2gN8h3IV+SINuU+qLFX9pJGEkKO03fGDbnRPqg1WSv7SpmVnQN61H8CA1zomLI3eSoH9pM76EvmqFt3dyfVKff88loj+0pednSd0wj/qYe3Oij1Nuqwmf2iTzgiWngT2kxE139ymLJT1KyHTu0n4hwSnwiO2epCy0lVXS60n/MmcEIA7BENu/VWixs3A8P2q/3ptX1Jv2iDbu15o6m37TwUf3otX1JvIQbc680dTH28lB6S2n6k3shbc6p9Tb9vJR/eW0/Um8xBtzqjqbft5LhI6PS85gHGMJtTtwXV6swapyz9GbOTWann+sRNqqKJpMH8CU+jopZM1v/ABfrEDaaiqj/ANfqnJPReyDIH+J4gbRUO9RvuGTOS6+jNFyZReWgA684rc9zsyqalR7hGSw6UdG5dsRU3ZqR1Jjf7Va092Wb20K5pnuWbJfJdK6JnWddycgpORxSoa0qzHktHWZUa8S1SSQTE5ThWCYScKWhJwpECYW8q0LTgojcYiWNOYU21HNyKblaZnigmHcWPfFZoU9FYK79U9ZEhQeYhLnMC72JZope4gw0rVTphw+sJ6UUIqLw/iP5eKiXOzVwY1uRKbs+mhgSeIeIOpFEtKbmELwAVuLGIAlqkWjeqy6UZQ4n8wyUw1TOnnCsACcLnWiQVf5i09v5i5rwNypfSJ/lCQXotR92YFfvOPGLhXaMwszrM/cZS6tGTh/lrO5JI5iLRVYd6oNJwzCzNjmfTX9qvCHfbqErjtF0tDWaYlTlJG8RRWe0ha7PTcDiF6CZo6VM95AB1pofA8YzNrPbkU6lFpXPtXR5QrLUDsVQ88D2Robah/ILOaBGSZ0fYZiAywk72MVVKjSZatFNv0w5d+xWi5gABqanZFBKrqUg5c7TGipU5RWk3FH3mDgnW1K7Yvp2gtEFU9XK5aujp+oORi7rQ0R1cqiuj5FStHFx+IfWWncjq5S02xJTjNl8Co9wiQrTuKewKTmLlj40nc/hEw4ncomkN5CXNoTk/J/yIcuSuN1VTN/e+0eMKfkp3R8CzVO2q88YcI80JUk4lQ4A/kQYoAG8qTc+ZX2j+aCXafOCLrdeX7QLnzq+wfzQSdOf6Tut15ftT1PnP2/+0KTpzRdbry/aGT85+3/2gk6Iut1+cV0Zrv1TTZj24RjEb10zM4LObLzAL5vj+IkColuiqlxrB107nMM4pCQoWlWNH1pJHOAEZIIdn6KiZ0wYKUDv/IO0w4aoS5P2LS9pSaTFnYSSNzGK3MYUbMOzavRp0ymci5PlBYORAKS2BY5xngtMtKg6wjNq5Fp0NY1F0oWl8gT+XaLhaaoQLHql/wC79m+aZzH8sPrVTuUuphR/dqQcFr5j+WDrb9AkbI3vWMzop8swNtT4GJi2ahQNmGqzHRU5rHAfrD653JiyN3lN2bQCE1xOuKnWlzloZQY1MmwfiK9orYCwm6OJiYqpFgKrK0a2PdAasoFMBPSZbZRUSpppM45xFQLAtL41QKMFASk490ElBvBHqyNndBeKV4qUy2wJglO9OavfOuCVGAj0kCLqL8EohQZsEouKDOgTuKvrHloaezVhaBtgS2ZVVzCcv90Ephsf0ufPkqOSecWB4UiEouwKOITxaJiqAoGmDmg6NUdQ3N5/pBtQjZhXGil/PC2o0Rdjep9mTBgp+MG1boiO9W9UmNWvGFfapQs1WJPxShvAx5AGJCo7cVE0qZzCqbFL+j/yg2r/ALktjT0WarFL+me2JCq/VGwp6ITY5Wcs8z4wbV+qXV6eit6lJ+meavGFtamqNhS0UCY4chQ2kAiIRor7w3rG8DVgewRPFRkK7Ahqg6i5ERmCpRIWakEUoDu8YkCkRCG2N5yglEK3rYS+5uOTc4VwlF8BWl20nAPTdhCLAEw+U1KlTCKlstp4ec4rJapSmZcrB641y81iBKV5bJW2WNW2edcJIiVsi0N2RGFAslbKtj4pSeFW38oIUBRjIlZiak/D2+MGKldcN6YlWYKFDBKqdVLTiFCrGYLyYrNWapCtUEqYe1YWlQlpK1kJSkOScBE2NL3BrRJKTqrGtLnHALhI6YWTNZG0oV+AY6h6Etg/iOIXOHTVkP8ALkU1L6Q2VWE+XxN3/k0UO6Mtbc6Z8sfRaGdJWV2VQenquiJlHozO4NGOBjEWkOuxitgc0i8DggzYREZqQAOSqViBShUM6HCcIE4aoIRCsJoMEJQpvwkQgTRrghKFZxAhSk+d0CRReECIUUOXnGBNUVKTSkOSiVUWZGqHeKFr6GFKV5TzgQtEq2wlEhaiuMJQyyQUjy/hAiSgJHkGCUSVNwQSlJUegGqHKd8rkzLQk4ORsBI/IiYaVpS3ryBQoVxw7IncOqiXBZTLYhqAfc3/ACMMMKReIWK7ew90A8DEhTneompG5KzbTMUcKnDWwrQGLA1oVZe87kumXgTWru414V484mXbgoBu8roSpwSMxtbA66YeEUFsq8OhOptJYksDgcgMM9UV3JMBTmBJTBtYzNKVcVwq+BxqaYRC6gaqDaqvw8+B1QXU1X1sDupyLefCHcRK5GmelYkquISFLGJ+EVw30jrdH9DutIvvMN5lcXpHphllds2iXch+0tI6eJ+OSRtSoHixAjZU/wAcP8KnEftYaf8AkTf5s4FdzQ/TSzrWEddBL+8ABQEkkgmjPHOtHQlpotLzBA0PuAtNPpaz2h10SD3heT6WdJPW5hAmTEyQRdSBRTH31dYF+FG3x3+i+jjZWXnNBeeXdlxXCtttFZ10OIaOffmuVIts5PuWpQ3LmpHaGje+jRd26QPk0rO2rUGDavMplWk7RMlqE6eTLFBeIUFLagcAuAHJ4RQ2yWam8Op0/q7sIHJWG013tuvfhxXKmTCCykoP8IG4gpbfGtgDhIJHn7ysznwYIB8vaES56HBVKBDhwFKD1dqu0Scx8YO5D9JB7d7fX9rtad6SC0JTLCVS0AB0pIL5AHBxhSOXYuizZnuqlwc474iF0rX0mK7G0wC1o3ArjmWEKIC1pUCQeq2GshT9kdMuc4YgEePuFz2hoODiD4exW8u2zh7tpV98wd4aKXUKLu1SHBqvZaK47NY8XL2UzSPorKhXpETprAFlguXDuRWmHER5g2I1rWWhhYzw9F6VnSGxsjSXBz/H18AvOo6QWwYpBycyy3+1o7DuirCcjH/b3XKb0xb25if+vstJfTGaPeloO68k1wGJit3QNB2LXnkfwrG/5DXaYewcx+Sn7D0xvrSkyaqUACFPsdrsZa3QNxpcKmXd+1qo/wCQ33Bpp59/6Xe0nbkSEFUwtiwxKjR2D1ZxHFs1mqWl9ymPYLtWm10rMy/UPufBc1HSuzfOoYO6Djwje7oW1jcD5+8LE3pyxn+RHkfxKcl6fs5wnIxzLd7MWjM7oy1tzpnyx9Fob0pZHYioPPBMytJy1e7NQrcpJO3CKHWWs3tMcPIq9lqoO7L2nzC3TP20y1dlM4qLSM1cCDktUzjzc+fOURhBCumds8WaFCIUid2s39IIRCsZsKEoUlcCIWiJheBRLQrmYrVCUbrVT06tXbDgKVxqkT1eTChFxqn1g6oIS2YWCrOCKh99e+C8QpzqshYgMg2wN3RK/KYcMlU6OlGpZ9rw9o5RJxyUosScsP3gRyrCLzvTvBVmaNBd+tTVDFQhEg5pdejOQz37fwYkKqICWtNkuBSiQAMScAM3yoB+kTY4uIaFF5a0FxOC8bpS2maSlCwlAoJZN1w+JpdJoM/yY9f0fYhZwH1Gy4784/PJeM6Qt7rU4spuho3TE953cSkkGdL90rAxdJN3e4pHQeKFXB4BPeMeBxXOYbTREsJA7jhxGC62g7daJiwkqdAqokJw1O2Jjl2+w2OlTLrsHdBI+cF1bB0lbalVrL0idAfb1TGk9MhAUhJJWHTh7tKq37M32RzLB0Y60EPdg317v2ut0j0syzgsZi/Lw7/0vN+srd7xrrw20j1Qo0wAABgvH7epJMnFR6Y5pSrPBv8Aixh7PQkefvKe2ntAHyj0hdBbSUUupmzAHDnqIOQJwUcTqEZJLzLpLRlliVcYA+mAfNcycsE49jVYAlhg7RqpsujHNUVH3iqJS+Y5gd8TJhQAnBWAWWTU16qcQ51CIktgk+alBmFrbZQSspdyGvEO174ztYvXZEG1PpBIzyHopOb9ULBE0j9QDTiIsLQVFri3Ja2SclCrxDkB0hg1/InYMW2RCowuEDz8E2mDKibNcVYqepYDhQVJOJ2CE2nDp4KTqhcP0FmlAxLgOzgPXnkImSdygI3qFJGRca2akMExiEOgHBaWWUVLCXZ6kvQJFSS2TAmIVH3WymwSUzOmKdSkzCUgmgUqjmgIIGztimGyGluPgPNaC54Eh+Hifyq2PSkyWsLFwqTWqRwwY6odWy06jCwzB0JSp2uox4eIMagJnSun12gj0qEG6MBeAGODKzfu1RRZejqdmnZE4+HsrrT0hUtJBqAYePukPSS6OhQONFeIMa7r/u4j2IWYupn+PA+4KlCJZZisHIMlVdbuPIgmoNDxHuj/AFHUcD7KDKRlMZqdZKhX+F9vZBffvbwI/MJ3GHJ3EH8Sve9FZcqVK9GubLvu9y8kKGD0oeOoCPJ9K7avVvtY6Izgx+R/a9X0U6lQpljniZykf33eS4/Sa3TjMCJKlXEk1lnrai7VxSojJiI39F2Si2mXVmiT9ww581h6Uttd9SKBMD7Tj5wuZ7ZtqcVzBX4kin3J29kb+oWF/wDFvkfYrAOkLfTzc7zHuFojpbaR8SCxo6RXezZAxB3QlkOQI8z+ZVjOnbYMyD4j2hOSums1+tLQaOWvDbmSxyjO7oCgey5w4H8BXs/yKv8Aya08R7plHTnC9IrhRbuNxSMa8ozu/wAe+2pxH7Wlv+R4w6nz/S9bKUFpBSza3odbEZR517SxxaV6Om8PaHBSpLZ8niMqxSJn70EKKkzR+19p8IITR6cfMftMF1LyXUUnjx8DFKzg+SoxyceeMNSkIMs5gnn/ACwSi9ofnFShOxtvkiBInvQphXP8bKwIEnBZrDUNGrXKGpThK+fdKekKJ6jLSCZQNWLXiD71QaUoOOpvXdEdFOpN2z+1unGPReS6V6UbVdsW4tGcHP1wXA9Ag+7MbYtJT2hxzaO7tKg7TeBn1g8JXH2VJ3ZfxEcxI4wtLJo+cVoSjFaglKkqBDnK8k47MTEKleldM49xGPAptoVWkEYd4OHEL0OlJwsktKHKpig7mpFGvk5KpTVwIjz1Nht9a6MGDOMvAdy77n9Qo33Y1HZTmBqe/wCarykyalVSljmQe1i/fHpG0ywXWnDw/pedLw4y4Y+KolAPxAb35UeJkkblBonMwrIsq1EBIBKiwYg14YRB1VrQSVLZmYTOkQlB9ElzcAStW17yikDAOavqAihjnH63ZnIfPkK10dkeZSBPnZGtUQopAhN6PtCZd5f+YzS6US+KydYGG+KarHPIG7erGODQTvWF6hAGNTm4FW2VBJ3bIYbLrx8kpwhZPs/rFigrqKcgQd7uczhEYdqpm7Co23d4+dkNRT1rSEITKKXX7yjmkqbqhsSzPtOyKGEuJqE4fgK10AXYxSc1BSWOKcWepfDhhwiymSWyd6g4DIIlzSHYs46x2YtEy0HNKdFHpDdba7dnnjCuiZRuhWRPIdjTaxd8qimEI02nMKTXubkVCQ5AzJc0buwzMPJRVH2VPnzuhoTFiIvX2cIDsc2oBTWSH2ExVVBIu6qbIBxVk3Fqa6oGpJv0FHJIKXLAa4i/aMbgeX7VgNN24jz/AEqTpaj1yUm8wHWS4pgRkwDYRJjmtF0A4dxSexx+qRxHosQnAZZ957Gi2VSrS56kuQoitGJG0t5zhFrXZiVJri3smFsLbMcArJ13usK1+LY0V7CnuHDD0U9vU+4+ePqoFsJclKD/AAJGJwoB5EPZDcTxP5RtnbwD5D8QnNE3VzUf4SaFwxWaiqAXJDFbDDOMtrJZSd9Zy7t/kN2K1WMtdVH0DXfnu3nuC+rWayBCUoGCQAOAaPBveXuLjvXuKcMYGjcIW4S2vzxiCcyoIO3tgTkKplny0Ep3gq+rjUPtEO8UrydmKAoX7BEFS0E4rInVTj+sCn4rNbZ9/wCkNSE7ldK9QPndAkRqovmh1ZdsCIGS8b0400oBMhFEqF5Rq+LBJBGFHPbTH0fQXR7apNd+QOHivP8ATttdS/0tzIx8F49doSodZAenWT1TxHu8gI9Ts3NP0u8jj++ZXmdqxwhzcdRgfyOQWSZV4smpJYDMxMuutvOwVUS6Gp6fIlySgg3p8s3yAaJUGKRTBqV/QRyX1qtWq26MJ8o/a6bKNNlF944wQNZ18kvareqYpSlMoqJJJAdywdxV6DkI30bK2kwNbh4LLVtTqjy58Gdf1CXdJ1jtEW/7BoeXv6Kv/WdRz9vUqDJ1EHsPbBtI7QI5+k809lPZIPL1jkutZ5CpNnE5Idc28lKhUJSlgpiPiDppiHEYalopvqhrzA9Vpp2eoKZc0Tr3LkmcQLtf2nYmhokam2Zk7I1U6YJvkZ+izOeYuyqXxmnkW73i0g7ioNgZqbiD8Ta3FOaX7oUvG75871KG7j8+dygSSdutiH3NBfCLpTdlk3ZUyYsNeBloGBKjidwA/EUufeqBrd2JUw260lyURMASp0gvRJIOObEEZHblEySakA5Z+yTYDTIzWb5c9nLzWLVWtbJOShaVqS4Bol8xrpraK6jC9t0FSaYK1XbVqJJKSrFyhN5/3mcNjjiBFZoNkRl4n0yVhrOIx9B65pVKTw2ZnVThGhUlWM1RoalswKDzXlELjdynfKpeGLbB584xKFGNylhhWlT57IMUkxYE9YzDggFR1PglO4kjgDFNYzDNfTerGYY6LByo4OSWGsk/17YscQ1s6KABJhTOlMq6cBnVi2JD62hUzLRjJUnCCqJWal8ac8ex+yJwoxuUE0GGZ4Yfg9kCFc4tmWB34nt7oEtyhJBpVg/HPnlBCIUhTuactZbueFCaDhhnVuz8wIXc0GlYQSjqrKpaULCUkgiYnXib6pWOR2Rx7e5t8XsRiSO4A/i95rq2BriwkYTAB8x+bvkvq0tLUJfaaHfTCPFkyZXrxICk3dQ5+IhJi8oF3JPd4QJ/VqgjZ2QIUPv5HxgRC+ce1J31V846+xZosm2fqrDTE/6q+cLYU9Etq/VSNNWj6quzwg2FPRG0dqhWmrQcZy+cGwp6IFRwyKr7Xn/VXzg2NPRG0dqqT9JTVi6tV8alJSrvFIspt2Tr1OQe4kKNQ7QXXgEd4BXNmWRJqKd0daj0tVbhUF4cD7clx6/Q9J+NM3eY9+aEWW4PSImETUk3UBLghQuu5OIBUeUXvtbrU66wfTvk4z4aLE6yMsjL1Qm9ugYR4pQWuYwBUaPnkS7bs2zPCN9CyNYC5wxOaw1bU90AHAZKomJ+JP2m6e4jsi8scOy7jj++arFRh7beGB9uSoEg4EcaROYElVgS6E7Y9HpKVTJxuyx1RVipR1F6+dRjDarQYuU8T8wWuz0fql5hRMtoQkS5QNxJvSypjU0K99N32iKLJQNRrXVRiJB75OXlgr7TVbTe9tI/SbpHkI54pc2lJ96WnejqHfR09kb9k4dlx88R781m2zHdtg8RgfyOSgy5Z91ZTqCx23kv3CC9Vb2mz4H8GPUouUXdl0eI/In0CF2CYKgXgM0ELG83XbjCFop5Ewe/D1z8kGy1cwJHdj6ZearYbIZswSxxOoZmJVqoptvFV02lxwTGlbUFTAhBuoR1EvkPiURtx3CKaY2dO8cSVJ4DnXdwS02ek/D1U0TkcXc5OXJNM4tZSLRnjvSLwdyosIOF4HEgse0N3RIX98env6pOLcxPzggSSahjgAAavlQ74W0AwII8vZGzMTI4/jNZqlkUILny3nZEg4HIpFpGYUEVbIeT53RJJNaOl31KfJKjX3RTEjUBhtaKqr7oCk1oKWpyizFQxQUsHL9bZkC3eOyE1wOSeMpn1q7KCE4kuq8BgKJAx/aP8UVbKXlzvJWCoQIHv6qJU0jrBKXSKEY3lBgQBiz3sMhuhOYS4CTHsmKgImBPBZyrVMQKKUDhifdGTan7osdSY/tAFDKz2n6SVWasqVViTjRg52DDLlDa0NEBVucXEuKqCCcKDuGH4EOCkhLVLnVXWd3GDFHcgJoa405VP/WCUIKCE4Yl+VB3mCQjerJT1d3ea9yR90Vud9fcApxhK9v0JsUuZLE1aFApUySpSikqSHMwCgxYMx9zEkU8t0vaXsdsmnMYjDfu114r0/Q1la9m1c3I4YnHv9OC9gZhDYfhssI4EL0MAqRaDs5nxghGzCg2k608/wD2ghGzHz+lZNqOtP3D+aC6oljUetK1DmPGCAlcC8fOtEoYTgf/AAyz23I3ta8/x5n3VRNIfy5D2Sq7QSeoCr/wy/wIsDY7WHmVAu+3H/qFdNntJr6E8ZSR3phXqQ/lzKQNQ7uQWps9raspA3y5P5ERv0deZTFOqd3olLRMnI95KBulyu8JixoY7I8yovFRmY5BLqtiz8vBCB3Jiezb8JVV8rBSicYmBCiTKh4ElBs5X8JVtYnti+laqlDsuju3cFTVsdO0dps9+/isJmjDi4G8h+Qr2R1KPTIOFRvmP37rk1ug3DGm4eB/XslBZFHJtuO4dkbanSFFtO810/N4WCn0dXL7pbHzVbiaUSkS1Va8XD5kqIByJJZ+OUcijTNqrTOC6lVwsdCI+o7/AJ83pZc8K95Iwbq9VgKAasAI74pFvYPkcR781wto09pvnkfbkqLSnI7wRVu6JBz/AOQ4fPdJwZEtPkfnsqKlkZccmiagDOShKyKgkHIihG14RAIgpgkGQu3YF2mTaJMxUzC6tiXvYquTHxHVqDkaMcOPNN9U02iAQcvm9dFxqiltnGYIz7yN/co0tpITlEzSReqgICTcSWYVYm8wVjhd1kQujbI6jSBaBPeTj37/AAyV3SFrbXrG+TG6AP1Oua5gsoLXFpVVgk9VTnXep2x0tsW9tpHMcseQWDYB3YcDyPPDgSs7RZZiKLQpJOsEPuOcTp1WVOwQfBQqUX0+20jxWTch2+fCLFUpE0sa8MuXnGEWgp9yt6WgBSC/A7MPNYRGhQ3AyuiLkuT1ryVTsGZRCEnNyKE9wjIL76l4QY1w91oGzAh0idMfZIIs14pQlQckCrjHM7AHOOuLalUtbiPnryURTaTId89OarOQ6mD3RQPjdGZ7+MTpgNaG71W5wOIWYqdn4GXcIsUcghJcud5872gR4IlqLuThU7d/EiAoIUy1VJOok8aZayRAghCGLiozJ3Vbu7IEFQA4AB1mtPNB3wI8VK0ksBXKlamveYEBQv3mB1AcKfrAjcu3oOyqUsXEJXUUUWDv6XFjiiSAT+3tjj26uxrCXEidNB9PqZ8l1LDQe5wDWg5Z65+gPFfQtEWX0NnloUReCXURheUXXRsLxMeStVUVaznty3eGQ5L2FlpGlSDDnv8AHMp4IHDZURnlXyUeiT5SP5YJKJd8P7UEI8jwTBij6vn9qDJQcv8AkO4Q5KUn5/aj1ZGr/wDTwgvFE/MPdcORaZJ/z5SN0tP8gjSWP+0nz/aqDmDsn0TQUk4W0cpcQg72eqleJ/l6LFUlZr60TwBPBod5v2KYYdx5BbS5U7KeRtMkd8RLmfbzQWvO9azbDPILzpaw1QqV4KfOEHsByI81AXhv5ftciZoIkOEyyNY9Ilxk3WOMXi0RmTyUTR8Oa59ts/owf8KXUUN5Z4pdTHti6m+/vPJV1KdwTA5pFNoW3VAA1hKX5s/bFpY3f6qgPdu9FjMWo4k8XiQA3KLi45qkSUUQkKJljKw91TDMAsPxGqzW11nJAjHVZrTYG2kCZw0S9p0QtAclP7t5N7kDHXodL0KmDpHpxXGr9DV6QkQfXguepLYj9THTa4OEtMrlOaWmCIKELINC2ZhOaHCCENcWmWlbWNZ9LLUUuLzmlGSxPeOcYbdWFJl0Fa7JQdWqJ21ArUVLmFsVOQkVBCUAgOHYjcFGOfZXuqnsgd4GPeujbaTabQy8T3E4cPFc1clQqRjniG3x22VGH6Wny38M1x303txIw13cclnsyGPnsixVrSVaVpBZRD0YEtxGBEQfSY/tAFWMqvZg0kKfSgsFJBObdWvCkR2ZHZcfPH1x5qQqg9po8sDyw5IuIOCiAMiNusb+2FeqNzE+HsfdF2mcjHjjzHstLLZQqYm+tCUk1WVADbXL+kV1a+F1oM8FIUIxJEd2P7T2nbFM9Mq8kC6wCHFE3QU7CCCC4yMZaNvoMbcdIO/D2la39HVnC+yCDp+4XNllSAskF1AoCv8Am2ujB/2jGprm1ngtyCxuY6n9JGKzlzCkUJD0ochU9rcjGhzGuwcJVbXOaZaYVzaCwvBKn1hqA7GxY8orFEA/SSPP8HBTNVzu1B8seOahZS2BD1oX1jPDPsiYDhv+fO5QJByHz53oEoMwUmpetNg/MOSoTirGyTLtEKLnEBxTdvPIRDbMmCY8cPVXCi84gSO7H0WOCd5bgKntblFiq3oRQE8OePYCOMCDmrWahvfKCRvwTxvERGo4NbKkBOC2lWUqK0i6CgGtQ5cICRrJKg0UVbQKVMOdv9p5b1dTs7qji1py945nBe66EWM3BOUkIYrQLqllKiClF4uSEn/DIcUIOWflumLQCRSGg9/zK9N0RZnNBqO7xH55bl6uYAQ+Yq9OT5Rwwu3EGFEkABjQ86bHEMpnPBWITrH2p8ISWOnMrNUkfKk8EeEOSnhv/KzMojBCeBA7oc96mCNVZz8h+79ISMNeS+bR2lyUQIUhTYGBAJCuLQvG8rmYjdbopCo4b09ZtOTU0Kr6SGKT+CMDFTrOw5YK1tocDjiu0NPy5qfdZYbFTBw+BGJ4RmNncw9y0MrNOXNIKsa5h9JNMxYBYpSgimoFTbsHpFoqBgutgeagWFxl2PdH9JuTPXVKbK4fqi8kXaUFHrtiotbmXq2+8ZN9EmuUpZP+FLCqqrMq2thRq44xaHBo7RjwUHBzj2RPiqr0fOYOiU5qGqpvmFWbxgFRmpSNN53BSNHzSpkLTeZyAkJIHLy8G1ZGIMI2b5wcJ8Fhb7NOAIXMVdZzeLDUKPXGm+J03sOQxUatJ+92C5SUvQVjQTGayASYChct8Q8WU6r6ZlhhV1aLKgh7ZSq7Ek4EjXn3x0qXS1RuDxPL5yXLq9EUyZpmOfzmmk0SlOSXbjU90c6rWfUMuK6NGz06IhgXJnzSeqS4BJLayw40AA/WPS2OgKVMYYleXtdY1KhMziqImkVBZ40uY12DhKoY9zD9JhStb0ID5nDm2qItZdyJ9UOeXYmPnJWly0qIZQH79A+QeG910TE+CKbS43SQO/d+vTvVZslSXep1ghQ2lxj/AFhMe14kehHIpvYWGDyIPpgsjq11P4HnXE1EYp+do1paFqzCmTvKQFU1ueAEcd9ov2hoG88l0mUIoPef4jmnrYSoFIcrN1CTeLhmSkDUAABsAjnMJFqLtCfyupUDRYQ0/a3jguda5ktSggXmT1EqB96tVEHWSTxjv0qdRjcCO8H3/RXBc+me1PiPb9hYGSFe6sbjQ9vOJ7Vze20+WP75KOyaey4eeHrhzVZshT1BA15Af0ibKrHZH54KL6b2CXD54rP3lUz7BgOyJqvIIV1jTNgO4DugRkFYzSFOkkNQEFiwo4aAiRBTbhimZmkFuyrq2p10hTkY1NcXzinYM3CPDD0Vor1DmZ8cfVE2dLIYy2OPUUQAVDAhT5NnDDHg9qfEe0JF7COzB7ifzPKFFnSAQQXA69ae5gDvUQIhXJMN1Sp5ydy6Gg5MxLKTJM0k+kSyqH0fVbguYgl/ljB0hVpu+lz7oiDhrlyBGGq6NhpVZBay8SZGP2/sg46RG9fQOj9nMmyyk4KSgFQBB6x6yuLk0wjyVtqiraHuGROHhkF62x0TSoNY4bsfE4nmun6QKDggE0zSeRrGWIV4BGBRPWABedO1s94BEMBDcclmmaj6h7PyiHB0Tg/P7U+mSP8AMHNP5TCg6Iju+cVcWoZTEc0QXToow3T1R6c/Oj/bChSut0PNfNfSbE8gO6O1C517uQV/sjt8YISnuQJmwcoITvdyuLR+yj7RCu95Tv8AcOCum2kYJlcZaD3iFsxqeJRfOg4K40pNa6FADUEpH4hbFkzClt37j6K8vTM4Fwqu2rYuwNMzETQYdye3emtH6eKVOsO7kkYklg5rv5xXUs0j6Vay0/cOC6lmtUqaVKvpcpIulwMHFDXF888YzuY9kCFoa9rsirVF0pAUouCpyyWr1a5V3vlhCwxByUscwsbZKQD6UlrjJUc1GjUOPnCJMLiLg3pODQb53LiWhc6ebxSW1syd75xraGUhErG41KxywT9imyZSR1us4fAkijjYKYGsUvFR5ywV7DTpjPFZWi2SDMZyZbE0SQb2QrlnEm06gb3qL61MmNywtU+Ssi7LWzNQBydfdEmNe3MhQe+m/Jp8lVKEsSLOsgAuSTTbgzcIZJ+4JQIwYVlO0aVhjIAJD3ipsPid24Rqo9IVaPZqSNDiPngslbo6lWzpwdQYPzxSM7o7NBoH1B9W3COtR6cpOwqCO8fJ9VyK/wDj9dv/ABme7I+3ouVaLMtDhSSC7V8fOEdelWp1RNNwI7lxq1CrRdFRpHisyMuf55fiLFT3oSquwZdw87YCNyFtYglSkheBUlN6r1NTwDxjtT9m36TC00GB+BE8c11LagTF3usAGupegCfdDcI4jbdVZg3Jd49GUXD6s4S1rcgqr1TdS3zkOSdiUnmoRq6Ppy+87M4/PNY+kqmGzaMG/PT1XMTQPwH57O+O4uKhNATroPz2MOMCFaVMKQWJ1AdpLcucRfTa/BwBU21HMP0khaJtFCVJBycUJfGo2d8V7GOw4jmOc8oVm2Bwc0HkeUc5UoSjEEpyrUOQWYiuuCazcwD4YcjI5oIpOyJHjiOIj0US7KXcMpq0L1GFMqwusMHakeI/OXNBs7z2cfD2z5LFMuoBca31ZnlFwIIkKlwLc81VanJOvy0NAEJmb1UHWSEcEdZfAqUnlGdsuq+H5VgwZOvz2Xv+jNhmJQXASUBMoAl6/wDyrVliqa38IjyPSloZUqS0zJJ/+R6c17Homi6mDeEEAD/6J5x5LvrQVJulN0sC4Yh93PF45MwZXWGeaLMS9xQp8KgcdhekBjMJOnMLULKaGo4uGw/MRzTuh2Kou0j+pVDhMMKwUsah96h+IlHyE4cFACDqH/k8YeKUuVxY0ax9yfGFeKV49/NfPI7C5SIEKIEKYEIgQohoRCQogQiBJN2WZOLBF4gHgOJoIreGDFyvpuqnBq69msS1AqVcl3a1JUuoGBVQYvjnGZ1RowGPILSGOOeHMpaaEKSU31H5SVEpApiEm7mcImLwMx89VFwa4RPtywTqrBJAvJSl2AuqcgmpJBqCzfikVbV5wJVmyYMgiySkqFUJbDqlviwLZsD2wPcQc1JrWkZDyTEpHo0Ml75UcXNTiCwrSIE3jjkpgXRgqyVg+8CCkhQZhV2bUfdzNYZEZIBnNZJmYIIJExV6+MFEllU14UGuJR/LRQkDDVWnoeYbpU6dxBUSWOwFt2HBNMNxTIly5OnrQFFKB8I6xZnUczt8Y02YOb9QwKx2wtf9BxG9c+x6FE69dZJoBk5Jw5Ax0x0vVoxf+oc+K5R6Fo15LfpPLh7EJOfoOaLwSL101AorZ1fB846tHpaz1IvG6Trlxy4wuVX6HtNOS0XgNM+GfCV0T0bMu4pSg4FQK3VqyI2XVV8I41q6T27nBownDvAXZsnRGxuvccY4Eo0lYlyUFah1dYwOQ5kjnGWi9tV4aFrtLHUKZech8C4lstJdKUEskNqdRqskbVEjcBHrKFnaKcOAx+BeOfWdfvNJHJUXaHLKSFbRQvnhE9jHYcRzHP8ABCiKwd22g8jy/IKpOCXZJwox39oiTS8docPb9lVuu5tnz/XsETZCmBY3RR8nzfVWLBlKrDhMTis5mQ1d+fhwgUhqhdABx5/o3MwICHZI1kvwFB2vyECN62l2lQSXL4ABVa7c8A3GKTZ6ZMgQdRh6K4WipkTI0OPr+Exo2WmbMAuhLArKn6oSgFRJGqkZ7U6pQpFwdO6CMZOAgiN+srTZm061UNc2N5IOEDEyDP4Xa6Lrs843LRKWCgFfpLwKCVG+kLSUul3Z7zUDiOVanPoUr1J5ByjWMMtV0bE3b1blRgImSccJxz0Xvp7IY1KKhgLzcNUeVGK9WDPitAAxCWVswI3eRC8UiTMpf0KVYCja2WDShYsrnE5IUpgyolJUwMtb5FBqQdlXG0QGN4SJE4qxFo+QngfGD6E71PUKQZ2cs8yPzC+nVOWaoMyZmg83ggao+lV9OrUYICcDReMTKsucybwQn+aOnNXQcVzSKW4n55IUiy5LnfYjxgmroERS1PzyUBNl+af9qP5oJq6DmiKfeqqTZslTjvSgf9jD/wBug5oGz3yqESHFZrZ0S75NXfD/ANndzQdl38lVSpLFkzCrJ1JA4gJc84YvzuUTs90rEqGSe0xKDqlI0RLWB8IVvf8ABEBE70gQNy1NtVklCdyE5bSHMR2Y3zxU9qdwA8lmu1LIYrU2py0MMaNyRqPOZWYWQXz1mvfEo3KEmZQtZOJJzrAABkgknNQlR1wQgEhMytITEsHcDAHztis0mlWtrvG9Op0yXCvdNXIqCS1Wirq+EK4WmTopsWl1BRFOvQ/KxIJFcsYH0BHghlokwV19ITUAXgRdVRBSR1STiXoM+2M1NpJhanPAC5s2cFlZQkrWojrJoARmThk9IvDS2LxgKkuBm6JPd7pX2YWvzVgBXWcVd645GLNsOy0Knq57Tzmm5WlJUsJCJbkA+69TUVJq9Q7RWaL3YuKsFemwQwSlxpGctXUlvgQAkqIbAxPZMaMSo7eo44BVtlttCw6gwf5QKkNR9nfAynSacFFz6xGIW5l22Ym4Kgig/wAMDX53RKi+zU6gc7IHdKhaGWp9JzRvG+IXl7VoefJdS5agB8WIvYCow111R6+hbrPaMKbhOmR4FeNtNgtFD/kaY1zHEJCXSurDecPyeEa1kKJVK6u/Lx4QIKtZllJcEhqliz7NzkDjAk4A5p2XpILZM6UiYPna5MYD5k401gxldZoM03FvdmOBy8oWsWkRFRodyPEZ+cpaaEKJKbwJ+FTHg4akXtvAfVj4CPyVmcRP0jDxn8BZThXZgNbCnnfAHBIKJlABsc7zVuV3lEkDVdHQ6DdUApI9KRJJOIlkX1qGQDJAJ2xgtwJuiCY+rDeRkOcx3LbZXXQYcBehuJyBzPLMr1XRFQK7RMudRcz0YzSBLACQ74MoY84810mC1lKmcwJPn+wV6jouH1KtRuRMDwGXJeoTMDMU9XAatVNmyOPC7MScFRU9ikKCkuKLFQzY7RTE12Q7u8KI7uCYK2UxAOD116i34iKIkYKi7MkqcjAMDr/e1mkO8YhAMKi5KRq5NBJUw5UcbRuI/Ih4pwrB8lHmPwYSUBXvn5x2/wA0LySju+cF85jtLkIgQiBCIEIgQiBCIEIgQohoRAhECFEJJECEQIRAhECFaXKUoskEnUASeyAkDEphpOAXY0cicXQZwlgEUVXiMqb4y1DTzDZWumKuRMJmdYbo9IrrtQqJCiNRANMYrFSfpGCuNMNxOPit0W5JV1QFMwBSCQzu2DA0wLY4xE0zGPNTFRpOHJWFqTLmFh8oukqdqgd1OEK4XNTLgDCm1oEtSFIvFIcqAL4vlnUmuyBpLgQc0H6SCrW9QuhaPhUOsC1KKFNup4VMYwd6HnCU2oqICC6bz4m8l3GvDMDdFYjNSK5Fp0FKmAy1oCZuKVpLBYyOQJ18co6dDpW0UcWuluhx/fNcyv0TZq8y267UYfrxwXAtPRWbUSiFgEkjBWFMdj847dDpyi6BVBaeI9+S4Vo6ArsJNIhw4H25riWmzrli6tJSTWoagw359kdinVZVF5hBHcuLUpVKbrr2kHvELJNEk66cBU/jmYmq0SqOdQ7TQePCBB0VrJMUlQKVFO0FqYngzwnsa4Q4SFIPcw3mnFOjS17/AOaVLmDW1xY3KQ2G0GMvVLv/ABPLeY4GeULWLXewqtDu/I8RE+cr0Nh0FJmKuhBSBJQVOSTfmq9IEEhvdSAKD4qxwbXb6zAXFwJvECBhDcCQDOZ7/Bdux9H0arw26YDQTjjLsgThkPDvXo9ESkyEiXKA9H1iQXdzib3ZsYRxLRWfXdfqZrv0bLToMuU8AnZmBUl2brDXwGJ3a4oGhV/is9G2sUlqKVJI6hfrB8jnhEntOarIxkFWm2cpWVS1OK3pZJZQ/ZfA+aQg4EQeKf1HFWkMRUqALkHA7qhs4RwUySclumz6pq+w/wDWI3u5QJI3KVWRR/zDyEF4aJX+5YTNHTMpp+xJ/MSD26IvylVaNnfUP+nE9ozTmne//S8SqURlHUvBc0sIVSDDUYKiBCIEIgQiBCIEKIEIhoRAhECSiBCshBJYAnYA8IkDNMAkwFJlF2YvqzhSIlO6ZiFumxH41JRvLq3XRXnENpoJVgon+RA+aKZ6JKUi6pS1EVLMkHZrgaXk4iAgimBgZKYsemlSn9GhIfeW2j9Yg+gH9oqQtF0Q0BK2jSC1kkkB8boAEWNpNaoOrPdvWCJjEEspslVHEZxIjCFXexxWk21rVircAyQNwSwEIMaNykajjvWcuapJcEg6wYZAOBSDiDIK6dm00oABaQoB2NAa45NmYodZwcWmFpZaiMHCU4q0oWlVxQTeBvpOsB0kDW7hxsiq45pF4ZZK6814N1dWxLBUlOBKQdYOAZ94MUPBglXh25TpdYSUFlBywIyOArk/VhUgSCFEuu5qLgQ6EEpmJZQLve1prjhhtHBzOJyTOgWWmJ8qbImAgX0pwoQWao1RZZzUpVA5pIVFem2oxzHAEd68LOsSThTdhyj0dHpSq3B4nkV5qt0TSdiwxzHvzV7T0dtCUBQQVpxJRXEdWgq2PON9DpWy1TF6DocOeXNYLR0TaqOJbI1GPLPkuUkMFZH3WPM9zfxR0VzTnC10dZjMmJQA7l2dqAElzlQERVaKopUnPO74FfZ6Rq1Awb/LxX0Xo36X0Kpwu3pxM0oZ2CqIZ8WSE0jw9vLRUFLc0R55le06OaXUjVfgXknwGQHJNLVQkJuLBLsDrqoDOhBz2xkjdmF0tybCiHKGBNSKNqo4Dg8DEMN6InAqGRMAExDKH7OeIUkjJ9RgxbkcEoMrG67pckYgpdw9MK1Fe6JZYqS0kzQRdUrU53ZkHA5ZwiN4RBzCuBLGCuwRHFP6lLDJZHDwMHknjotZaVZTRyV4wsNFA97fRavM+f8A2qhYaKEN09Fwp1jBcUB5nkkRoD4VpEhIy9Ggkhlk7UgDtLxaapGiqFFpzlap6OKV8o3lu7HlC61Cg+i0LOb0abGYG1hKjEha+5QFlB+ftKWnQd0XkrfAe6zk7zvibbTJghJ1k0KEdGrQQFBIY4G8Il1qmFUaBmJCyToGcTgG1vTB98BtLFLqr5hXn6AWkOVyzR6EnJ4QtLSYgp9VdEyrq0IhI/xLQhOwV7X38oXWXHstT6sB2isZllswJ/xyoAUZNSdWz9YkH1T/ABUdnSGbkvLmWcEulaq0qBTIxMiociAog0RuJQvSQCr0uXLQ2FL3/LOAUsIcSUjV+1oCXnWtSsVP2DkKRMMa3IKDqj3ZlZX9sSUMVF4QIReECEXhAkhxAiEXhAhDiBEIeBCL0CEBW2BNO2HSq5ZcFxShOov3xVUoteFdTruaccV3k6YlzRRZSXcoVgTsOGum2MhouZuW1lZjsAn/AFtIDTDumaqjHVXeIpuz2eCsdISGn7BcllYAYgOaCmWFCXLxdQqS4Aqiq0XXEea8qmpYVJwjoTC54BOAXspSloQhy3VAL4XmcOct+GMcww4mF1xIAlGmbBLnIvLloUR7yhRTYO4rF9lttagYpvIGmY4LHaLBZ63/ACNE65HiuZoXQsmVMVNBUQEkAODdJZyFBjg4qBjG22dK1LRRFIgAzmN/l495WOx9EMs9fatMiIg9/f4YZBd+dZBLQn0V1gliAyeqBQsKUjj37xN5dZn0/SBARZrUFpCVpDsCD2OM8xA5t04KQBzRPdASbt4AtTEA0G3OBuM4oKiRa0EKBfqkPRiHo+wuHca4C0iEjjkhMut9C3KScdWN1WzyIJ3EJxqrzuuBMQA+BwLOxrQ/jHCAYYFA0WJEz5Unl4iH9Kckb0nOvnJI5/zRYLqiXOKzTKm65fG9DJZ3pAVN0c00lU75Uc1eMQ/16lT/ANi+mJsqBghA3JHhF0ArwW3q/ceJR6qj5EfaPCCAnt6v3HiUerI+RP2iCAjrFX7jxKE2ZAwQkfwiCAlt6v3HiUGzIOKE/aIICNvV+48SpFnR8iftEEBG3q/ceJUGzIwuJ+0QQEber9x4lUNglHGVL+xPhDlI1qhzceKj2bJ+jK+xPhDvHVLaP1KPZ0n6Mr7E+EK8UbR+pR7Ok/RlfYnwgvFG0dqUezpP0ZX2J8IJKNo/Uo9myfoyvsT4Q7x1RtHalHs6T9GV9ifCFeKNo7Uo9nSfoyvsT4Q7x1RtHalHs6T9GV9ifCC8dUbR+pR7Nk/RlfYnwgvHVG0dqUezZP0ZX2J8ILxRtH6lHs2T9GV9ifCC8dUbR2pR7Nk/RlfYnwgvHVG0dqUezZP0ZX2J8ILx1RtHalHs2T9GV9ifCC8dUbR2pR7Ok/RlfYnwhSUbR+pR7Ok/RlfYnwgko2jtSj2dJ+jK+xPhBJRtH6lWNjls3o0NqupbuhKW3qERePEqVWSWQxloI1FIbk0AwxQa1Q5uPEqqLBKBcSpYOsISD3QyZzSFV4yceKv6sj5E/aPCFAT29X7jxKBZkfIn7RBAT29X7jxKgWSX9NH2jwgS29X7jxKt6uj5E/aIICe3q/ceJVfVJf00faPCCEtvV+48SpNmR8iftEEBG3q/ceJUCySwX9Gh9d0eEEI29T7jxKkWVAwQj7R4QQEber9x4lAsyPkT9oggJ7er9x4lT6BHyp5CFdCW3q/ceJQbMj5E/aIICfWKv3niVX1SX9NH2p8IaW3q/ceJR6pL+mj7R4QQn1ir954l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5" name="AutoShape 4" descr="http://www.latribuna.cl/diario/restringido/photos/paneles%20atacam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4102" name="Picture 6" descr="http://www.latribuna.cl/diario/restringido/photos/paneles%20atac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2" y="1863049"/>
            <a:ext cx="4197309" cy="200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bp1.blogger.com/_B8JUwS_B-8k/R2Fg3yMv_jI/AAAAAAAAANw/3w5jDjxTjUo/s400/mars.r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82879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data:image/jpeg;base64,/9j/4AAQSkZJRgABAQAAAQABAAD/2wCEAAkGBxQTEhQUExQWFhUXFxkaGRcYGBoXGhggGh0cFxgYGRgYHCggHRolGxgaITEiJSorLy4uGh8zODMsNygtLisBCgoKDg0OGhAQGiwkHyQsLCwsLCwsLCwsLCwsLCwsLCwsLCwsLCwsLCwsLCwsLCwsLCwsLCwsLCwsLCwsLCwsLP/AABEIAKABOwMBIgACEQEDEQH/xAAcAAACAwEBAQEAAAAAAAAAAAACAwABBAUGBwj/xAA+EAABAwIEAwYEBQEHBAMAAAABAhEhADEDEkFRImFxBIGRobHwEzLB0QVCUuHxBhQjM2JygqIHU8LiFkOS/8QAFwEBAQEBAAAAAAAAAAAAAAAAAAECA//EABkRAQEBAQEBAAAAAAAAAAAAAAARASExEv/aAAwDAQACEQMRAD8A+ZkWo2qkp9/b21ER439n61UQD3tRITPv39aEETb3776J5L+9W/agsB6MJ5x78qpMs2t+ff7AqwkUBNVvrzqJu7P79aNGCTNh6t5a9IoISOY76gTaXqN+7+/e1MaI1393+9AtI61YB9+tWfe21MTieHu3WgpI3HjVvoGqwXsLnWosHaKirzaCpB1ohabVTMC1AWGJeiLe/OqS7A+B3p4THS7eRNArDQSWHSJd/OiOAQQDzcHTSRvTMIPowH05Uw4ZBzSAp2fVoMdaBa8P9UPrRIA1lx0pgPC0kQGeB41oxuyEAFmEa9WIPdeoMagAWBnnAOutRRiQXe7iXuOtdHtPYT/9gZS1BipTmbFjLE/mrZjfhAStQVjIAC5dgefCLNtaorihMOQ4Gxs/0piMDDUlSswBAGVJJc7hwGfrT8Hs4UpbqSk5SRZtmnU1RwAMMLKkllFOUMDZ8zO5E3oMOKkNB5g+ooUyRcD27bmtWH2J3cOQCWBBtr0tVHCOXPxAMz6OdB3UCFLFokbbbNTAA8pgAcNp7qFSXF5P0sI3em5CgtlGZxrmA1EUGZWZi4gG06VeLhh3u41I0DmWrpdnUcQrOInMSS7EJ0fQMAGrn4mBI12LMObPPKlCUkEwGnrcc6hSP33ppQASAxad20A2150iD7mgspbvGn7WqsUD350wnhaHd59A1t9KUhOhtfbzNqAcvLpSmYxWhcctGPvehCAdWohVCCOfj+1GEt9+lX8Ibt3gUHHB7re/K1EBoL+Ps+lWEn3efVTN7sRUBAZ7ddwPqa2gCgR1Nvem9QDn6+28zVt6T+49BRByW7/fM+TUDEh7e/b2sKsFo9mhPXpMfx61A+nlPlv6UBgnWPenPl401D7+fm/1pSE+nSPt61ZE/XY3tvsNHoG2PcOV2nk/iam42Hu3p40IHe/Ny9vGm4arEfUdbS25oAKrP7bkPQUaQSQGvpr06zYVEzZrOdmidwnTc0STPLUmLxpIEvlHfUBZG+vdo4vbSOdQJPls/g1EUOZcAGX9C2tuGjJZ7e7AtB6CKAMlp9+3tVhL2meRnYbnxq0zctsdIvNvoKYlBbl4k/t5daiqAy39/bpWjB7MVyxKR4DvEbbVawjDAfzjvcX9xWDtX4uAcqct4uTJdwx7tBQdBSEpZ1NdjqOouOtZe1fiuEi0s8CW6kx6VwO0Yq1k3vBDE+A4Q/fVJ7EXljNzxK6tYGosdLG/qgu6Ejk0+IAasOJ+OYxBEB5aB6E1E4QeXUPLwEelPwgBaNhHPV38qK5+P+I45LqUSwbUt0ZNqrPjXzq6Mr711Mj3f31oFYIe45e3pBy82OTCiNdR5PemntGM3zTr8371vRhpPP18QaJKEvLkciPOaDAn8Wxkj5vE/cVswf6gxozJdMWD+GV6pWDA21uWlubUn4Tww29te9Edvs/9WJLhQTMlwCX6/MK2YHbMBSSxZTxoO968zidhTzB5h/EGs6uyFNi3T7GivdYaJOVTkk3DhmeOZO1K7RjKLlUaAF2L3U73di015DA7dioLZid5v1ChPca734d/UaSWWnMwZlPAvAd0yTPrUGlODwyGJbWCJlj05dKzYSHUZAZOmnf/ABXURhoXKGAeEkwzPJeBp9azr7NkJSqOk9zaA7x30GVSACGOuvuPKhQpLsxffv8AMnaKPFWQUhrbtB1gVEoBcyzGAwsbPMftFVFEh3t0d/Jvp30BAIjUGNmu3d62osQ8OwPj09x0peGt4eBDN7dtj3GgQkcxHO3OrCenvqKd8LMo3DuXPfzc9dJvVYRj/Dzc3UH8C1COTmiPYP8A5Fz3eQC9tbaP+npvRkNY2Ou8Oeg09mpirbfiA5sn7q93rbKjiPrvP/lbuFEk7hhOtjsPrQZt+h2fTwFCVMPb+zQNUbeP7t5DpTfhci9j9uuppTEsYH36ch61SsQaW82d/OPOg0nG2LzH3YQANBQ/EYbS9x3nqftSTi3JIfYz0HJhPdQYWI5EsHvoDqecVBqK2BfkP/UfU1FYzOAxfzbzyhu+s2UlngAPvGneSwrQUMGNzeb6pQNgNevKqFr7Z9eT8z9Nq1oWrncWuCoEtzV6UtKCQ0anqdSW0SHowuJ2OXkHLqazqPDeopoxHMJe+v8AxnzVVYeI17G/PV+SR4mgblyIt/pSC7jUmKdnfMTIbu0G/JgKDV2dOZNmA7n18bloAEmj7R2n4adHY6wWBD+Yn+KzqxxlCRKk8KUkl5LsG5knnXKV2grJAfKQIsFMxEfpzWHJ6yoO1Y6lsSTyLX/0+F6vA7NctlA/TziTemochiz7kWf35034QGvOfr71opWHgtZ28A1nfaWprfu/1iiGI0h7B9LWsbQKUFTq/T6feiC0NmfS3nQpRFu65ppQeGzbghqqxMs23s0Cwq7B+v3AoxyIHI/SahUNu/f61CwhQZ9LdPvQApDEQOY9mqyS7+cetOAGviS/19vUQS4DQH93oFunV3PsOSPrUQLN/NGEvIDaUMaefvrQEHPPX1vS14Vz9aekPc9Hgn9++hUuJiXZyfHzoATgBUM5f+edY8Tso0uHafRQkGt6UsdheO/b6UMA2vvRWPsvasTDOrefeNeomvR/h34ilbSUkEs0zy2Pua42JghUbS/2rJkKTD/Tw0POkR6ftPZmkJYEB9Xtd9ehbpag+GGBtrlfWO+3eNyKR+E/iWYMs8pNvfnW7tXZiJRlIZwNMu8mL9Q+okkYl4LzYCYjex+tt6i1gMAItsegTty8DTGYuJDHrzGx6C4qKWDLAOBAm7AdBsbhqKznDh32dy5PPpcPJGtQ4zQoF/8AWU/8RApi8MCTJOmos8fqBcEa0gzqR0CSO4kvRHII03F4hIvaHPjbQ0KyS5IcwWkubAWZgPDyq02cm5bnlSIDWLz4WoUNqJkzuqzNsB510REsSHduZe3zE9TRII2GnibeFTEIjZ2toNJNjSsylGL8w8mGmoq87nhfKHci+WHJ2vVhJvfXkNh4U0dmFpuE6ECHUZ0cn0puGC4fmTpaBp6UQtOESAwc2EXOt7/xTfgDZho0QLkxq3rU1LOY2Dup3aj+G6mSzlkBiCS+vp6UBpwspBKQoBlkEEiIQFSGE2LQaWvEVaSAxMQVGJbb2z01auEuJUskvYBMBiCNSd7Des2EkiRol3aAVcI0O/KoDwlkQFM7gttGaLMb1bTbYs0f5Uw3Kde+jzMCHnKlLAQDc7vI50v45Je5UXjRoAJOnWmrh7WDMxbmP+4qRGg5NpTcMBmbZQEMLtmctAm11NFYcMZsoVyG7PeAZv310MR8jlyVX/KxJIAA2ICd++pVjm4+OVFgQltnB5kTr6AUzDw4cMS0SIe99Zn9qWpAzE82YaZY9R3PWrK1tAz3vc8ob3aC0sYuWtHR/AaUxKMxd7sdmlnPezRU+GxixcPsI+9GhLXSVa/YPvQLKJLcjIfpGuvjQrSGm2lg7l+I78umjUeMpx5l9TJdvdqFOGCPFvCT4fSgEq3Ggm59GFWRDAF4/eB9atWG06U1IYt5W8TrVwZyg6Ty27qeMAtB7vfuaYEMbX/jo9aMHsiVvmWUzoklwbtoKqMZweevN/WqOCZBJ857jaa9H2H+y4SgoYZUqXUsJUbMblvKi7Z/YsQQF9nU35Uug8ygE+TVYPMhBTN/M+TR3PQKRD/xdvb1qDEkOCxM6fwarEY6GLN6TaoMTEA325cwNNaMcpPvwom18YHptVqUOQ5M5Acb6GsqJKYbr1/aowt7f6GomzsHDD7dz1bOxd/Zd+dVAF3kxo14251WSCx7mv3U1aeEEX1f77/ehYd7mdOXjQc9WGQQQ7aTfcEaWvXoPwbtgUnKTP5bvzDbsWbWBXIx0hRbQwAND9utB2VZSoaPD7Fn839KDvdoQzqAFy7aEWANiWIKWkzWZRZgzPyYFxoLsq3WuhnzoCk3yySAecBt+8BTaViwwAXykhpe5BYKT3EgioBWGTdktaxLPIIPzJsxuJ3a04YAkrB1AykdQSdb99CFqcpDQpiXuUgg/MAwUH5GKZh4GKwypCk6Ehz0vpbuqjzOLwvdnCXsIZ+d9edIGNJIgOTuBtvUWAbX4iTprrtTEYAZ+QrSL7PhEwbR1p6Ehxdsz+HdNEiCWL8RuJDc6YhVtRlJ01sdWM70AARcfK77aW8KMjTcJGw5no+tRab9EfdqMkOXeV+XKgtA4gTqsbFgmdXHd0qkKzZQR/3FOXk5SQP+I8e+rwUuzarVq8MO9uoneiwlQDPy4g6Qo6PuPdgoh0iXIw9nuo3c6BYMajvosnzJI/QJlrSWlu6iLFO7otaAp2Zib6m7d9LxSCFsBZBtMNECATo+lqmrg8dIBN/8ZejQAMsX1tWbDSGdvyK0BJJV1uA88u+t6gkFTWGI4LXBEEvyFt9KrB7O5yj5gpaCYYEgsPItadKCuzYLrAJLhSbJLmNCZBixrbjh8IE6pRN7ABvJnf7UjsoaUh/lOz5fmCnDHS7+Yrf2jDOVYksTNwWPzCHP5Z2qK4aUtBbruztpR4uMAQNc2o0a5P2oksSZlydmeYjnTMXCYywkKD7N1uxes6uF4ah5HrdtOXoKSvHIJYlnDdw9+NH2lERzrOo7Hl7LVThqcYTGpnYHp1GtOSt7zA1tz6X8ayoTGnjO3XSnYadNWs3rOxNEakocax3eVMZg0H761mQo8yWAmX7/AK0wL37g9azU3DULgvA0f3NfYvwX+huyYiUYxdaFpCkpCmSxDi0nxr4d+IYxZzD2eK+hf9Hf60GFgDs2OoqSFKyG5Q5fJzS7nk7bNfEfUP8A4r2PLl/s+G3SfG9eX/qT/pnhYgKuzKOGr9JLpPQm1e77P2tCw6FJV0P0osbGSgFSlBIFyogAdSafWkx+cfxD+mO09nxCMVJAFyP2rIstLenu1eu/6r/1ujExUYHZiVIH+JigsFMYQncc7V4lJeXnlPe1NMMVIPr77qQhMyNGvemZr6MNfP3pVBYca8v561lRpiAIby76pCekv39aJB2cc+hiC9Wm8lmJ5+/fcEUc1hHjG1LIJLXEj7UfxGYk2A5dGL7CrMks0sfuPS1AgB3EvcVm7Sln1h9mIJae962IU0A2dvOkKTIBN335+VFdv8HxgtJSGZQcPzDWMQSOd9nqdqxDbM7sqQ1+FaX3jlYd2T8CxMpYluER3u0Dlc25Vs7Wkzwvwr1hPEWDE7Te7wZojP8ADACTAcEMT+ZBJdnvlPfN6DFSoE5RFxCtZ351qWUhQJZP96l9HdPExBiet76HR2LBCkJUcPMdw5sW06NUV41OE4vOR2PMtBOk2fTuo1JuBJOX3aphCAxB4N+fLpVKseiX/bWtsm4SdP8AMpn5CqQBrfKX8/f81CpiWgBXM6aa1aDKXGpF2uGktz8jagmZwTA4QbftFtGphWJeSSFWuLkdKBBhOxzJZ/G1r60zDlgzApIzGSWsNZgARrRV4CBctw4gu2urNbhuBrOlASUsT+VZm7gtfdiDVYZzOlxxpLA6lJt1LG+9NfMZBzLTeXzJHg5Y7/MJDmoLKSyA4g5bkM5i4cB1KLDa4vVfChL65kwBBuHh9qZnKjzxQ5AniQLsG4vm6v0qksrlmDh3fMIY8N/KaBiEk5QAAVIykw7oPCI1LJAA3FGggqcsyhnDktmTdIN5ZoLlhq1UzhnbOHFnzBnTZyS+paaaSoEYiBLkp5KD5sNk7gktcgiz1FUQEFkuW4rMClUHXmLP9+h2ZpKochJUVGWBymfmCh5gRZ+fgkuMgAlREg5ZOZBhrB4medO7MsWS6iQYIBdDSAmOJJm/g1EZsTCyKmEsbRB66PDTemJtpuwLPqW9gy+9dDGwviJmVfMJcF7mDY+9BXIC2Ya9TawB6UVMfDzBgW6NYaiaR8C2k+Fq6CUsQRcDXRtOlvOlYqY30Ni3W7SPXepCsCgxg691NQsXIB6v9NP35VGE/XvoG30byLn2aKckMxBowmeew16F59tSCC4mBPl78KZhKEEvzhu7w9aIHtCCYLexFcbGwFILoJB5bzq1ekw1JUDtY2e/rep2jsoNg4On2et5qORgf1j27CDBbgbh/MGk/iP9Vdu7QyVYigNhHrXSxOwCwA5vr0k0OF+G279HojlfhuEsfOb7/feu1gpAOoHjdx1/mnYfZmAt9vCmfDyuGmItqz+VRSRm1ochLxHj60ZTv/HT1puEXgX5j34UAJSypHp4RrrRKTBfbcXPPb7HarShg/Njr3+96ILM+VtHu/j96BGRz5WaP5b3csRR166+BFWFFgbx9hHNqtR2A69PpUAFBBdoa55zc8n2tWbEGjaftHjTsVQYEM+sXM3tppSsLDJUGSLzo0OlJL8n8aDrfhGCwchwB1ByzrAkETD0facVbMo5eAC8jOp2mJB96ajhJGGEOQVQfmEH5iW2AAIa+asS8Qk/EdpzGCLRhiA1zb2QpK+MEOkHEBl24Q7lL3k+Nd/8BwnwEHi1scID5jopQNedSkggMCyAG4vmWZADOCJBE25iqx+0kFszZQEsAWBSAk+YqRXnkLAAKiwzNIJE9WHnpR57dCPr4eNCpAJUpKWBAU9zzCi5e9/LYMr5juygQw2fea2yYjD8Cm/MXtRBDk9H1Okz466USof5YZWgv6VeGpphhINnTQMWEy3JYvP6ktlkjcFooF4hBiPzCPfgNqjt/tOrNlV5gfelKxSFQZFiAA6Te/L1NA7IebHjDw93ZyHa3jT8VCSDl5KQbciDeQQdfywC4rMrEeEsWcgtJElje1N7PcIDEniQZhQDlLNNtrgTUVQVn4UsAXWkCGOzmZY+Ain4aQpiGGazMWVqAAYeGcbTQESMpbNlIgDIsXMu3FbllJMU74iTmzApBP8AeAOWNszxwkyd3M0BqIKnbIFGSTCFjmAABq0iaIoDnNwuOMWyKEJxClyctntc8qEgF3AJYZgkOVJFlAlXKWYWouzMQ0hRBCCA/wAUEkKw1EuM7Wypub/LQKQBIJe2Yg/JIbEBF/RjBsRpw1DWAACchDgykLTJgkgkdYgCkJdRHzHKCEn5spU7YaswLpYEd/M0SRqAcyWIs6NCwfiQQ0t96it3ZsUqzRZJWcqXyjhClgXKGYG7P0qu09h+IMwvoQ5TBKQymYjn3dRw8VQIAzD8zBhJBBUhckAgyOF25U7AA4QkAklRcqSlJJYpyFgELhSWMG3Kg5aVEXcK3+h9730Ykw07+HLwro4vZAolC8qVgF9MrEjKQ5mLvlJPQVzsfsykXDjl6+nKaghwQYBPLv8AdqynBcBn1vbkxNoLd1akqgkd9n1gjS1WEgnuO8j1/ikWsvwNwAb3Dh+VOCO/Z+TgzWhSWewLfNd9rRYNpzoVDQcg4i02F+/egiUHuLPpFntvTmt3+XvypWGSTlg2EqCQG9B3gU1Af/dudGdmNXEUpB0cvpPfFXhmf2+v3oSbE72/Y+tWVBiAH77e48OdKkHiG276T7mkqAJLmZdp7zRG0X9N4e1KUDoC8791m+tAS2aWfy1/eloASS23J+kzTFG24B/eevpQYYct3Q2z+9aCGCG6bMGg9LVFMz3chmcxyH1b6Va0vGrxz2vHvpRDmBIMGBorWRZtORegXiLZvlh9HGtvOelUcSLt6Dc1Fljz96GkJJLgPB9/WgoizG/t+n2rr/hfZMo+It0hIBJYEAE5SsjcngALAqYOGYn2TsAviKaxILhReAALq6CRyetva1nDDKCAReENguAwK0x8Vw4Sfl4d4lIDt2MkpAECApAzOlJZSEJctmUp1K5pEh55qnILjMQQTDkqslIg2tf1rRiMycrFgoywym5UqHc6JPczwlGCSEjKcqnKJVxEggrDA2JeHs271WcnKCVO6SVZhcrV8qcwBkXlhwmaYO3JRwkFRFyFECZZota2mt6sgAAgcQJThg5gpSjOdTFoUSzAOwBcgvSe1YCYVhjEULrzO51kkHlO1BxFhgHkIJRMQZEQWm5oAgjfhMwwynzpaVk6kBXCqJiQ5LNpt303DxCwMskZFs8i4k61pkJkz63HjRBxf8t4cqB57ilMxcgnKJ6GxqiuX2EGTGt6ATi5SIfLd4gmzCdfOmKTHDpKT+oG4PL7mhKQbXFnsoG9GkCAOqVF2G6WtfeopWESTlSf9MyDcgywrThLBIIdLtxO2VQ2Vs505TFIWHt3g6c40NPwUwSwKtRqRoQTAHSg14JJCnAsMwmWsoa3Ol821MGERZioyCbKS0AsxeLelIQ4IzHK1lAs4gZSeTRpT0gGSWD8QEqQWckCHHPlQElIBcEgaGXSoWBDyHttQLT82rlyneHKgSWNi5szU3tiy+Y5WLAFIypxAIB/nnQdnWTmZLDQEOtGvDlbh5mGeHoIhcM7lUAtlCpZjF5u2kmnpYAAhme440xP+ysyncuoB4d3BZnl2CrCtWFwkGXezgLS2u5I0FA5WHDZgQSGglK9GGoXrVLABVcEMkwynsUkEEEsTxQb0zDk5klISHOY5ilTWOKliQSdg1IGBmIAAS9gVMkxKkqOl7995ByV5kpDuxASp7QUjKS2VOjWDVt7PilULTmLskMAFGApgCAVW+U7k2rHh4JSSUrY5Q7Kyr4ixA0W4iCbiqxMTMkj9ID4aSwJBYk4NyrcgQ561FM7b+HodWVSSxZxHOUkZhsbTrWLEwlpi43GoBa7OzjpHKtGIlzlS5YZSpyoNBURlAUkAAuGJAeTRYvayCDmGIOFySVEwAAYBFhcb9KDKMYbs1+5zNEeTfzzrYRhqSk5SoqzOEhJUAkjiZLkPtlGt6NP4UDnCD8ru0kNoe7WgwpTLTdrz0oUnd+959zW7D/AcVRPw0qxGkhIUdNWeazHsmI3y5g7xIcfUfWoICRc9BB5uB3g98VQxBPODrae6hKFiAg6zflVLTDt6zzs3nQNKdR7N7vQKLu+o+8SCzvVZlfpM937a0WVWx79emlUCwOgJ3mYbXc8qAEMJ33h+mn3pp7JivZr21A1c/lnoa09n/A8bEfKkkPLAqF2AgEubAAP5tCOecQQ/WPt40oYplg3n4HS2m9dfE/DUJUcygtsoyo4lSGOUAn5QzuzVrRjYKAciQC5B/XBUpKkh9EsDIIKS41Icrs34HiLMjLuVEC/M835bs1dfsvYsLDGb4iQp1FKiQlJKQ7OGdUhkJa17is/aO2qJUA5sySlw5ykNhJBSklpJ0zd+btHbGQ2U2DqDKV+VQDg5UqAkX1dqDpoUo4gy5k8JLZcqwEyoIQ+VCSLklmBvY419qKUJfKoByAwyB7hLMFYhCdYDahmxr7QghQCGAILoBCAA3zFzmdR0tDHSl4OKNSkPILi+gSLlwlnJuxJczItaDxEXLjMkEMTJ/vMRTwBLtoAOdFi4Z+GS+ZBLFQjOXLJw0gqdAa4AmTQYhhwo3A+G7qUN1qsA5dn1G1CBJWSkN8y2C0pcShKGktFx3XrSL/sxUS6rMDAy4YY8JTIDwNLc3q04eMQDh4WIEfl4EFxoXfW+01MoIQG14MMEhZccWIohyActmLGHDPWLGxcJ+NWMpUOULGS1kvoBHdFZ6sx58YgmWC/m6+FPSvhk24VJExpfXpSQBrZVwdDy9ijUSbtmETqOddGBoeBqmwP5hcuxf3eqMiOqXPk1vGqF76QXPharSOE8zMuUnlFjRQgzES+zGmnFYK4RzHFB0UKXkF2luIb9HosO4joS5HQ1BowJLZRAs4y4o6AQRvNqOyRJk8KiSCNAkuWCeTUlAu6TlcWLZT1MtWpKrg/Mq4EpxBcNtQU7ku0yRA/3pLcv5pikQG1ZsTlPCp7O96U3CL9fzJO1/lFHhmYZzu2VX786B2FLpSkEmSkuXj8qnc7tDNRYQOV3AAgLeQTPEAMypO23SsuGQZno0/7TtWnE4eMqDqErQHIFsi0kXj+aBgUEQQHbiBY4Z5pA+QgMPtaiOFZgX1BLKDnRX5i2gpJgbC7fkUPF3ijCmISRq6kq0bTDW3CGP7GgYkOTOskcJADfOkRkb0NWFgDhAIUOLVJO5QbbiYpKU5lNlJVASgkBb6MW4pO3hTsRIzMCXZjBQu4d9GjT1oGjGZEBgHBKnUgFh8t8uIS5LDbYueAUZMyw5Tlyg5gCXc5V4bFEM5U+toAxKLS7niIIGVXgzNen4GOUqCkgZgCOEjDVCeJTEMo1AzH7Mr9bgA5iOJIJMj4iZIs72NY1LzACCA5KjJJueJ81gkAOdWvWxSt1AElrFCrXGXhLj+ZrPiYcJUpMJcuQwOoTmRr4UCMPHXKUh0lzkhYgfMyuJwAddK7HYPxT4eGoYahnxUsSF4yCGjMpOIShaSmA1nkb8/s/Y0rBypUpmAYoxJuq7KyhjI9aLDYH5mJLO6k+AXGjaUV0+yfiCkEsMqmIKkkhQccQCsNV1Am/fW/G/FVLy/FxVFLuxxA7gFOZAOEyQUEREg3Zq4uGklzJIZgEpMAGc2GoWvPfTMRhKSYSyiCsDilJ4gWlh1HMVB28NSQpKcRjmlWU4SnBZmUnFygukkuQwINF2xR/u8VeGlsxBTkJTiZeIgtjFyn5WJEMd64WL2xaiylAvmglBlREh0QSzveTR4UCySQCLYZJZ4drgGi12O3dpBBUlKUpKgUsnLwK0BVjfLeG3nK1J7YtWErO6CDilI4sN8oRmKsisRRDpXrIPO/J+LwAcISC/5LzxB57uT71aO0nKlILylw4yhnSDAuxZ+rXeg6uN+JIUg4eUrIWDhqCzbK2XIlLEhhG4LGsqO1rBzHMQCEvcMzj/FUSkuHsGmdKxJHyj8rBsxUWa4BADS/MVo7cQriAOYGTkHEFPKlYiiSoGHF2cTQTtPbziKUrExFLUZIBJzSGBCQEuGl3sI2xdsxi4CCpIkMSJDa4eGC2pZ1QeTkiscJzJUDoSpSQDcFKQ3JruLb5fxLDKVlzlKpDhOGGIzAhI0Lw2umgIHGxCQApzcs+VKgnLIEFV7Hesi13UYSTBhOjKV8NIc3JZQG0SacggpLJykEqBwU5VFrhS1GRlDgsSCdLBvZ0BilPzf5eMgAAuFCwLGRpoRU1Wda2TKDBuo5j+oKw8OwBA/M4U+mjsQ5QcMIWnEysoLBViKIUk5UjL/dpYguJLNIIND8TLlSDoSWDqAeeJoD6iQ9J7Ch87PkL5koQFKKTxl1kFIZgX+xop2DiMFIUki6cqf1AhxiKAdg0oPJmYu3OojMS7WP5EDdJI4ixEgvEyXpGQghInKTCOGATKlA77KPW9OwMV/0qABZ3CEPc6FUkGH6GrjI1WdRKUYoVxMc3aCzFIOQjLmH5kgy86Q9rxkuMMpwkglsP4YUUalJUrDckF3J1egSol1kqUosVrU6lMGskS2bKl5GhZxUwOxqKRlwsMJ0zqIV1IStID3hIoPPfESztFinQHeaLBdUaiRq42e1Zfin6EaU9BsBDSFa9HroycUAvLA33BqJQ5aHF/8AN371EJJfVTyNTzoilgGeddqgmGoBpjRrjqaYizXDyInmDUw0a3Oqf1DqKFPJ2Gs8NA1JYuO878jNNKWIka8Lh08xSMPEIPm1wemj0ayDd20u45PQNwlNboDvvnbei+H/AJWP6TblkPu9Iw3Cne+8JPWtalE8Lqj8p0OuTk9QCBLFy3/6SdX5CmuGe4MZkh3OyhpFJ+HE20Flg7kNIp+FhuQzqO6QTzdSL7aUAKQQTP1Ts1aMNIlLZXslUoJ1Vm0rOARFv1GSnoRcURSW0AIeOJJ2HKgvG4f/AHl9ApKtr+VUpbQQGAAZQcXgpI/N1peGGsWY/wCpFqaWHzEp4XLcaZsw6GopoSCBnDJb8xe0/MN3tyqghyZgAkg8SQ9g7gjpUxcIhMMwl0nMGLkFQJg2ilJWHBcSQXSSLCHBoNGF+ZiZALJyqEtobB6ogJZlBwSSxyHaxuamGs5QDlclv7wFJGysw6+VWpSibEh7/wCID9W+woaHE7MeEE6/mQ1rnMmZ+tacCRnd4WwQsFQIs6cTrWfBIGxJcOFFJKngkEWtEVpyLSgpD5CNUjEeWUCRIY+NAOJiAAhIJESpJG7vlgXp/wCH4qE5jmCSBCQpScwLsBBEHyPfWcpSFKHCxaxUkRcy8UxAChcwHJOIhmcMwItbnUU3+3qwi6FkKQAyviJVIIUzlPyvtzvW38PxVJJWFLTiKgZVYLyC54pkEyGrF8ACFJWDlOYEYapPEk8hYb1nUksr5n4WZAIF3BI2oHZBhwSqBbgcMd93qYKySXVuEstCeJMu7WtAFJw8EhQ4S7w6A3Ukmx+1EoKJLpIAUflCQxaJe1Axfa753LCHxFqZjts7kjnSAGIASIMkJMi7KKtIvo9UWMkKbMUkZglti5mS3WjKmKXyyOIFalOx5SDpvQXjoKgHISkFylSkuytQkdBPTekYqAeFIEO5SJAMiTDNtvpWrEwwQQkKLDNlSgBgeJRClH5QdW1pa8NR+YpY5SM2IDl0cpSXCiEgCLC0ig5/wmPEApwRJKimbpDsFQAHGlrVR7PmfNACoUo/DQOXJ2tW7DxEpBIKjxflCQBYspSnaNRrVApcnhDEg3xF8Uu5gACHoM2F2fNYOkTlJ+GjUyozrrB3peCSUkOUon5WQmUtcSRaHNbFs7kAMOIkup7JLJeGLVMXs/CGzHV8Q5EB0glPw3PES4iCAnulWAw8RKkpSeJKCRkBODhpKksFPHE4F2eeYpOKl0khlFLgQyRZyAGILnZo1qlMUkgEkMSFFksAxITBJB5VWP2kkIQSskOxW6cINqlHlBHSqiYnaT8ySCoOSpR4Q8j4YjKcwU3dArOvDzcWQqeSpaCpRJuSUljNuTVMJbErUlJn51AKYashuIa8qPMf04iuYWAD3AVR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" name="AutoShape 12" descr="data:image/jpeg;base64,/9j/4AAQSkZJRgABAQAAAQABAAD/2wCEAAkGBxQTEhQUExQWFhUXFxkaGRcYGBoXGhggGh0cFxgYGRgYHCggHRolGxgaITEiJSorLy4uGh8zODMsNygtLisBCgoKDg0OGhAQGiwkHyQsLCwsLCwsLCwsLCwsLCwsLCwsLCwsLCwsLCwsLCwsLCwsLCwsLCwsLCwsLCwsLCwsLP/AABEIAKABOwMBIgACEQEDEQH/xAAcAAACAwEBAQEAAAAAAAAAAAACAwABBAUGBwj/xAA+EAABAwIEAwYEBQEHBAMAAAABAhEhADEDEkFRImFxBIGRobHwEzLB0QVCUuHxBhQjM2JygqIHU8LiFkOS/8QAFwEBAQEBAAAAAAAAAAAAAAAAAAECA//EABkRAQEBAQEBAAAAAAAAAAAAAAARASExEv/aAAwDAQACEQMRAD8A+ZkWo2qkp9/b21ER439n61UQD3tRITPv39aEETb3776J5L+9W/agsB6MJ5x78qpMs2t+ff7AqwkUBNVvrzqJu7P79aNGCTNh6t5a9IoISOY76gTaXqN+7+/e1MaI1393+9AtI61YB9+tWfe21MTieHu3WgpI3HjVvoGqwXsLnWosHaKirzaCpB1ohabVTMC1AWGJeiLe/OqS7A+B3p4THS7eRNArDQSWHSJd/OiOAQQDzcHTSRvTMIPowH05Uw4ZBzSAp2fVoMdaBa8P9UPrRIA1lx0pgPC0kQGeB41oxuyEAFmEa9WIPdeoMagAWBnnAOutRRiQXe7iXuOtdHtPYT/9gZS1BipTmbFjLE/mrZjfhAStQVjIAC5dgefCLNtaorihMOQ4Gxs/0piMDDUlSswBAGVJJc7hwGfrT8Hs4UpbqSk5SRZtmnU1RwAMMLKkllFOUMDZ8zO5E3oMOKkNB5g+ooUyRcD27bmtWH2J3cOQCWBBtr0tVHCOXPxAMz6OdB3UCFLFokbbbNTAA8pgAcNp7qFSXF5P0sI3em5CgtlGZxrmA1EUGZWZi4gG06VeLhh3u41I0DmWrpdnUcQrOInMSS7EJ0fQMAGrn4mBI12LMObPPKlCUkEwGnrcc6hSP33ppQASAxad20A2150iD7mgspbvGn7WqsUD350wnhaHd59A1t9KUhOhtfbzNqAcvLpSmYxWhcctGPvehCAdWohVCCOfj+1GEt9+lX8Ibt3gUHHB7re/K1EBoL+Ps+lWEn3efVTN7sRUBAZ7ddwPqa2gCgR1Nvem9QDn6+28zVt6T+49BRByW7/fM+TUDEh7e/b2sKsFo9mhPXpMfx61A+nlPlv6UBgnWPenPl401D7+fm/1pSE+nSPt61ZE/XY3tvsNHoG2PcOV2nk/iam42Hu3p40IHe/Ny9vGm4arEfUdbS25oAKrP7bkPQUaQSQGvpr06zYVEzZrOdmidwnTc0STPLUmLxpIEvlHfUBZG+vdo4vbSOdQJPls/g1EUOZcAGX9C2tuGjJZ7e7AtB6CKAMlp9+3tVhL2meRnYbnxq0zctsdIvNvoKYlBbl4k/t5daiqAy39/bpWjB7MVyxKR4DvEbbVawjDAfzjvcX9xWDtX4uAcqct4uTJdwx7tBQdBSEpZ1NdjqOouOtZe1fiuEi0s8CW6kx6VwO0Yq1k3vBDE+A4Q/fVJ7EXljNzxK6tYGosdLG/qgu6Ejk0+IAasOJ+OYxBEB5aB6E1E4QeXUPLwEelPwgBaNhHPV38qK5+P+I45LqUSwbUt0ZNqrPjXzq6Mr711Mj3f31oFYIe45e3pBy82OTCiNdR5PemntGM3zTr8371vRhpPP18QaJKEvLkciPOaDAn8Wxkj5vE/cVswf6gxozJdMWD+GV6pWDA21uWlubUn4Tww29te9Edvs/9WJLhQTMlwCX6/MK2YHbMBSSxZTxoO968zidhTzB5h/EGs6uyFNi3T7GivdYaJOVTkk3DhmeOZO1K7RjKLlUaAF2L3U73di015DA7dioLZid5v1ChPca734d/UaSWWnMwZlPAvAd0yTPrUGlODwyGJbWCJlj05dKzYSHUZAZOmnf/ABXURhoXKGAeEkwzPJeBp9azr7NkJSqOk9zaA7x30GVSACGOuvuPKhQpLsxffv8AMnaKPFWQUhrbtB1gVEoBcyzGAwsbPMftFVFEh3t0d/Jvp30BAIjUGNmu3d62osQ8OwPj09x0peGt4eBDN7dtj3GgQkcxHO3OrCenvqKd8LMo3DuXPfzc9dJvVYRj/Dzc3UH8C1COTmiPYP8A5Fz3eQC9tbaP+npvRkNY2Ou8Oeg09mpirbfiA5sn7q93rbKjiPrvP/lbuFEk7hhOtjsPrQZt+h2fTwFCVMPb+zQNUbeP7t5DpTfhci9j9uuppTEsYH36ch61SsQaW82d/OPOg0nG2LzH3YQANBQ/EYbS9x3nqftSTi3JIfYz0HJhPdQYWI5EsHvoDqecVBqK2BfkP/UfU1FYzOAxfzbzyhu+s2UlngAPvGneSwrQUMGNzeb6pQNgNevKqFr7Z9eT8z9Nq1oWrncWuCoEtzV6UtKCQ0anqdSW0SHowuJ2OXkHLqazqPDeopoxHMJe+v8AxnzVVYeI17G/PV+SR4mgblyIt/pSC7jUmKdnfMTIbu0G/JgKDV2dOZNmA7n18bloAEmj7R2n4adHY6wWBD+Yn+KzqxxlCRKk8KUkl5LsG5knnXKV2grJAfKQIsFMxEfpzWHJ6yoO1Y6lsSTyLX/0+F6vA7NctlA/TziTemochiz7kWf35034QGvOfr71opWHgtZ28A1nfaWprfu/1iiGI0h7B9LWsbQKUFTq/T6feiC0NmfS3nQpRFu65ppQeGzbghqqxMs23s0Cwq7B+v3AoxyIHI/SahUNu/f61CwhQZ9LdPvQApDEQOY9mqyS7+cetOAGviS/19vUQS4DQH93oFunV3PsOSPrUQLN/NGEvIDaUMaefvrQEHPPX1vS14Vz9aekPc9Hgn9++hUuJiXZyfHzoATgBUM5f+edY8Tso0uHafRQkGt6UsdheO/b6UMA2vvRWPsvasTDOrefeNeomvR/h34ilbSUkEs0zy2Pua42JghUbS/2rJkKTD/Tw0POkR6ftPZmkJYEB9Xtd9ehbpag+GGBtrlfWO+3eNyKR+E/iWYMs8pNvfnW7tXZiJRlIZwNMu8mL9Q+okkYl4LzYCYjex+tt6i1gMAItsegTty8DTGYuJDHrzGx6C4qKWDLAOBAm7AdBsbhqKznDh32dy5PPpcPJGtQ4zQoF/8AWU/8RApi8MCTJOmos8fqBcEa0gzqR0CSO4kvRHII03F4hIvaHPjbQ0KyS5IcwWkubAWZgPDyq02cm5bnlSIDWLz4WoUNqJkzuqzNsB510REsSHduZe3zE9TRII2GnibeFTEIjZ2toNJNjSsylGL8w8mGmoq87nhfKHci+WHJ2vVhJvfXkNh4U0dmFpuE6ECHUZ0cn0puGC4fmTpaBp6UQtOESAwc2EXOt7/xTfgDZho0QLkxq3rU1LOY2Dup3aj+G6mSzlkBiCS+vp6UBpwspBKQoBlkEEiIQFSGE2LQaWvEVaSAxMQVGJbb2z01auEuJUskvYBMBiCNSd7Des2EkiRol3aAVcI0O/KoDwlkQFM7gttGaLMb1bTbYs0f5Uw3Kde+jzMCHnKlLAQDc7vI50v45Je5UXjRoAJOnWmrh7WDMxbmP+4qRGg5NpTcMBmbZQEMLtmctAm11NFYcMZsoVyG7PeAZv310MR8jlyVX/KxJIAA2ICd++pVjm4+OVFgQltnB5kTr6AUzDw4cMS0SIe99Zn9qWpAzE82YaZY9R3PWrK1tAz3vc8ob3aC0sYuWtHR/AaUxKMxd7sdmlnPezRU+GxixcPsI+9GhLXSVa/YPvQLKJLcjIfpGuvjQrSGm2lg7l+I78umjUeMpx5l9TJdvdqFOGCPFvCT4fSgEq3Ggm59GFWRDAF4/eB9atWG06U1IYt5W8TrVwZyg6Ty27qeMAtB7vfuaYEMbX/jo9aMHsiVvmWUzoklwbtoKqMZweevN/WqOCZBJ857jaa9H2H+y4SgoYZUqXUsJUbMblvKi7Z/YsQQF9nU35Uug8ygE+TVYPMhBTN/M+TR3PQKRD/xdvb1qDEkOCxM6fwarEY6GLN6TaoMTEA325cwNNaMcpPvwom18YHptVqUOQ5M5Acb6GsqJKYbr1/aowt7f6GomzsHDD7dz1bOxd/Zd+dVAF3kxo14251WSCx7mv3U1aeEEX1f77/ehYd7mdOXjQc9WGQQQ7aTfcEaWvXoPwbtgUnKTP5bvzDbsWbWBXIx0hRbQwAND9utB2VZSoaPD7Fn839KDvdoQzqAFy7aEWANiWIKWkzWZRZgzPyYFxoLsq3WuhnzoCk3yySAecBt+8BTaViwwAXykhpe5BYKT3EgioBWGTdktaxLPIIPzJsxuJ3a04YAkrB1AykdQSdb99CFqcpDQpiXuUgg/MAwUH5GKZh4GKwypCk6Ehz0vpbuqjzOLwvdnCXsIZ+d9edIGNJIgOTuBtvUWAbX4iTprrtTEYAZ+QrSL7PhEwbR1p6Ehxdsz+HdNEiCWL8RuJDc6YhVtRlJ01sdWM70AARcfK77aW8KMjTcJGw5no+tRab9EfdqMkOXeV+XKgtA4gTqsbFgmdXHd0qkKzZQR/3FOXk5SQP+I8e+rwUuzarVq8MO9uoneiwlQDPy4g6Qo6PuPdgoh0iXIw9nuo3c6BYMajvosnzJI/QJlrSWlu6iLFO7otaAp2Zib6m7d9LxSCFsBZBtMNECATo+lqmrg8dIBN/8ZejQAMsX1tWbDSGdvyK0BJJV1uA88u+t6gkFTWGI4LXBEEvyFt9KrB7O5yj5gpaCYYEgsPItadKCuzYLrAJLhSbJLmNCZBixrbjh8IE6pRN7ABvJnf7UjsoaUh/lOz5fmCnDHS7+Yrf2jDOVYksTNwWPzCHP5Z2qK4aUtBbruztpR4uMAQNc2o0a5P2oksSZlydmeYjnTMXCYywkKD7N1uxes6uF4ah5HrdtOXoKSvHIJYlnDdw9+NH2lERzrOo7Hl7LVThqcYTGpnYHp1GtOSt7zA1tz6X8ayoTGnjO3XSnYadNWs3rOxNEakocax3eVMZg0H761mQo8yWAmX7/AK0wL37g9azU3DULgvA0f3NfYvwX+huyYiUYxdaFpCkpCmSxDi0nxr4d+IYxZzD2eK+hf9Hf60GFgDs2OoqSFKyG5Q5fJzS7nk7bNfEfUP8A4r2PLl/s+G3SfG9eX/qT/pnhYgKuzKOGr9JLpPQm1e77P2tCw6FJV0P0osbGSgFSlBIFyogAdSafWkx+cfxD+mO09nxCMVJAFyP2rIstLenu1eu/6r/1ujExUYHZiVIH+JigsFMYQncc7V4lJeXnlPe1NMMVIPr77qQhMyNGvemZr6MNfP3pVBYca8v561lRpiAIby76pCekv39aJB2cc+hiC9Wm8lmJ5+/fcEUc1hHjG1LIJLXEj7UfxGYk2A5dGL7CrMks0sfuPS1AgB3EvcVm7Sln1h9mIJae962IU0A2dvOkKTIBN335+VFdv8HxgtJSGZQcPzDWMQSOd9nqdqxDbM7sqQ1+FaX3jlYd2T8CxMpYluER3u0Dlc25Vs7Wkzwvwr1hPEWDE7Te7wZojP8ADACTAcEMT+ZBJdnvlPfN6DFSoE5RFxCtZ351qWUhQJZP96l9HdPExBiet76HR2LBCkJUcPMdw5sW06NUV41OE4vOR2PMtBOk2fTuo1JuBJOX3aphCAxB4N+fLpVKseiX/bWtsm4SdP8AMpn5CqQBrfKX8/f81CpiWgBXM6aa1aDKXGpF2uGktz8jagmZwTA4QbftFtGphWJeSSFWuLkdKBBhOxzJZ/G1r60zDlgzApIzGSWsNZgARrRV4CBctw4gu2urNbhuBrOlASUsT+VZm7gtfdiDVYZzOlxxpLA6lJt1LG+9NfMZBzLTeXzJHg5Y7/MJDmoLKSyA4g5bkM5i4cB1KLDa4vVfChL65kwBBuHh9qZnKjzxQ5AniQLsG4vm6v0qksrlmDh3fMIY8N/KaBiEk5QAAVIykw7oPCI1LJAA3FGggqcsyhnDktmTdIN5ZoLlhq1UzhnbOHFnzBnTZyS+paaaSoEYiBLkp5KD5sNk7gktcgiz1FUQEFkuW4rMClUHXmLP9+h2ZpKochJUVGWBymfmCh5gRZ+fgkuMgAlREg5ZOZBhrB4medO7MsWS6iQYIBdDSAmOJJm/g1EZsTCyKmEsbRB66PDTemJtpuwLPqW9gy+9dDGwviJmVfMJcF7mDY+9BXIC2Ya9TawB6UVMfDzBgW6NYaiaR8C2k+Fq6CUsQRcDXRtOlvOlYqY30Ni3W7SPXepCsCgxg691NQsXIB6v9NP35VGE/XvoG30byLn2aKckMxBowmeew16F59tSCC4mBPl78KZhKEEvzhu7w9aIHtCCYLexFcbGwFILoJB5bzq1ekw1JUDtY2e/rep2jsoNg4On2et5qORgf1j27CDBbgbh/MGk/iP9Vdu7QyVYigNhHrXSxOwCwA5vr0k0OF+G279HojlfhuEsfOb7/feu1gpAOoHjdx1/mnYfZmAt9vCmfDyuGmItqz+VRSRm1ochLxHj60ZTv/HT1puEXgX5j34UAJSypHp4RrrRKTBfbcXPPb7HarShg/Njr3+96ILM+VtHu/j96BGRz5WaP5b3csRR166+BFWFFgbx9hHNqtR2A69PpUAFBBdoa55zc8n2tWbEGjaftHjTsVQYEM+sXM3tppSsLDJUGSLzo0OlJL8n8aDrfhGCwchwB1ByzrAkETD0facVbMo5eAC8jOp2mJB96ajhJGGEOQVQfmEH5iW2AAIa+asS8Qk/EdpzGCLRhiA1zb2QpK+MEOkHEBl24Q7lL3k+Nd/8BwnwEHi1scID5jopQNedSkggMCyAG4vmWZADOCJBE25iqx+0kFszZQEsAWBSAk+YqRXnkLAAKiwzNIJE9WHnpR57dCPr4eNCpAJUpKWBAU9zzCi5e9/LYMr5juygQw2fea2yYjD8Cm/MXtRBDk9H1Okz466USof5YZWgv6VeGpphhINnTQMWEy3JYvP6ktlkjcFooF4hBiPzCPfgNqjt/tOrNlV5gfelKxSFQZFiAA6Te/L1NA7IebHjDw93ZyHa3jT8VCSDl5KQbciDeQQdfywC4rMrEeEsWcgtJElje1N7PcIDEniQZhQDlLNNtrgTUVQVn4UsAXWkCGOzmZY+Ain4aQpiGGazMWVqAAYeGcbTQESMpbNlIgDIsXMu3FbllJMU74iTmzApBP8AeAOWNszxwkyd3M0BqIKnbIFGSTCFjmAABq0iaIoDnNwuOMWyKEJxClyctntc8qEgF3AJYZgkOVJFlAlXKWYWouzMQ0hRBCCA/wAUEkKw1EuM7Wypub/LQKQBIJe2Yg/JIbEBF/RjBsRpw1DWAACchDgykLTJgkgkdYgCkJdRHzHKCEn5spU7YaswLpYEd/M0SRqAcyWIs6NCwfiQQ0t96it3ZsUqzRZJWcqXyjhClgXKGYG7P0qu09h+IMwvoQ5TBKQymYjn3dRw8VQIAzD8zBhJBBUhckAgyOF25U7AA4QkAklRcqSlJJYpyFgELhSWMG3Kg5aVEXcK3+h9730Ykw07+HLwro4vZAolC8qVgF9MrEjKQ5mLvlJPQVzsfsykXDjl6+nKaghwQYBPLv8AdqynBcBn1vbkxNoLd1akqgkd9n1gjS1WEgnuO8j1/ikWsvwNwAb3Dh+VOCO/Z+TgzWhSWewLfNd9rRYNpzoVDQcg4i02F+/egiUHuLPpFntvTmt3+XvypWGSTlg2EqCQG9B3gU1Af/dudGdmNXEUpB0cvpPfFXhmf2+v3oSbE72/Y+tWVBiAH77e48OdKkHiG276T7mkqAJLmZdp7zRG0X9N4e1KUDoC8791m+tAS2aWfy1/eloASS23J+kzTFG24B/eevpQYYct3Q2z+9aCGCG6bMGg9LVFMz3chmcxyH1b6Va0vGrxz2vHvpRDmBIMGBorWRZtORegXiLZvlh9HGtvOelUcSLt6Dc1Fljz96GkJJLgPB9/WgoizG/t+n2rr/hfZMo+It0hIBJYEAE5SsjcngALAqYOGYn2TsAviKaxILhReAALq6CRyetva1nDDKCAReENguAwK0x8Vw4Sfl4d4lIDt2MkpAECApAzOlJZSEJctmUp1K5pEh55qnILjMQQTDkqslIg2tf1rRiMycrFgoywym5UqHc6JPczwlGCSEjKcqnKJVxEggrDA2JeHs271WcnKCVO6SVZhcrV8qcwBkXlhwmaYO3JRwkFRFyFECZZota2mt6sgAAgcQJThg5gpSjOdTFoUSzAOwBcgvSe1YCYVhjEULrzO51kkHlO1BxFhgHkIJRMQZEQWm5oAgjfhMwwynzpaVk6kBXCqJiQ5LNpt303DxCwMskZFs8i4k61pkJkz63HjRBxf8t4cqB57ilMxcgnKJ6GxqiuX2EGTGt6ATi5SIfLd4gmzCdfOmKTHDpKT+oG4PL7mhKQbXFnsoG9GkCAOqVF2G6WtfeopWESTlSf9MyDcgywrThLBIIdLtxO2VQ2Vs505TFIWHt3g6c40NPwUwSwKtRqRoQTAHSg14JJCnAsMwmWsoa3Ol821MGERZioyCbKS0AsxeLelIQ4IzHK1lAs4gZSeTRpT0gGSWD8QEqQWckCHHPlQElIBcEgaGXSoWBDyHttQLT82rlyneHKgSWNi5szU3tiy+Y5WLAFIypxAIB/nnQdnWTmZLDQEOtGvDlbh5mGeHoIhcM7lUAtlCpZjF5u2kmnpYAAhme440xP+ysyncuoB4d3BZnl2CrCtWFwkGXezgLS2u5I0FA5WHDZgQSGglK9GGoXrVLABVcEMkwynsUkEEEsTxQb0zDk5klISHOY5ilTWOKliQSdg1IGBmIAAS9gVMkxKkqOl7995ByV5kpDuxASp7QUjKS2VOjWDVt7PilULTmLskMAFGApgCAVW+U7k2rHh4JSSUrY5Q7Kyr4ixA0W4iCbiqxMTMkj9ID4aSwJBYk4NyrcgQ561FM7b+HodWVSSxZxHOUkZhsbTrWLEwlpi43GoBa7OzjpHKtGIlzlS5YZSpyoNBURlAUkAAuGJAeTRYvayCDmGIOFySVEwAAYBFhcb9KDKMYbs1+5zNEeTfzzrYRhqSk5SoqzOEhJUAkjiZLkPtlGt6NP4UDnCD8ru0kNoe7WgwpTLTdrz0oUnd+959zW7D/AcVRPw0qxGkhIUdNWeazHsmI3y5g7xIcfUfWoICRc9BB5uB3g98VQxBPODrae6hKFiAg6zflVLTDt6zzs3nQNKdR7N7vQKLu+o+8SCzvVZlfpM937a0WVWx79emlUCwOgJ3mYbXc8qAEMJ33h+mn3pp7JivZr21A1c/lnoa09n/A8bEfKkkPLAqF2AgEubAAP5tCOecQQ/WPt40oYplg3n4HS2m9dfE/DUJUcygtsoyo4lSGOUAn5QzuzVrRjYKAciQC5B/XBUpKkh9EsDIIKS41Icrs34HiLMjLuVEC/M835bs1dfsvYsLDGb4iQp1FKiQlJKQ7OGdUhkJa17is/aO2qJUA5sySlw5ykNhJBSklpJ0zd+btHbGQ2U2DqDKV+VQDg5UqAkX1dqDpoUo4gy5k8JLZcqwEyoIQ+VCSLklmBvY419qKUJfKoByAwyB7hLMFYhCdYDahmxr7QghQCGAILoBCAA3zFzmdR0tDHSl4OKNSkPILi+gSLlwlnJuxJczItaDxEXLjMkEMTJ/vMRTwBLtoAOdFi4Z+GS+ZBLFQjOXLJw0gqdAa4AmTQYhhwo3A+G7qUN1qsA5dn1G1CBJWSkN8y2C0pcShKGktFx3XrSL/sxUS6rMDAy4YY8JTIDwNLc3q04eMQDh4WIEfl4EFxoXfW+01MoIQG14MMEhZccWIohyActmLGHDPWLGxcJ+NWMpUOULGS1kvoBHdFZ6sx58YgmWC/m6+FPSvhk24VJExpfXpSQBrZVwdDy9ijUSbtmETqOddGBoeBqmwP5hcuxf3eqMiOqXPk1vGqF76QXPharSOE8zMuUnlFjRQgzES+zGmnFYK4RzHFB0UKXkF2luIb9HosO4joS5HQ1BowJLZRAs4y4o6AQRvNqOyRJk8KiSCNAkuWCeTUlAu6TlcWLZT1MtWpKrg/Mq4EpxBcNtQU7ku0yRA/3pLcv5pikQG1ZsTlPCp7O96U3CL9fzJO1/lFHhmYZzu2VX786B2FLpSkEmSkuXj8qnc7tDNRYQOV3AAgLeQTPEAMypO23SsuGQZno0/7TtWnE4eMqDqErQHIFsi0kXj+aBgUEQQHbiBY4Z5pA+QgMPtaiOFZgX1BLKDnRX5i2gpJgbC7fkUPF3ijCmISRq6kq0bTDW3CGP7GgYkOTOskcJADfOkRkb0NWFgDhAIUOLVJO5QbbiYpKU5lNlJVASgkBb6MW4pO3hTsRIzMCXZjBQu4d9GjT1oGjGZEBgHBKnUgFh8t8uIS5LDbYueAUZMyw5Tlyg5gCXc5V4bFEM5U+toAxKLS7niIIGVXgzNen4GOUqCkgZgCOEjDVCeJTEMo1AzH7Mr9bgA5iOJIJMj4iZIs72NY1LzACCA5KjJJueJ81gkAOdWvWxSt1AElrFCrXGXhLj+ZrPiYcJUpMJcuQwOoTmRr4UCMPHXKUh0lzkhYgfMyuJwAddK7HYPxT4eGoYahnxUsSF4yCGjMpOIShaSmA1nkb8/s/Y0rBypUpmAYoxJuq7KyhjI9aLDYH5mJLO6k+AXGjaUV0+yfiCkEsMqmIKkkhQccQCsNV1Am/fW/G/FVLy/FxVFLuxxA7gFOZAOEyQUEREg3Zq4uGklzJIZgEpMAGc2GoWvPfTMRhKSYSyiCsDilJ4gWlh1HMVB28NSQpKcRjmlWU4SnBZmUnFygukkuQwINF2xR/u8VeGlsxBTkJTiZeIgtjFyn5WJEMd64WL2xaiylAvmglBlREh0QSzveTR4UCySQCLYZJZ4drgGi12O3dpBBUlKUpKgUsnLwK0BVjfLeG3nK1J7YtWErO6CDilI4sN8oRmKsisRRDpXrIPO/J+LwAcISC/5LzxB57uT71aO0nKlILylw4yhnSDAuxZ+rXeg6uN+JIUg4eUrIWDhqCzbK2XIlLEhhG4LGsqO1rBzHMQCEvcMzj/FUSkuHsGmdKxJHyj8rBsxUWa4BADS/MVo7cQriAOYGTkHEFPKlYiiSoGHF2cTQTtPbziKUrExFLUZIBJzSGBCQEuGl3sI2xdsxi4CCpIkMSJDa4eGC2pZ1QeTkiscJzJUDoSpSQDcFKQ3JruLb5fxLDKVlzlKpDhOGGIzAhI0Lw2umgIHGxCQApzcs+VKgnLIEFV7Hesi13UYSTBhOjKV8NIc3JZQG0SacggpLJykEqBwU5VFrhS1GRlDgsSCdLBvZ0BilPzf5eMgAAuFCwLGRpoRU1Wda2TKDBuo5j+oKw8OwBA/M4U+mjsQ5QcMIWnEysoLBViKIUk5UjL/dpYguJLNIIND8TLlSDoSWDqAeeJoD6iQ9J7Ch87PkL5koQFKKTxl1kFIZgX+xop2DiMFIUki6cqf1AhxiKAdg0oPJmYu3OojMS7WP5EDdJI4ixEgvEyXpGQghInKTCOGATKlA77KPW9OwMV/0qABZ3CEPc6FUkGH6GrjI1WdRKUYoVxMc3aCzFIOQjLmH5kgy86Q9rxkuMMpwkglsP4YUUalJUrDckF3J1egSol1kqUosVrU6lMGskS2bKl5GhZxUwOxqKRlwsMJ0zqIV1IStID3hIoPPfESztFinQHeaLBdUaiRq42e1Zfin6EaU9BsBDSFa9HroycUAvLA33BqJQ5aHF/8AN371EJJfVTyNTzoilgGeddqgmGoBpjRrjqaYizXDyInmDUw0a3Oqf1DqKFPJ2Gs8NA1JYuO878jNNKWIka8Lh08xSMPEIPm1wemj0ayDd20u45PQNwlNboDvvnbei+H/AJWP6TblkPu9Iw3Cne+8JPWtalE8Lqj8p0OuTk9QCBLFy3/6SdX5CmuGe4MZkh3OyhpFJ+HE20Flg7kNIp+FhuQzqO6QTzdSL7aUAKQQTP1Ts1aMNIlLZXslUoJ1Vm0rOARFv1GSnoRcURSW0AIeOJJ2HKgvG4f/AHl9ApKtr+VUpbQQGAAZQcXgpI/N1peGGsWY/wCpFqaWHzEp4XLcaZsw6GopoSCBnDJb8xe0/MN3tyqghyZgAkg8SQ9g7gjpUxcIhMMwl0nMGLkFQJg2ilJWHBcSQXSSLCHBoNGF+ZiZALJyqEtobB6ogJZlBwSSxyHaxuamGs5QDlclv7wFJGysw6+VWpSibEh7/wCID9W+woaHE7MeEE6/mQ1rnMmZ+tacCRnd4WwQsFQIs6cTrWfBIGxJcOFFJKngkEWtEVpyLSgpD5CNUjEeWUCRIY+NAOJiAAhIJESpJG7vlgXp/wCH4qE5jmCSBCQpScwLsBBEHyPfWcpSFKHCxaxUkRcy8UxAChcwHJOIhmcMwItbnUU3+3qwi6FkKQAyviJVIIUzlPyvtzvW38PxVJJWFLTiKgZVYLyC54pkEyGrF8ACFJWDlOYEYapPEk8hYb1nUksr5n4WZAIF3BI2oHZBhwSqBbgcMd93qYKySXVuEstCeJMu7WtAFJw8EhQ4S7w6A3Ukmx+1EoKJLpIAUflCQxaJe1Axfa753LCHxFqZjts7kjnSAGIASIMkJMi7KKtIvo9UWMkKbMUkZglti5mS3WjKmKXyyOIFalOx5SDpvQXjoKgHISkFylSkuytQkdBPTekYqAeFIEO5SJAMiTDNtvpWrEwwQQkKLDNlSgBgeJRClH5QdW1pa8NR+YpY5SM2IDl0cpSXCiEgCLC0ig5/wmPEApwRJKimbpDsFQAHGlrVR7PmfNACoUo/DQOXJ2tW7DxEpBIKjxflCQBYspSnaNRrVApcnhDEg3xF8Uu5gACHoM2F2fNYOkTlJ+GjUyozrrB3peCSUkOUon5WQmUtcSRaHNbFs7kAMOIkup7JLJeGLVMXs/CGzHV8Q5EB0glPw3PES4iCAnulWAw8RKkpSeJKCRkBODhpKksFPHE4F2eeYpOKl0khlFLgQyRZyAGILnZo1qlMUkgEkMSFFksAxITBJB5VWP2kkIQSskOxW6cINqlHlBHSqiYnaT8ySCoOSpR4Q8j4YjKcwU3dArOvDzcWQqeSpaCpRJuSUljNuTVMJbErUlJn51AKYashuIa8qPMf04iuYWAD3AVR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4110" name="Picture 14" descr="https://lennihollywood.files.wordpress.com/2013/10/leidenfrost-eff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54" y="4077072"/>
            <a:ext cx="4536504" cy="23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77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ODkJX2gidvM/UwVAbxTU-gI/AAAAAAAAMBE/63f5zXRXxik/s1600/Doctor+Who+Terraformacion.png"/>
          <p:cNvPicPr>
            <a:picLocks noChangeAspect="1" noChangeArrowheads="1"/>
          </p:cNvPicPr>
          <p:nvPr/>
        </p:nvPicPr>
        <p:blipFill>
          <a:blip r:embed="rId2"/>
          <a:srcRect t="24334" b="30276"/>
          <a:stretch>
            <a:fillRect/>
          </a:stretch>
        </p:blipFill>
        <p:spPr bwMode="auto">
          <a:xfrm rot="5400000">
            <a:off x="-1492072" y="3206528"/>
            <a:ext cx="5362699" cy="1521363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Terraformación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2285984" y="1357298"/>
            <a:ext cx="5929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¿En qué consiste?</a:t>
            </a:r>
          </a:p>
          <a:p>
            <a:endParaRPr lang="es-ES" dirty="0" smtClean="0"/>
          </a:p>
          <a:p>
            <a:r>
              <a:rPr lang="es-ES" sz="2400" dirty="0" smtClean="0"/>
              <a:t>Pasos:</a:t>
            </a:r>
            <a:endParaRPr lang="es-ES" sz="2400" dirty="0"/>
          </a:p>
        </p:txBody>
      </p:sp>
      <p:sp>
        <p:nvSpPr>
          <p:cNvPr id="7" name="6 Menos"/>
          <p:cNvSpPr/>
          <p:nvPr/>
        </p:nvSpPr>
        <p:spPr>
          <a:xfrm>
            <a:off x="2571736" y="3000372"/>
            <a:ext cx="914400" cy="91440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3643306" y="3429000"/>
            <a:ext cx="2928958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Más"/>
          <p:cNvSpPr/>
          <p:nvPr/>
        </p:nvSpPr>
        <p:spPr>
          <a:xfrm>
            <a:off x="6858016" y="3000372"/>
            <a:ext cx="914400" cy="91440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3571868" y="2857496"/>
            <a:ext cx="306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Complejidad de los seres</a:t>
            </a:r>
            <a:endParaRPr lang="es-ES" sz="2000" dirty="0"/>
          </a:p>
        </p:txBody>
      </p:sp>
      <p:pic>
        <p:nvPicPr>
          <p:cNvPr id="17" name="16 Imagen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3786190"/>
            <a:ext cx="3369764" cy="2857496"/>
          </a:xfrm>
          <a:prstGeom prst="rect">
            <a:avLst/>
          </a:prstGeom>
        </p:spPr>
      </p:pic>
      <p:pic>
        <p:nvPicPr>
          <p:cNvPr id="18" name="17 Imagen" descr="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378619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/>
          <a:lstStyle/>
          <a:p>
            <a:pPr algn="l"/>
            <a:r>
              <a:rPr lang="es-ES" sz="3200" dirty="0" smtClean="0"/>
              <a:t>Atmósfera</a:t>
            </a:r>
            <a:endParaRPr lang="es-ES" sz="3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071538" y="1857364"/>
            <a:ext cx="48724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dirty="0" smtClean="0"/>
              <a:t>Efecto invernadero </a:t>
            </a:r>
            <a:r>
              <a:rPr lang="es-ES" sz="2400" dirty="0" smtClean="0">
                <a:sym typeface="Wingdings" pitchFamily="2" charset="2"/>
              </a:rPr>
              <a:t> Asteroides </a:t>
            </a:r>
          </a:p>
          <a:p>
            <a:pPr lvl="1">
              <a:buFont typeface="Arial" pitchFamily="34" charset="0"/>
              <a:buChar char="•"/>
            </a:pPr>
            <a:r>
              <a:rPr lang="es-ES" sz="2400" dirty="0" smtClean="0">
                <a:sym typeface="Wingdings" pitchFamily="2" charset="2"/>
              </a:rPr>
              <a:t>(↑ ↑Tª)</a:t>
            </a:r>
          </a:p>
          <a:p>
            <a:pPr lvl="1"/>
            <a:endParaRPr lang="es-ES" dirty="0" smtClean="0">
              <a:sym typeface="Wingdings" pitchFamily="2" charset="2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500034" y="2786058"/>
            <a:ext cx="8229600" cy="158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Agua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42976" y="4000504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dirty="0" smtClean="0"/>
              <a:t>Colisión planeta enano (Ceres) con agua</a:t>
            </a:r>
          </a:p>
          <a:p>
            <a:pPr lvl="1">
              <a:buFont typeface="Arial" pitchFamily="34" charset="0"/>
              <a:buChar char="•"/>
            </a:pPr>
            <a:r>
              <a:rPr lang="es-ES" sz="2400" dirty="0" smtClean="0"/>
              <a:t>No habitable durante unos años</a:t>
            </a:r>
            <a:endParaRPr lang="es-ES" sz="2400" dirty="0"/>
          </a:p>
        </p:txBody>
      </p:sp>
      <p:pic>
        <p:nvPicPr>
          <p:cNvPr id="7" name="6 Imagen" descr="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4" y="1142984"/>
            <a:ext cx="2357454" cy="2294096"/>
          </a:xfrm>
          <a:prstGeom prst="rect">
            <a:avLst/>
          </a:prstGeom>
        </p:spPr>
      </p:pic>
      <p:pic>
        <p:nvPicPr>
          <p:cNvPr id="8" name="7 Imagen" descr="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4786322"/>
            <a:ext cx="2701620" cy="18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468313" y="269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4400" dirty="0">
                <a:latin typeface="+mj-lt"/>
                <a:ea typeface="+mj-ea"/>
                <a:cs typeface="+mj-cs"/>
              </a:rPr>
              <a:t>Í</a:t>
            </a:r>
            <a:r>
              <a:rPr lang="es-ES" sz="4400" dirty="0" smtClean="0">
                <a:latin typeface="+mj-lt"/>
                <a:ea typeface="+mj-ea"/>
                <a:cs typeface="+mj-cs"/>
              </a:rPr>
              <a:t>ndice</a:t>
            </a:r>
            <a:endParaRPr lang="es-E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441387" y="1357313"/>
            <a:ext cx="8177212" cy="516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Tx/>
              <a:buChar char="•"/>
              <a:defRPr/>
            </a:pPr>
            <a:r>
              <a:rPr lang="es-ES" sz="20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s-ES" sz="32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INTRODUCCIÓN</a:t>
            </a:r>
          </a:p>
          <a:p>
            <a:pPr algn="just">
              <a:buFontTx/>
              <a:buChar char="•"/>
              <a:defRPr/>
            </a:pPr>
            <a:endParaRPr lang="es-ES" sz="3200" dirty="0">
              <a:latin typeface="Calibri" pitchFamily="34" charset="0"/>
              <a:cs typeface="+mn-cs"/>
            </a:endParaRPr>
          </a:p>
          <a:p>
            <a:pPr algn="just">
              <a:buFontTx/>
              <a:buChar char="•"/>
              <a:defRPr/>
            </a:pPr>
            <a:r>
              <a:rPr lang="es-ES" sz="3200" dirty="0" smtClean="0">
                <a:latin typeface="Calibri" pitchFamily="34" charset="0"/>
                <a:cs typeface="+mn-cs"/>
              </a:rPr>
              <a:t>VIAJE</a:t>
            </a:r>
          </a:p>
          <a:p>
            <a:pPr algn="just">
              <a:buFontTx/>
              <a:buChar char="•"/>
              <a:defRPr/>
            </a:pPr>
            <a:endParaRPr lang="es-ES" sz="3200" dirty="0">
              <a:latin typeface="Calibri" pitchFamily="34" charset="0"/>
              <a:cs typeface="+mn-cs"/>
            </a:endParaRPr>
          </a:p>
          <a:p>
            <a:pPr algn="just">
              <a:buFontTx/>
              <a:buChar char="•"/>
              <a:defRPr/>
            </a:pPr>
            <a:r>
              <a:rPr lang="es-ES" sz="3200" dirty="0" smtClean="0">
                <a:latin typeface="Calibri" pitchFamily="34" charset="0"/>
                <a:cs typeface="+mn-cs"/>
              </a:rPr>
              <a:t>ESTANCIA</a:t>
            </a:r>
          </a:p>
          <a:p>
            <a:pPr algn="just">
              <a:buFontTx/>
              <a:buChar char="•"/>
              <a:defRPr/>
            </a:pPr>
            <a:endParaRPr lang="es-ES" sz="3200" dirty="0">
              <a:latin typeface="Calibri" pitchFamily="34" charset="0"/>
              <a:cs typeface="+mn-cs"/>
            </a:endParaRPr>
          </a:p>
          <a:p>
            <a:pPr algn="just">
              <a:buFontTx/>
              <a:buChar char="•"/>
              <a:defRPr/>
            </a:pPr>
            <a:r>
              <a:rPr lang="es-ES" sz="3200" dirty="0" smtClean="0">
                <a:latin typeface="Calibri" pitchFamily="34" charset="0"/>
                <a:cs typeface="+mn-cs"/>
              </a:rPr>
              <a:t>ÉTICA</a:t>
            </a:r>
          </a:p>
          <a:p>
            <a:pPr algn="just">
              <a:buFontTx/>
              <a:buChar char="•"/>
              <a:defRPr/>
            </a:pPr>
            <a:endParaRPr lang="es-ES" sz="3200" dirty="0">
              <a:latin typeface="Calibri" pitchFamily="34" charset="0"/>
              <a:cs typeface="+mn-cs"/>
            </a:endParaRPr>
          </a:p>
          <a:p>
            <a:pPr algn="just">
              <a:buFontTx/>
              <a:buChar char="•"/>
              <a:defRPr/>
            </a:pPr>
            <a:r>
              <a:rPr lang="es-ES" sz="3200" dirty="0" smtClean="0">
                <a:latin typeface="Calibri" pitchFamily="34" charset="0"/>
                <a:cs typeface="+mn-cs"/>
              </a:rPr>
              <a:t>CONCLUSIONES</a:t>
            </a:r>
            <a:endParaRPr lang="es-ES" sz="32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s-ES" sz="2000" dirty="0">
              <a:latin typeface="+mn-lt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60848"/>
            <a:ext cx="516828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Ética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571472" y="1285860"/>
            <a:ext cx="79296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¿Qué opináis, es ético y moral?</a:t>
            </a:r>
          </a:p>
          <a:p>
            <a:endParaRPr lang="es-ES" sz="2400" dirty="0" smtClean="0"/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Seguramente no somos los primeros en pisar tierras marcianas, ... ¿Por qué cambiar Marte a nuestro antojo?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Nosotros somos los extraños.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¿Qué pasaría con la Tierra?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s-ES" sz="2400" dirty="0" smtClean="0"/>
              <a:t>¿Y la imposibilidad de retorno?</a:t>
            </a:r>
            <a:endParaRPr lang="es-ES" sz="2400" dirty="0"/>
          </a:p>
        </p:txBody>
      </p:sp>
      <p:pic>
        <p:nvPicPr>
          <p:cNvPr id="4" name="3 Imagen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2786058"/>
            <a:ext cx="3873016" cy="36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7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611560" y="1268760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Beneficios que nos aporten ir a Marte:</a:t>
            </a:r>
          </a:p>
          <a:p>
            <a:pPr marL="900113" indent="-900113"/>
            <a:r>
              <a:rPr lang="es-ES" sz="3600" dirty="0"/>
              <a:t>	</a:t>
            </a:r>
            <a:r>
              <a:rPr lang="es-ES" sz="3600" dirty="0" smtClean="0"/>
              <a:t>-Grandes avances científicos/tecnológicos</a:t>
            </a:r>
          </a:p>
          <a:p>
            <a:r>
              <a:rPr lang="es-ES" sz="3600" dirty="0"/>
              <a:t>	</a:t>
            </a:r>
            <a:r>
              <a:rPr lang="es-ES" sz="3600" dirty="0" smtClean="0"/>
              <a:t>-Minerales nuevos y recursos</a:t>
            </a:r>
          </a:p>
          <a:p>
            <a:r>
              <a:rPr lang="es-ES" sz="3600" dirty="0"/>
              <a:t>	</a:t>
            </a:r>
            <a:r>
              <a:rPr lang="es-ES" sz="3600" dirty="0" smtClean="0"/>
              <a:t>-Ambición</a:t>
            </a:r>
          </a:p>
          <a:p>
            <a:r>
              <a:rPr lang="es-ES" sz="3600" dirty="0"/>
              <a:t>	</a:t>
            </a:r>
            <a:r>
              <a:rPr lang="es-ES" sz="3600" dirty="0" smtClean="0"/>
              <a:t>-Cooperación internacional</a:t>
            </a:r>
          </a:p>
          <a:p>
            <a:r>
              <a:rPr lang="es-ES" sz="3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007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1143000"/>
          </a:xfrm>
        </p:spPr>
        <p:txBody>
          <a:bodyPr/>
          <a:lstStyle/>
          <a:p>
            <a:r>
              <a:rPr lang="es-ES" b="1" i="1" dirty="0" smtClean="0"/>
              <a:t>“Puede que sea una tarea más allá de nuestras capacidades, pero al menos deberíamos intentarlo.”</a:t>
            </a:r>
            <a:r>
              <a:rPr lang="es-ES" i="1" dirty="0" smtClean="0"/>
              <a:t/>
            </a:r>
            <a:br>
              <a:rPr lang="es-ES" i="1" dirty="0" smtClean="0"/>
            </a:br>
            <a:r>
              <a:rPr lang="es-ES" i="1" dirty="0" smtClean="0"/>
              <a:t>Stephen Hawking</a:t>
            </a:r>
            <a:endParaRPr lang="es-ES" i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835696" y="5188933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i="1" dirty="0" smtClean="0"/>
              <a:t>¿Te apuntas?</a:t>
            </a:r>
            <a:endParaRPr lang="es-ES" sz="6000" b="1" i="1" dirty="0"/>
          </a:p>
        </p:txBody>
      </p:sp>
      <p:pic>
        <p:nvPicPr>
          <p:cNvPr id="4" name="Star Wars Intro HD 1080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 end="39438.44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9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Elipse"/>
          <p:cNvSpPr/>
          <p:nvPr/>
        </p:nvSpPr>
        <p:spPr>
          <a:xfrm>
            <a:off x="-4212976" y="-531440"/>
            <a:ext cx="12547648" cy="10801200"/>
          </a:xfrm>
          <a:prstGeom prst="ellips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-3025352" y="1249993"/>
            <a:ext cx="8101408" cy="8136903"/>
          </a:xfrm>
          <a:prstGeom prst="ellips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s://upload.wikimedia.org/wikipedia/commons/thumb/b/b4/The_Sun_by_the_Atmospheric_Imaging_Assembly_of_NASA's_Solar_Dynamics_Observatory_-_20100819.jpg/300px-The_Sun_by_the_Atmospheric_Imaging_Assembly_of_NASA's_Solar_Dynamics_Observatory_-_201008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10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688" y="2539836"/>
            <a:ext cx="7289616" cy="69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endientedemigracion.ucm.es/info/Astrof/users/ncl/lucia-crespo/tier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08" y="239806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thumb/d/dd/Full_Moon_Luc_Viatour.jpg/280px-Full_Moon_Luc_Viatou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40" y="1817864"/>
            <a:ext cx="558240" cy="5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estaticos.muyinteresante.es/uploads/images/article/567135f35bafe8dc758faa27/marte_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75" y="915735"/>
            <a:ext cx="1622827" cy="12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2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http://blogs.elcorreo.com/el-navegante/files/2011/11/mars-exploration-family-portra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" y="20409"/>
            <a:ext cx="9133596" cy="683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707904" y="692696"/>
            <a:ext cx="172819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5940152" y="4275812"/>
            <a:ext cx="2754561" cy="5755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6271631" y="3573016"/>
            <a:ext cx="2872367" cy="7027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5808578" y="1616204"/>
            <a:ext cx="3335421" cy="783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 rot="21074528">
            <a:off x="1582680" y="5420881"/>
            <a:ext cx="2484625" cy="703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6516216" y="3140968"/>
            <a:ext cx="2613970" cy="522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283968" y="5301207"/>
            <a:ext cx="1304528" cy="1472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0" y="2420888"/>
            <a:ext cx="280420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 rot="842266">
            <a:off x="1894190" y="1392902"/>
            <a:ext cx="1742878" cy="798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1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484533" cy="243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Situación en España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356552" y="1700808"/>
            <a:ext cx="79208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/>
              <a:t>Curiosity</a:t>
            </a:r>
            <a:r>
              <a:rPr lang="es-ES" sz="2800" dirty="0" smtClean="0"/>
              <a:t>: REMS (estación medioambiental)</a:t>
            </a:r>
          </a:p>
          <a:p>
            <a:endParaRPr lang="es-ES" sz="2800" dirty="0"/>
          </a:p>
          <a:p>
            <a:r>
              <a:rPr lang="es-ES" sz="2800" dirty="0" err="1" smtClean="0"/>
              <a:t>Mars</a:t>
            </a:r>
            <a:r>
              <a:rPr lang="es-ES" sz="2800" dirty="0" smtClean="0"/>
              <a:t> 2020: estación meteorológica</a:t>
            </a:r>
          </a:p>
          <a:p>
            <a:endParaRPr lang="es-ES" sz="2800" dirty="0"/>
          </a:p>
          <a:p>
            <a:r>
              <a:rPr lang="es-ES" sz="2800" dirty="0" err="1" smtClean="0"/>
              <a:t>Rover</a:t>
            </a:r>
            <a:r>
              <a:rPr lang="es-ES" sz="2800" dirty="0" smtClean="0"/>
              <a:t>: Antena </a:t>
            </a:r>
            <a:r>
              <a:rPr lang="es-ES" sz="2800" dirty="0" smtClean="0">
                <a:sym typeface="Wingdings" panose="05000000000000000000" pitchFamily="2" charset="2"/>
              </a:rPr>
              <a:t> explorará cráter Gale</a:t>
            </a:r>
          </a:p>
          <a:p>
            <a:endParaRPr lang="es-ES" sz="2800" dirty="0">
              <a:sym typeface="Wingdings" panose="05000000000000000000" pitchFamily="2" charset="2"/>
            </a:endParaRPr>
          </a:p>
          <a:p>
            <a:r>
              <a:rPr lang="es-ES" sz="2800" dirty="0" err="1" smtClean="0">
                <a:sym typeface="Wingdings" panose="05000000000000000000" pitchFamily="2" charset="2"/>
              </a:rPr>
              <a:t>Exomars</a:t>
            </a:r>
            <a:r>
              <a:rPr lang="es-ES" sz="2800" dirty="0" smtClean="0">
                <a:sym typeface="Wingdings" panose="05000000000000000000" pitchFamily="2" charset="2"/>
              </a:rPr>
              <a:t>: </a:t>
            </a:r>
            <a:r>
              <a:rPr lang="es-ES" sz="2800" dirty="0" err="1" smtClean="0">
                <a:sym typeface="Wingdings" panose="05000000000000000000" pitchFamily="2" charset="2"/>
              </a:rPr>
              <a:t>espectómetro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7515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¿Por qué Marte?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11" y="1928372"/>
            <a:ext cx="51845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11 Conector recto de flecha"/>
          <p:cNvCxnSpPr/>
          <p:nvPr/>
        </p:nvCxnSpPr>
        <p:spPr>
          <a:xfrm flipV="1">
            <a:off x="5940153" y="2276871"/>
            <a:ext cx="656456" cy="4968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2499674" y="4729307"/>
            <a:ext cx="656456" cy="65662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 flipV="1">
            <a:off x="2483768" y="2276872"/>
            <a:ext cx="688268" cy="4968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8975">
            <a:off x="5687463" y="4718128"/>
            <a:ext cx="1227354" cy="9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 Título"/>
          <p:cNvSpPr txBox="1">
            <a:spLocks/>
          </p:cNvSpPr>
          <p:nvPr/>
        </p:nvSpPr>
        <p:spPr bwMode="auto">
          <a:xfrm rot="20684961">
            <a:off x="-1961220" y="12957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Semejante a</a:t>
            </a:r>
          </a:p>
          <a:p>
            <a:r>
              <a:rPr lang="es-ES" sz="2400" dirty="0" smtClean="0"/>
              <a:t>La Tierra</a:t>
            </a:r>
            <a:endParaRPr lang="es-ES" sz="2400" dirty="0"/>
          </a:p>
        </p:txBody>
      </p:sp>
      <p:sp>
        <p:nvSpPr>
          <p:cNvPr id="17" name="1 Título"/>
          <p:cNvSpPr txBox="1">
            <a:spLocks/>
          </p:cNvSpPr>
          <p:nvPr/>
        </p:nvSpPr>
        <p:spPr bwMode="auto">
          <a:xfrm rot="1151908">
            <a:off x="2792023" y="148936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Proximidad</a:t>
            </a:r>
          </a:p>
        </p:txBody>
      </p:sp>
      <p:sp>
        <p:nvSpPr>
          <p:cNvPr id="18" name="1 Título"/>
          <p:cNvSpPr txBox="1">
            <a:spLocks/>
          </p:cNvSpPr>
          <p:nvPr/>
        </p:nvSpPr>
        <p:spPr bwMode="auto">
          <a:xfrm rot="1467983">
            <a:off x="-1724602" y="50257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Mucho por descubrir</a:t>
            </a:r>
            <a:endParaRPr lang="es-ES" sz="2400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 rot="19906453">
            <a:off x="2768826" y="501638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Distancia al Sol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990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¿Y por qué no la Luna?</a:t>
            </a:r>
            <a:endParaRPr lang="es-ES" dirty="0"/>
          </a:p>
        </p:txBody>
      </p:sp>
      <p:pic>
        <p:nvPicPr>
          <p:cNvPr id="4098" name="Picture 2" descr="http://wikiacademy.info/wp-content/uploads/2016/01/Luna_sistema_so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552728" cy="432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V="1">
            <a:off x="5940152" y="2276872"/>
            <a:ext cx="656456" cy="4968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H="1">
            <a:off x="2155540" y="4400993"/>
            <a:ext cx="656456" cy="65662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 flipV="1">
            <a:off x="2483768" y="2276872"/>
            <a:ext cx="688268" cy="4968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1809">
            <a:off x="5975203" y="4223141"/>
            <a:ext cx="1419558" cy="110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 Título"/>
          <p:cNvSpPr txBox="1">
            <a:spLocks/>
          </p:cNvSpPr>
          <p:nvPr/>
        </p:nvSpPr>
        <p:spPr bwMode="auto">
          <a:xfrm rot="20929757">
            <a:off x="-1961220" y="14082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Sin atmósfera</a:t>
            </a:r>
            <a:endParaRPr lang="es-ES" sz="2400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 rot="1151908">
            <a:off x="2844758" y="140825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Poca gravedad</a:t>
            </a:r>
            <a:endParaRPr lang="es-ES" sz="2400" dirty="0"/>
          </a:p>
        </p:txBody>
      </p:sp>
      <p:sp>
        <p:nvSpPr>
          <p:cNvPr id="20" name="1 Título"/>
          <p:cNvSpPr txBox="1">
            <a:spLocks/>
          </p:cNvSpPr>
          <p:nvPr/>
        </p:nvSpPr>
        <p:spPr bwMode="auto">
          <a:xfrm rot="1467983">
            <a:off x="-1828421" y="488317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Ya hemos estado</a:t>
            </a:r>
            <a:endParaRPr lang="es-ES" sz="2400" dirty="0"/>
          </a:p>
        </p:txBody>
      </p:sp>
      <p:sp>
        <p:nvSpPr>
          <p:cNvPr id="21" name="1 Título"/>
          <p:cNvSpPr txBox="1">
            <a:spLocks/>
          </p:cNvSpPr>
          <p:nvPr/>
        </p:nvSpPr>
        <p:spPr bwMode="auto">
          <a:xfrm rot="20797348">
            <a:off x="3167814" y="49415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s-ES" sz="2400" dirty="0" smtClean="0"/>
              <a:t>Menor potencial</a:t>
            </a:r>
          </a:p>
          <a:p>
            <a:r>
              <a:rPr lang="es-ES" sz="2400" dirty="0" smtClean="0"/>
              <a:t>científico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90155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Marte vs. Tierra</a:t>
            </a:r>
            <a:endParaRPr lang="es-E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795411"/>
              </p:ext>
            </p:extLst>
          </p:nvPr>
        </p:nvGraphicFramePr>
        <p:xfrm>
          <a:off x="467542" y="1412776"/>
          <a:ext cx="8352930" cy="505633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784310"/>
                <a:gridCol w="2784310"/>
                <a:gridCol w="2784310"/>
              </a:tblGrid>
              <a:tr h="63204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Características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Tierra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Marte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</a:tr>
              <a:tr h="63204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Radio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6378 km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3397 km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</a:tr>
              <a:tr h="63204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Fuerza</a:t>
                      </a:r>
                      <a:r>
                        <a:rPr lang="es-ES" baseline="0" dirty="0" smtClean="0">
                          <a:latin typeface="+mj-lt"/>
                        </a:rPr>
                        <a:t> gravitatoria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9,78 m/s</a:t>
                      </a:r>
                      <a:r>
                        <a:rPr lang="es-ES" baseline="30000" dirty="0" smtClean="0">
                          <a:latin typeface="+mj-lt"/>
                        </a:rPr>
                        <a:t>2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+mj-lt"/>
                        </a:rPr>
                        <a:t>3,72</a:t>
                      </a:r>
                      <a:r>
                        <a:rPr lang="es-ES" baseline="0" dirty="0" smtClean="0">
                          <a:latin typeface="+mj-lt"/>
                        </a:rPr>
                        <a:t> m/s</a:t>
                      </a:r>
                      <a:r>
                        <a:rPr lang="es-E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3204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Día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23,96 h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24,6 h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</a:tr>
              <a:tr h="63204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Año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365 días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687 días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</a:tr>
              <a:tr h="63204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Masa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5,9 x 10</a:t>
                      </a:r>
                      <a:r>
                        <a:rPr lang="es-ES" baseline="30000" dirty="0" smtClean="0">
                          <a:latin typeface="+mj-lt"/>
                        </a:rPr>
                        <a:t>24 </a:t>
                      </a:r>
                      <a:r>
                        <a:rPr lang="es-ES" baseline="0" dirty="0" smtClean="0">
                          <a:latin typeface="+mj-lt"/>
                        </a:rPr>
                        <a:t>kg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6,42 x 10</a:t>
                      </a:r>
                      <a:r>
                        <a:rPr lang="es-E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 </a:t>
                      </a:r>
                      <a:r>
                        <a:rPr lang="es-E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kg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</a:tr>
              <a:tr h="63204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Distancia al Sol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152 </a:t>
                      </a:r>
                      <a:r>
                        <a:rPr lang="es-ES" dirty="0" err="1" smtClean="0">
                          <a:latin typeface="+mj-lt"/>
                        </a:rPr>
                        <a:t>Mill</a:t>
                      </a:r>
                      <a:r>
                        <a:rPr lang="es-ES" dirty="0" smtClean="0">
                          <a:latin typeface="+mj-lt"/>
                        </a:rPr>
                        <a:t>.</a:t>
                      </a:r>
                      <a:r>
                        <a:rPr lang="es-ES" baseline="0" dirty="0" smtClean="0">
                          <a:latin typeface="+mj-lt"/>
                        </a:rPr>
                        <a:t> Km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228 </a:t>
                      </a:r>
                      <a:r>
                        <a:rPr lang="es-ES" dirty="0" err="1" smtClean="0">
                          <a:latin typeface="+mj-lt"/>
                        </a:rPr>
                        <a:t>Mill</a:t>
                      </a:r>
                      <a:r>
                        <a:rPr lang="es-ES" dirty="0" smtClean="0">
                          <a:latin typeface="+mj-lt"/>
                        </a:rPr>
                        <a:t>. Km 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</a:tr>
              <a:tr h="632042">
                <a:tc>
                  <a:txBody>
                    <a:bodyPr/>
                    <a:lstStyle/>
                    <a:p>
                      <a:r>
                        <a:rPr lang="es-ES" dirty="0" err="1" smtClean="0">
                          <a:latin typeface="+mj-lt"/>
                        </a:rPr>
                        <a:t>TºC</a:t>
                      </a:r>
                      <a:r>
                        <a:rPr lang="es-ES" dirty="0" smtClean="0">
                          <a:latin typeface="+mj-lt"/>
                        </a:rPr>
                        <a:t> (media)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15ºC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+mj-lt"/>
                        </a:rPr>
                        <a:t>-63ºC</a:t>
                      </a:r>
                      <a:endParaRPr lang="es-E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0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Investiga I+D+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562</Words>
  <Application>Microsoft Office PowerPoint</Application>
  <PresentationFormat>Presentación en pantalla (4:3)</PresentationFormat>
  <Paragraphs>220</Paragraphs>
  <Slides>32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VII Congreso INVESTIGA I+D+i</vt:lpstr>
      <vt:lpstr>Grupo Investigador</vt:lpstr>
      <vt:lpstr>Presentación de PowerPoint</vt:lpstr>
      <vt:lpstr>Presentación de PowerPoint</vt:lpstr>
      <vt:lpstr>Presentación de PowerPoint</vt:lpstr>
      <vt:lpstr>Situación en España</vt:lpstr>
      <vt:lpstr>¿Por qué Marte?</vt:lpstr>
      <vt:lpstr>¿Y por qué no la Luna?</vt:lpstr>
      <vt:lpstr>Marte vs. Tierra</vt:lpstr>
      <vt:lpstr>¿Por qué tripulada?</vt:lpstr>
      <vt:lpstr>Presentación de PowerPoint</vt:lpstr>
      <vt:lpstr>Presentación de PowerPoint</vt:lpstr>
      <vt:lpstr>Presentación de PowerPoint</vt:lpstr>
      <vt:lpstr>Lanzadores</vt:lpstr>
      <vt:lpstr>Viaje: Plan de vuelo </vt:lpstr>
      <vt:lpstr>Plan de vuelo</vt:lpstr>
      <vt:lpstr>Presentación de PowerPoint</vt:lpstr>
      <vt:lpstr>Presentación de PowerPoint</vt:lpstr>
      <vt:lpstr>Presentación de PowerPoint</vt:lpstr>
      <vt:lpstr>Presentación de PowerPoint</vt:lpstr>
      <vt:lpstr>¿Cómo sería nuestra vida en el planeta marciano?</vt:lpstr>
      <vt:lpstr>¿Dónde viviríamos?</vt:lpstr>
      <vt:lpstr>¿ Y la nutrición? </vt:lpstr>
      <vt:lpstr>Presentación de PowerPoint</vt:lpstr>
      <vt:lpstr>¿Cómo respiraríamos?</vt:lpstr>
      <vt:lpstr>¿Has pensado cuál sería tu calidad de vida?</vt:lpstr>
      <vt:lpstr>Todo esto no sería posible sin...  LA ENERGÍA</vt:lpstr>
      <vt:lpstr>Terraformación</vt:lpstr>
      <vt:lpstr>Atmósfera</vt:lpstr>
      <vt:lpstr>Ética</vt:lpstr>
      <vt:lpstr>Conclusiones</vt:lpstr>
      <vt:lpstr>“Puede que sea una tarea más allá de nuestras capacidades, pero al menos deberíamos intentarlo.” Stephen Hawking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fin de semana de la Investigación</dc:title>
  <dc:creator>JOSE ALBERTO</dc:creator>
  <cp:lastModifiedBy>Euroforum</cp:lastModifiedBy>
  <cp:revision>82</cp:revision>
  <dcterms:created xsi:type="dcterms:W3CDTF">2010-04-26T10:24:20Z</dcterms:created>
  <dcterms:modified xsi:type="dcterms:W3CDTF">2016-05-21T20:21:40Z</dcterms:modified>
</cp:coreProperties>
</file>