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4FD7C6-3AE2-4A11-A700-09D7D944057F}" type="datetimeFigureOut">
              <a:rPr lang="en-US"/>
              <a:pPr>
                <a:defRPr/>
              </a:pPr>
              <a:t>5/21/2016</a:t>
            </a:fld>
            <a:endParaRPr lang="en-U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2ED3FEE-A1E6-4C85-9514-779D3315A65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13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86DAE0-ACA9-4BAC-8629-591240E5808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23AF7-3671-44D0-AEAE-AA1F48C075B0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0E34A-84ED-4FFE-8FB4-046624509DC6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9DC3A3-1785-495E-8CD6-277648C18E2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3E216-8E59-46C0-8E90-D63269861A32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5DFDE3B-F7D1-4596-8D8A-1DD3745B346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6225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C0EC4-8CB6-4A28-B885-7880CB6E07A5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C5EEA-5398-4110-9131-B319FCAC6366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2AB71-6289-473C-9A27-D8903E4AC1D6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9FC5F3-94E5-404C-9F9E-CF403AE53C4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31910-5C0E-438C-AE3F-D0E7CE7D99BB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5CCA1FC-3D45-494D-8096-37523BEA6EFE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F36B0-26F5-40EF-BCE4-5841D6DEC5CD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0BEBE-EED4-45A5-84E8-E4C7D670CE84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  <a:endParaRPr lang="es-ES" b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EEBC-5DD0-4566-9A9B-41153520276F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E8FF7D1-F6F7-4C11-B500-8762FF328FBD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26DA1-156A-43CE-B878-984D2BC75EC4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F555C2-A677-40E2-BFD4-0D228F473CD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16 de mayo de 2010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786063" y="6356350"/>
            <a:ext cx="5929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</a:t>
            </a:r>
            <a:endParaRPr lang="es-ES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sp>
        <p:nvSpPr>
          <p:cNvPr id="13316" name="1 Título"/>
          <p:cNvSpPr>
            <a:spLocks noGrp="1"/>
          </p:cNvSpPr>
          <p:nvPr>
            <p:ph type="ctrTitle"/>
          </p:nvPr>
        </p:nvSpPr>
        <p:spPr>
          <a:xfrm>
            <a:off x="714375" y="1785938"/>
            <a:ext cx="7772400" cy="1470025"/>
          </a:xfrm>
        </p:spPr>
        <p:txBody>
          <a:bodyPr/>
          <a:lstStyle/>
          <a:p>
            <a:pPr eaLnBrk="1" hangingPunct="1"/>
            <a:r>
              <a:rPr lang="es-ES" dirty="0" smtClean="0"/>
              <a:t>VII Congreso INVESTIGA I+D+i</a:t>
            </a:r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sp>
        <p:nvSpPr>
          <p:cNvPr id="13322" name="12 CuadroTexto"/>
          <p:cNvSpPr txBox="1">
            <a:spLocks noChangeArrowheads="1"/>
          </p:cNvSpPr>
          <p:nvPr/>
        </p:nvSpPr>
        <p:spPr bwMode="auto">
          <a:xfrm>
            <a:off x="0" y="3573463"/>
            <a:ext cx="89296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" b="1" dirty="0">
                <a:latin typeface="Verdana" pitchFamily="34" charset="0"/>
              </a:rPr>
              <a:t>Grupo investigador de Salud</a:t>
            </a:r>
          </a:p>
          <a:p>
            <a:pPr algn="r">
              <a:defRPr/>
            </a:pPr>
            <a:r>
              <a:rPr lang="es-ES" b="1" dirty="0">
                <a:latin typeface="Verdana" pitchFamily="34" charset="0"/>
              </a:rPr>
              <a:t> </a:t>
            </a:r>
          </a:p>
          <a:p>
            <a:pPr algn="r">
              <a:defRPr/>
            </a:pPr>
            <a:r>
              <a:rPr lang="es-ES" sz="2800" b="1" u="sng" smtClean="0">
                <a:latin typeface="+mj-lt"/>
              </a:rPr>
              <a:t>Imagen y Biomedicina</a:t>
            </a:r>
            <a:endParaRPr lang="es-ES" sz="2800" u="sng" dirty="0">
              <a:latin typeface="+mj-lt"/>
            </a:endParaRPr>
          </a:p>
        </p:txBody>
      </p:sp>
      <p:pic>
        <p:nvPicPr>
          <p:cNvPr id="13319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88" y="506413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Imagen 5" descr="sant_universidades_negativ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797425"/>
            <a:ext cx="171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3" descr="C:\Users\JOSE ALBERTO\Documents\INVESTIGA 2011\5 LOGOS\logocs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4797425"/>
            <a:ext cx="18780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C:\Users\JOSE ALBERTO\Documents\INVESTIGA 2012\5 LOGOS\isciii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400" y="5596210"/>
            <a:ext cx="79216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C:\Users\JOSE ALBERTO\Documents\INVESTIGA 2011\5 LOGOS\logo IN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3837" y="5808141"/>
            <a:ext cx="19097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C:\Users\JOSE ALBERTO\Documents\INVESTIGA 2011\5 LOGOS\logoCIEMAT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75803" y="5786710"/>
            <a:ext cx="150018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C:\Users\JOSE ALBERTO\Documents\INVESTIGA 2013\logos\int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0409" y="5669012"/>
            <a:ext cx="927547" cy="927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255550" y="173867"/>
            <a:ext cx="32613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CÁNCER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2768700" y="1536633"/>
            <a:ext cx="6063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➔"/>
            </a:pPr>
            <a:r>
              <a:rPr lang="es"/>
              <a:t>División descontrolada de las células</a:t>
            </a:r>
          </a:p>
          <a:p>
            <a:pPr marL="457200" lvl="0" indent="-228600" rtl="0">
              <a:spcBef>
                <a:spcPts val="0"/>
              </a:spcBef>
              <a:buChar char="➔"/>
            </a:pPr>
            <a:r>
              <a:rPr lang="es"/>
              <a:t>Más de 200 formas diferentes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l="28435" t="10620" r="28765" b="13084"/>
          <a:stretch/>
        </p:blipFill>
        <p:spPr>
          <a:xfrm>
            <a:off x="-36512" y="0"/>
            <a:ext cx="237626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950" y="3645024"/>
            <a:ext cx="4513734" cy="2878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845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/>
        </p:nvSpPr>
        <p:spPr>
          <a:xfrm>
            <a:off x="2372775" y="163467"/>
            <a:ext cx="4701000" cy="23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800" dirty="0"/>
              <a:t>Métodos de diagnóstico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s" sz="1800" dirty="0"/>
              <a:t>Microscopio de inmunofluorescencia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</a:pPr>
            <a:r>
              <a:rPr lang="es" sz="1800" dirty="0"/>
              <a:t>Microscopio confocal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339752" y="4870767"/>
            <a:ext cx="6759600" cy="19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1400" b="1" i="1" dirty="0"/>
              <a:t>“Las técnicas derivadas de la microscopía constituyen un factor primordial. Los microscopios de última generación: confocal y de inmunofluorescencia, son una pieza clave en la innovación del cáncer.” </a:t>
            </a:r>
          </a:p>
          <a:p>
            <a:pPr lvl="0" algn="ctr">
              <a:spcBef>
                <a:spcPts val="0"/>
              </a:spcBef>
              <a:buNone/>
            </a:pPr>
            <a:r>
              <a:rPr lang="es" sz="1400" b="1" dirty="0"/>
              <a:t>Marcos Malumbres - Científico de división celular en el CNIO</a:t>
            </a: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l="28435" t="10620" r="28765" b="13084"/>
          <a:stretch/>
        </p:blipFill>
        <p:spPr>
          <a:xfrm>
            <a:off x="-1" y="0"/>
            <a:ext cx="23727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2000" y="2243000"/>
            <a:ext cx="2372028" cy="23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8250" y="1744213"/>
            <a:ext cx="2163925" cy="2870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345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2892525" y="116632"/>
            <a:ext cx="5939700" cy="8399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/>
              <a:t>DIAGNÓSTICO GENÉTICO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007660" y="1382344"/>
            <a:ext cx="5804700" cy="50107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➔"/>
            </a:pPr>
            <a:r>
              <a:rPr lang="es" sz="2800" dirty="0"/>
              <a:t>Anomalías cromosómicas como:	</a:t>
            </a:r>
          </a:p>
          <a:p>
            <a:pPr marL="914400" lvl="1" indent="-228600" rtl="0">
              <a:spcBef>
                <a:spcPts val="0"/>
              </a:spcBef>
              <a:buChar char="◆"/>
            </a:pPr>
            <a:r>
              <a:rPr lang="es" sz="2400" dirty="0"/>
              <a:t>Deleciones</a:t>
            </a:r>
          </a:p>
          <a:p>
            <a:pPr marL="914400" lvl="1" indent="-228600" rtl="0">
              <a:spcBef>
                <a:spcPts val="0"/>
              </a:spcBef>
              <a:buChar char="◆"/>
            </a:pPr>
            <a:r>
              <a:rPr lang="es" sz="2400" dirty="0"/>
              <a:t>Duplicaciones</a:t>
            </a:r>
          </a:p>
          <a:p>
            <a:pPr marL="914400" lvl="1" indent="-228600" rtl="0">
              <a:spcBef>
                <a:spcPts val="0"/>
              </a:spcBef>
              <a:buChar char="◆"/>
            </a:pPr>
            <a:r>
              <a:rPr lang="es" sz="2400" dirty="0"/>
              <a:t>Fallos en la meiosis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l="25142" t="6351" r="23006" b="5066"/>
          <a:stretch/>
        </p:blipFill>
        <p:spPr>
          <a:xfrm>
            <a:off x="0" y="0"/>
            <a:ext cx="225795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5816" y="3862244"/>
            <a:ext cx="3177500" cy="287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5641" y="2147886"/>
            <a:ext cx="2257949" cy="4587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488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403648" y="18864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/>
              <a:t>Métodos de diagnóstico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2339000" y="1206916"/>
            <a:ext cx="8520600" cy="167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s" dirty="0"/>
              <a:t>FISH (</a:t>
            </a:r>
            <a:r>
              <a:rPr lang="es" dirty="0" smtClean="0"/>
              <a:t>hibridación</a:t>
            </a:r>
          </a:p>
          <a:p>
            <a:pPr marL="228600" lvl="0" indent="0" rtl="0">
              <a:spcBef>
                <a:spcPts val="0"/>
              </a:spcBef>
              <a:buNone/>
            </a:pPr>
            <a:r>
              <a:rPr lang="es" dirty="0" smtClean="0"/>
              <a:t> </a:t>
            </a:r>
            <a:r>
              <a:rPr lang="es" dirty="0"/>
              <a:t>fluorescente in situ)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s" dirty="0"/>
              <a:t>Cariotipo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056" y="2636912"/>
            <a:ext cx="3578774" cy="384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 l="25142" t="6351" r="23006" b="5066"/>
          <a:stretch/>
        </p:blipFill>
        <p:spPr>
          <a:xfrm>
            <a:off x="0" y="0"/>
            <a:ext cx="225795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344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2543625" y="593367"/>
            <a:ext cx="6288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FRACTURA ÓSEA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2701175" y="1536633"/>
            <a:ext cx="61311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➔"/>
            </a:pPr>
            <a:r>
              <a:rPr lang="es"/>
              <a:t>Ruptura del tejido óseo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l="25636" t="5312" r="25307" b="8024"/>
          <a:stretch/>
        </p:blipFill>
        <p:spPr>
          <a:xfrm>
            <a:off x="0" y="0"/>
            <a:ext cx="21834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l="13591"/>
          <a:stretch/>
        </p:blipFill>
        <p:spPr>
          <a:xfrm>
            <a:off x="2271876" y="3632200"/>
            <a:ext cx="3452252" cy="258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152" y="3632200"/>
            <a:ext cx="2987824" cy="258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8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331640" y="18864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/>
              <a:t>Métodos de diagnóstico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2261550" y="977733"/>
            <a:ext cx="46209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s"/>
              <a:t>Radiografía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l="25636" t="5312" r="25307" b="8024"/>
          <a:stretch/>
        </p:blipFill>
        <p:spPr>
          <a:xfrm>
            <a:off x="0" y="0"/>
            <a:ext cx="21834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 l="52417"/>
          <a:stretch/>
        </p:blipFill>
        <p:spPr>
          <a:xfrm>
            <a:off x="2578099" y="1864200"/>
            <a:ext cx="26287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036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2766125" y="263167"/>
            <a:ext cx="61425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CARDIOPATÍAS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2532350" y="1536633"/>
            <a:ext cx="63000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➔"/>
            </a:pPr>
            <a:r>
              <a:rPr lang="es"/>
              <a:t>Enfermedad de Kawasaki</a:t>
            </a:r>
          </a:p>
          <a:p>
            <a:pPr marL="457200" lvl="0" indent="-228600" rtl="0">
              <a:spcBef>
                <a:spcPts val="0"/>
              </a:spcBef>
              <a:buChar char="➔"/>
            </a:pPr>
            <a:r>
              <a:rPr lang="es"/>
              <a:t>Infarto</a:t>
            </a:r>
          </a:p>
          <a:p>
            <a:pPr marL="457200" lvl="0" indent="-228600">
              <a:spcBef>
                <a:spcPts val="0"/>
              </a:spcBef>
              <a:buChar char="➔"/>
            </a:pPr>
            <a:r>
              <a:rPr lang="es"/>
              <a:t>Soplo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l="25804" t="6417" r="26293" b="9258"/>
          <a:stretch/>
        </p:blipFill>
        <p:spPr>
          <a:xfrm>
            <a:off x="0" y="0"/>
            <a:ext cx="219153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r="2676"/>
          <a:stretch/>
        </p:blipFill>
        <p:spPr>
          <a:xfrm>
            <a:off x="6444208" y="2636911"/>
            <a:ext cx="2240833" cy="422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590" y="3429000"/>
            <a:ext cx="3471224" cy="3543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992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1433050" y="18864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/>
              <a:t>Métodos de diagnóstico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l="25804" t="6417" r="26293" b="9258"/>
          <a:stretch/>
        </p:blipFill>
        <p:spPr>
          <a:xfrm>
            <a:off x="0" y="0"/>
            <a:ext cx="21915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2405650" y="1344100"/>
            <a:ext cx="4254582" cy="230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s" sz="2800" dirty="0"/>
              <a:t>Ultrasonido Doopler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s" sz="2800" dirty="0"/>
              <a:t>AngioPower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s" sz="2800" dirty="0"/>
              <a:t>Ecocardiograma</a:t>
            </a:r>
          </a:p>
        </p:txBody>
      </p:sp>
      <p:pic>
        <p:nvPicPr>
          <p:cNvPr id="1027" name="Picture 3" descr="https://lh4.googleusercontent.com/hQwKXUT8g5_fCdGWT5Wmd1Zl9iSwA5ge_rC6EWFt7cnzIdotmw7b0z7vP0CSlD4kYzrinqrOd6m9W0uEDMN6pBmQtz8rlZU8kR-YmZgdLs8WEQDtADFkzEhml-Q35d5zCG4o9MdL7l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1"/>
          <a:stretch/>
        </p:blipFill>
        <p:spPr bwMode="auto">
          <a:xfrm>
            <a:off x="2405650" y="3864814"/>
            <a:ext cx="2154957" cy="285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6.googleusercontent.com/hz57-fpREZacLGDn2un03K66-TWfOUnCYJYM8txQ2L2eKM4FQ3x-ePXgJyGfAFdTBtTYk4_Kb6tWjLRN-GMsLYjP11VtadgVvygcp3zmeOG818OGQxigGqCkbC9EC4P5WVBE4dDtE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53621"/>
            <a:ext cx="23812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4.googleusercontent.com/Qg8S358ozGpN56ngOiIaUqVqi1QPi4hpyKyPPuFtlf3ErcWN0evFvgX8MRiYnY2vLyWxAHB5xeUZ2jxu6skUhehpJiWHFBvH-ubhjiKdKYlZyNLNqyzMv5FICXyaW0C-Z2N9nQ7VBm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09" y="4876017"/>
            <a:ext cx="3108602" cy="187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505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23528" y="2903133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 sz="4800" dirty="0" smtClean="0"/>
              <a:t>Conclusiones</a:t>
            </a:r>
            <a:endParaRPr lang="es" sz="4800" dirty="0"/>
          </a:p>
        </p:txBody>
      </p:sp>
    </p:spTree>
    <p:extLst>
      <p:ext uri="{BB962C8B-B14F-4D97-AF65-F5344CB8AC3E}">
        <p14:creationId xmlns:p14="http://schemas.microsoft.com/office/powerpoint/2010/main" val="196528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Efectos secundarios de las técnicas de imagen molecular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09" y="2636912"/>
            <a:ext cx="3605027" cy="38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0072" y="3717032"/>
            <a:ext cx="2707404" cy="2387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731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6 CuadroTexto"/>
          <p:cNvSpPr txBox="1">
            <a:spLocks noChangeArrowheads="1"/>
          </p:cNvSpPr>
          <p:nvPr/>
        </p:nvSpPr>
        <p:spPr bwMode="auto">
          <a:xfrm>
            <a:off x="611560" y="6199828"/>
            <a:ext cx="3384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 smtClean="0"/>
              <a:t>Secretario: Juan David Suárez		</a:t>
            </a: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1171575" y="1600200"/>
            <a:ext cx="35444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Patricia </a:t>
            </a:r>
            <a:r>
              <a:rPr lang="es-ES" sz="2000" dirty="0" err="1" smtClean="0">
                <a:latin typeface="+mn-lt"/>
              </a:rPr>
              <a:t>Salom</a:t>
            </a:r>
            <a:endParaRPr lang="es-E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Amaya González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Ana </a:t>
            </a:r>
            <a:r>
              <a:rPr lang="es-ES" sz="2000" dirty="0" err="1" smtClean="0">
                <a:latin typeface="+mn-lt"/>
              </a:rPr>
              <a:t>Masvidal</a:t>
            </a:r>
            <a:endParaRPr lang="es-E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Francisco Luis Muñoz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Adriana Gimeno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Lorena Meneses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David </a:t>
            </a:r>
            <a:r>
              <a:rPr lang="es-ES" sz="2000" dirty="0" err="1" smtClean="0">
                <a:latin typeface="+mn-lt"/>
              </a:rPr>
              <a:t>Araújo</a:t>
            </a:r>
            <a:endParaRPr lang="es-E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Mónica Mora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Noelia Serrano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Eva García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14340" name="1 Título"/>
          <p:cNvSpPr>
            <a:spLocks noGrp="1"/>
          </p:cNvSpPr>
          <p:nvPr>
            <p:ph type="title"/>
          </p:nvPr>
        </p:nvSpPr>
        <p:spPr>
          <a:xfrm>
            <a:off x="609600" y="427038"/>
            <a:ext cx="8229600" cy="1143000"/>
          </a:xfrm>
        </p:spPr>
        <p:txBody>
          <a:bodyPr/>
          <a:lstStyle/>
          <a:p>
            <a:pPr eaLnBrk="1" hangingPunct="1"/>
            <a:r>
              <a:rPr lang="es-ES" smtClean="0"/>
              <a:t>Grupo Investigador</a:t>
            </a:r>
            <a:endParaRPr lang="en-US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5004048" y="1600200"/>
            <a:ext cx="33843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Joan Vargas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Mariana Ortega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Álvaro Manrique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Amparo Hernández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Clara </a:t>
            </a:r>
            <a:r>
              <a:rPr lang="es-ES" sz="2000" dirty="0" err="1">
                <a:latin typeface="+mn-lt"/>
              </a:rPr>
              <a:t>Gutman</a:t>
            </a:r>
            <a:endParaRPr lang="es-E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Nora </a:t>
            </a:r>
            <a:r>
              <a:rPr lang="es-ES" sz="2000" dirty="0" err="1" smtClean="0">
                <a:latin typeface="+mn-lt"/>
              </a:rPr>
              <a:t>Aknichach</a:t>
            </a:r>
            <a:endParaRPr lang="es-E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Javier </a:t>
            </a:r>
            <a:r>
              <a:rPr lang="es-ES" sz="2000" dirty="0" err="1">
                <a:latin typeface="+mn-lt"/>
              </a:rPr>
              <a:t>Riaza</a:t>
            </a:r>
            <a:endParaRPr lang="es-E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Daniel Ballesteros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Pablo Mª Dolores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>
                <a:latin typeface="+mn-lt"/>
              </a:rPr>
              <a:t>Jordi Ortiz</a:t>
            </a:r>
            <a:endParaRPr lang="en-US" sz="2000" dirty="0">
              <a:latin typeface="+mn-lt"/>
            </a:endParaRPr>
          </a:p>
          <a:p>
            <a:endParaRPr lang="es-ES" dirty="0"/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5292080" y="6199828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 smtClean="0"/>
              <a:t>Moderador: Marc Franco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Concienciación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>
                <a:solidFill>
                  <a:srgbClr val="000000"/>
                </a:solidFill>
              </a:rPr>
              <a:t>¿ Conoce la población las técnicas de imagen biomédica ?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01" y="3229630"/>
            <a:ext cx="2693925" cy="248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550" y="3318565"/>
            <a:ext cx="2802949" cy="2486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Shape 196"/>
          <p:cNvCxnSpPr/>
          <p:nvPr/>
        </p:nvCxnSpPr>
        <p:spPr>
          <a:xfrm>
            <a:off x="3388737" y="4151564"/>
            <a:ext cx="1668300" cy="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44461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218525" y="2511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Concienciación 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218525" y="1014767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/>
              <a:t>¿ Qué medidas podemos tomar para concienciar a la población ?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l="-2082" t="-3755" b="6959"/>
          <a:stretch/>
        </p:blipFill>
        <p:spPr>
          <a:xfrm>
            <a:off x="899592" y="2448600"/>
            <a:ext cx="6899453" cy="386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434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Aspectos económicos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11700" y="1356967"/>
            <a:ext cx="8520600" cy="473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es" dirty="0">
                <a:solidFill>
                  <a:srgbClr val="000000"/>
                </a:solidFill>
              </a:rPr>
              <a:t>Escasez de inversiones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es" dirty="0">
                <a:solidFill>
                  <a:srgbClr val="000000"/>
                </a:solidFill>
              </a:rPr>
              <a:t>2013 : 1,24% del PIB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</a:endParaRPr>
          </a:p>
          <a:p>
            <a:pPr marL="457200" lvl="0" indent="-228600">
              <a:spcBef>
                <a:spcPts val="0"/>
              </a:spcBef>
              <a:buClr>
                <a:srgbClr val="000000"/>
              </a:buClr>
              <a:buChar char="-"/>
            </a:pPr>
            <a:r>
              <a:rPr lang="es" dirty="0" smtClean="0">
                <a:solidFill>
                  <a:srgbClr val="000000"/>
                </a:solidFill>
              </a:rPr>
              <a:t>Paradoja </a:t>
            </a:r>
            <a:r>
              <a:rPr lang="es" dirty="0">
                <a:solidFill>
                  <a:srgbClr val="000000"/>
                </a:solidFill>
              </a:rPr>
              <a:t>española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l="23970" t="22951" r="23289" b="39947"/>
          <a:stretch/>
        </p:blipFill>
        <p:spPr>
          <a:xfrm>
            <a:off x="3707904" y="3861048"/>
            <a:ext cx="4728675" cy="2712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877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-17292" y="61710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/>
              <a:t>Bioimpresión 3D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000" y="2131334"/>
            <a:ext cx="6494324" cy="288146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6924911" y="627467"/>
            <a:ext cx="2255601" cy="58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/>
              <a:t>Aplicaciones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 smtClean="0"/>
              <a:t>Odonotológica </a:t>
            </a:r>
            <a:endParaRPr lang="es" dirty="0"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/>
              <a:t>Ó</a:t>
            </a:r>
            <a:r>
              <a:rPr lang="es" dirty="0" smtClean="0"/>
              <a:t>sea </a:t>
            </a:r>
            <a:endParaRPr lang="es" dirty="0"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 smtClean="0"/>
              <a:t>Prótesis</a:t>
            </a:r>
            <a:endParaRPr lang="es" dirty="0"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/>
              <a:t>Medicina </a:t>
            </a:r>
            <a:r>
              <a:rPr lang="es" dirty="0" smtClean="0"/>
              <a:t>auditiva </a:t>
            </a:r>
            <a:endParaRPr lang="es" dirty="0"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/>
              <a:t>Vasos </a:t>
            </a:r>
            <a:r>
              <a:rPr lang="es" dirty="0" smtClean="0"/>
              <a:t>sanguíneos </a:t>
            </a:r>
            <a:endParaRPr lang="es" dirty="0"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/>
              <a:t>Impresión de piel sintética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/>
              <a:t>Medicina regenerativa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/>
              <a:t>Maquetas de </a:t>
            </a:r>
            <a:r>
              <a:rPr lang="es" dirty="0" smtClean="0"/>
              <a:t>órganos</a:t>
            </a:r>
            <a:endParaRPr lang="es" dirty="0"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 dirty="0"/>
              <a:t>Generación de órganos </a:t>
            </a:r>
            <a:r>
              <a:rPr lang="es" dirty="0" smtClean="0"/>
              <a:t>funcionales</a:t>
            </a:r>
            <a:endParaRPr lang="es" dirty="0"/>
          </a:p>
        </p:txBody>
      </p:sp>
    </p:spTree>
    <p:extLst>
      <p:ext uri="{BB962C8B-B14F-4D97-AF65-F5344CB8AC3E}">
        <p14:creationId xmlns:p14="http://schemas.microsoft.com/office/powerpoint/2010/main" val="242036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11" y="167616"/>
            <a:ext cx="5363015" cy="625856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713175" y="286200"/>
            <a:ext cx="3294000" cy="579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-Definición y aplicación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s"/>
              <a:t>-Ventajas, enfermedades que podría solucionar: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/>
              <a:t>Diabetes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/>
              <a:t>Alzheimer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/>
              <a:t>Leucemia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s"/>
              <a:t>Parkinson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s"/>
              <a:t>-Ética</a:t>
            </a:r>
          </a:p>
        </p:txBody>
      </p:sp>
    </p:spTree>
    <p:extLst>
      <p:ext uri="{BB962C8B-B14F-4D97-AF65-F5344CB8AC3E}">
        <p14:creationId xmlns:p14="http://schemas.microsoft.com/office/powerpoint/2010/main" val="3777431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 l="4341" t="15089" r="-1259" b="11875"/>
          <a:stretch/>
        </p:blipFill>
        <p:spPr>
          <a:xfrm>
            <a:off x="643976" y="704532"/>
            <a:ext cx="3799499" cy="500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 t="15812" b="7388"/>
          <a:stretch/>
        </p:blipFill>
        <p:spPr>
          <a:xfrm>
            <a:off x="4656399" y="704534"/>
            <a:ext cx="3799498" cy="4942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51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468313" y="269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4400" dirty="0" smtClean="0">
                <a:latin typeface="+mj-lt"/>
                <a:ea typeface="+mj-ea"/>
                <a:cs typeface="+mj-cs"/>
              </a:rPr>
              <a:t>Índice</a:t>
            </a:r>
            <a:endParaRPr lang="es-E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1171575" y="1600200"/>
            <a:ext cx="69288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INTRODUCCIÓN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Situación actual y historia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Conceptos clave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TÉCNICAS DE DIAGNÓSTICO POR IMAGEN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Técnicas relacionadas con Alzheimer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Técnicas relacionadas con el cáncer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Fracturas óseas y cardiopatías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000" dirty="0" smtClean="0">
                <a:latin typeface="+mn-lt"/>
              </a:rPr>
              <a:t>CONCLUSIONES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411760" y="3035944"/>
            <a:ext cx="4640400" cy="168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4800" dirty="0">
                <a:latin typeface="Century Schoolbook" panose="02040604050505020304" pitchFamily="18" charset="0"/>
              </a:rPr>
              <a:t>BIENESTAR</a:t>
            </a:r>
          </a:p>
        </p:txBody>
      </p:sp>
    </p:spTree>
    <p:extLst>
      <p:ext uri="{BB962C8B-B14F-4D97-AF65-F5344CB8AC3E}">
        <p14:creationId xmlns:p14="http://schemas.microsoft.com/office/powerpoint/2010/main" val="4193841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01300" y="218200"/>
            <a:ext cx="8674800" cy="71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Introducción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101300" y="1151400"/>
            <a:ext cx="8396100" cy="230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>
                <a:solidFill>
                  <a:srgbClr val="000000"/>
                </a:solidFill>
              </a:rPr>
              <a:t>-IMAGEN Y BIOMEDICINA: 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127" y="4293096"/>
            <a:ext cx="3287327" cy="245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6659" y="1412776"/>
            <a:ext cx="3254795" cy="265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576" y="2558954"/>
            <a:ext cx="4074149" cy="3860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343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3672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HISTORIA Y EVOLUCIÓN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375600" y="1714367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                                 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50" y="2437433"/>
            <a:ext cx="2549200" cy="28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1326" y="2086949"/>
            <a:ext cx="244792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3125" y="2489934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553975" y="1496800"/>
            <a:ext cx="1955700" cy="4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LENTES DE CUARZO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3753125" y="1659600"/>
            <a:ext cx="1537500" cy="3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/>
          <p:nvPr/>
        </p:nvSpPr>
        <p:spPr>
          <a:xfrm>
            <a:off x="3442925" y="1496800"/>
            <a:ext cx="2157900" cy="6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RADIOACTIVIDAD Y RX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6271325" y="1496800"/>
            <a:ext cx="2215800" cy="4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MICROSCOPIO ÓPTICO</a:t>
            </a:r>
          </a:p>
        </p:txBody>
      </p:sp>
    </p:spTree>
    <p:extLst>
      <p:ext uri="{BB962C8B-B14F-4D97-AF65-F5344CB8AC3E}">
        <p14:creationId xmlns:p14="http://schemas.microsoft.com/office/powerpoint/2010/main" val="4085071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499033"/>
            <a:ext cx="8520600" cy="596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                                        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462" y="1956750"/>
            <a:ext cx="2581624" cy="29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9201" y="1765134"/>
            <a:ext cx="2416925" cy="390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3426" y="2011184"/>
            <a:ext cx="2581625" cy="294449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7494875" y="815533"/>
            <a:ext cx="1337400" cy="39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/>
          <p:nvPr/>
        </p:nvSpPr>
        <p:spPr>
          <a:xfrm>
            <a:off x="410125" y="1041733"/>
            <a:ext cx="2226300" cy="7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RESONANCIA MAGNÉTICA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3392087" y="1207533"/>
            <a:ext cx="1944300" cy="39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/>
              <a:t>TAC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6092075" y="936133"/>
            <a:ext cx="1944300" cy="7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MICROSCOPIO ELECTRÓNICO</a:t>
            </a:r>
          </a:p>
        </p:txBody>
      </p:sp>
    </p:spTree>
    <p:extLst>
      <p:ext uri="{BB962C8B-B14F-4D97-AF65-F5344CB8AC3E}">
        <p14:creationId xmlns:p14="http://schemas.microsoft.com/office/powerpoint/2010/main" val="1051378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2928525" y="165100"/>
            <a:ext cx="51048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" dirty="0"/>
              <a:t>ALZHEIMER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2483768" y="1041432"/>
            <a:ext cx="5549557" cy="231555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es" dirty="0" smtClean="0"/>
          </a:p>
          <a:p>
            <a:pPr marL="457200" lvl="0" indent="-228600" rtl="0">
              <a:spcBef>
                <a:spcPts val="0"/>
              </a:spcBef>
              <a:buChar char="➔"/>
            </a:pPr>
            <a:r>
              <a:rPr lang="es" dirty="0" smtClean="0"/>
              <a:t>Deterioro </a:t>
            </a:r>
            <a:r>
              <a:rPr lang="es" dirty="0"/>
              <a:t>del sistema cognitivo del cerebro</a:t>
            </a:r>
          </a:p>
          <a:p>
            <a:pPr marL="457200" lvl="0" indent="-228600" rtl="0">
              <a:spcBef>
                <a:spcPts val="0"/>
              </a:spcBef>
              <a:buChar char="➔"/>
            </a:pPr>
            <a:r>
              <a:rPr lang="es" dirty="0"/>
              <a:t>Pérdida de memoria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26683" t="7375" r="26495" b="10027"/>
          <a:stretch/>
        </p:blipFill>
        <p:spPr>
          <a:xfrm>
            <a:off x="0" y="0"/>
            <a:ext cx="23397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 l="9733" r="11196"/>
          <a:stretch/>
        </p:blipFill>
        <p:spPr>
          <a:xfrm>
            <a:off x="2699792" y="3528394"/>
            <a:ext cx="4183608" cy="321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 l="9836" t="6783" r="8189" b="11483"/>
          <a:stretch/>
        </p:blipFill>
        <p:spPr>
          <a:xfrm>
            <a:off x="7668346" y="1952096"/>
            <a:ext cx="1320798" cy="23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8344" y="4293095"/>
            <a:ext cx="1320800" cy="242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17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524008" y="1196752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3200" dirty="0"/>
              <a:t>Métodos de </a:t>
            </a:r>
            <a:r>
              <a:rPr lang="es" sz="3200" dirty="0" smtClean="0"/>
              <a:t>diagnóstico</a:t>
            </a:r>
            <a:br>
              <a:rPr lang="es" sz="3200" dirty="0" smtClean="0"/>
            </a:br>
            <a:r>
              <a:rPr lang="es" sz="3200" dirty="0" smtClean="0"/>
              <a:t> </a:t>
            </a:r>
            <a:r>
              <a:rPr lang="es" sz="3200" dirty="0"/>
              <a:t>e investigación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2186875" y="2258176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s" dirty="0"/>
              <a:t>La resonancia magnética: RM</a:t>
            </a:r>
          </a:p>
          <a:p>
            <a:pPr marL="457200" lvl="0" indent="-228600">
              <a:spcBef>
                <a:spcPts val="0"/>
              </a:spcBef>
            </a:pPr>
            <a:r>
              <a:rPr lang="es" dirty="0"/>
              <a:t>Corregistro (PET-TAC)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l="26683" t="7375" r="26495" b="10027"/>
          <a:stretch/>
        </p:blipFill>
        <p:spPr>
          <a:xfrm>
            <a:off x="0" y="0"/>
            <a:ext cx="21868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059832" y="188640"/>
            <a:ext cx="51048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dirty="0"/>
              <a:t>ALZHEIMER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4208" y="3486392"/>
            <a:ext cx="2309242" cy="329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5.googleusercontent.com/TkhWIPhB475OO3PFsV-B4h1NWTa7hOs_G0Qn1fNTQRg5-PDjVleHvsU_fg9XAz4767TNZchQc0qeoeSxz_uldLjtN_PPB2CZY8pqJIcfNFIye81FOAcx3AJAepyfK2idBL25yaJFQ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05788"/>
            <a:ext cx="2592288" cy="32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180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rgbClr val="B58A3C"/>
      </a:dk1>
      <a:lt1>
        <a:sysClr val="window" lastClr="FFFFFF"/>
      </a:lt1>
      <a:dk2>
        <a:srgbClr val="B58A3C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Investiga I+D+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333</Words>
  <Application>Microsoft Office PowerPoint</Application>
  <PresentationFormat>Presentación en pantalla (4:3)</PresentationFormat>
  <Paragraphs>127</Paragraphs>
  <Slides>25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VII Congreso INVESTIGA I+D+i</vt:lpstr>
      <vt:lpstr>Grupo Investigador</vt:lpstr>
      <vt:lpstr>Presentación de PowerPoint</vt:lpstr>
      <vt:lpstr>BIENESTAR</vt:lpstr>
      <vt:lpstr>Introducción</vt:lpstr>
      <vt:lpstr>HISTORIA Y EVOLUCIÓN</vt:lpstr>
      <vt:lpstr>Presentación de PowerPoint</vt:lpstr>
      <vt:lpstr>ALZHEIMER</vt:lpstr>
      <vt:lpstr>Métodos de diagnóstico  e investigación</vt:lpstr>
      <vt:lpstr>CÁNCER</vt:lpstr>
      <vt:lpstr>Presentación de PowerPoint</vt:lpstr>
      <vt:lpstr>DIAGNÓSTICO GENÉTICO</vt:lpstr>
      <vt:lpstr>Métodos de diagnóstico</vt:lpstr>
      <vt:lpstr>FRACTURA ÓSEA</vt:lpstr>
      <vt:lpstr>Métodos de diagnóstico</vt:lpstr>
      <vt:lpstr>CARDIOPATÍAS</vt:lpstr>
      <vt:lpstr>Métodos de diagnóstico</vt:lpstr>
      <vt:lpstr>Conclusiones</vt:lpstr>
      <vt:lpstr>Efectos secundarios de las técnicas de imagen molecular</vt:lpstr>
      <vt:lpstr>Concienciación</vt:lpstr>
      <vt:lpstr>Concienciación </vt:lpstr>
      <vt:lpstr>Aspectos económicos</vt:lpstr>
      <vt:lpstr>Bioimpresión 3D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fin de semana de la Investigación</dc:title>
  <dc:creator>JOSE ALBERTO</dc:creator>
  <cp:lastModifiedBy>Euroforum</cp:lastModifiedBy>
  <cp:revision>105</cp:revision>
  <dcterms:created xsi:type="dcterms:W3CDTF">2010-04-26T10:24:20Z</dcterms:created>
  <dcterms:modified xsi:type="dcterms:W3CDTF">2016-05-21T19:49:53Z</dcterms:modified>
</cp:coreProperties>
</file>