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7" r:id="rId3"/>
    <p:sldId id="288" r:id="rId4"/>
    <p:sldId id="289" r:id="rId5"/>
    <p:sldId id="290" r:id="rId6"/>
    <p:sldId id="291" r:id="rId7"/>
    <p:sldId id="293" r:id="rId8"/>
    <p:sldId id="292" r:id="rId9"/>
    <p:sldId id="294" r:id="rId10"/>
    <p:sldId id="295" r:id="rId11"/>
    <p:sldId id="296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63" autoAdjust="0"/>
    <p:restoredTop sz="94662" autoAdjust="0"/>
  </p:normalViewPr>
  <p:slideViewPr>
    <p:cSldViewPr>
      <p:cViewPr>
        <p:scale>
          <a:sx n="53" d="100"/>
          <a:sy n="53" d="100"/>
        </p:scale>
        <p:origin x="-1740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457085-C86A-4CCF-A51E-A7D0F58CAD00}" type="datetimeFigureOut">
              <a:rPr lang="en-US"/>
              <a:pPr>
                <a:defRPr/>
              </a:pPr>
              <a:t>5/21/2016</a:t>
            </a:fld>
            <a:endParaRPr lang="en-U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BE0FE8C-BED0-47E1-9AD6-8BC20B1DB7E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297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ED3B56-801A-4437-A170-4C7B99CFD4B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E0FE8C-BED0-47E1-9AD6-8BC20B1DB7E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0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3A45B-0EB1-4607-A4B9-158FAA1B26AD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E80A2-D4A1-4FD4-B1B4-688DACE84701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1EFDD90-1944-445D-8DC2-26E8DB16A1E7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E5AFE-760A-4FE2-9F90-BDAEBAECF490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73E96EB-4CD0-48AF-A0A5-141ACAF7C09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F236E-0440-4F50-91D9-8F0D80164782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CE291-44D1-486F-8020-B64309534F08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1FBDB-20DE-4F68-918F-D41B0431CFB3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89B1C7C-C687-4226-8E1D-05B3DF00B160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4368-41FE-4B8D-A130-941013D7635F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14AF88D-4286-4A45-B8DA-52A4F8A456A5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21FDF-2EFF-46C9-BF7E-166330556817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6084C-E6AE-476F-844D-A2E3B20A15ED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E49B7-8965-4FDF-A2FE-B8064A2C4C3F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3FD8762-D696-4E2C-A6C4-E8E108D857F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544B0-346E-48B1-BD45-BF01D72217D7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DDD6425-BD6B-494D-AD0A-E90DAC68945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E25410-2308-438E-9684-6D74571610D0}" type="datetime1">
              <a:rPr lang="es-ES"/>
              <a:pPr>
                <a:defRPr/>
              </a:pPr>
              <a:t>21/05/2016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786063" y="6356350"/>
            <a:ext cx="5929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 dirty="0">
                <a:latin typeface="Verdana" pitchFamily="34" charset="0"/>
                <a:cs typeface="Times New Roman" pitchFamily="18" charset="0"/>
              </a:rPr>
              <a:t>  </a:t>
            </a:r>
            <a:endParaRPr lang="es-ES" dirty="0"/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 dirty="0"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900" dirty="0"/>
              <a:t> </a:t>
            </a:r>
            <a:endParaRPr lang="en-US" dirty="0"/>
          </a:p>
        </p:txBody>
      </p:sp>
      <p:sp>
        <p:nvSpPr>
          <p:cNvPr id="13316" name="1 Título"/>
          <p:cNvSpPr>
            <a:spLocks noGrp="1"/>
          </p:cNvSpPr>
          <p:nvPr>
            <p:ph type="ctrTitle"/>
          </p:nvPr>
        </p:nvSpPr>
        <p:spPr>
          <a:xfrm>
            <a:off x="714375" y="1785938"/>
            <a:ext cx="7772400" cy="1470025"/>
          </a:xfrm>
        </p:spPr>
        <p:txBody>
          <a:bodyPr/>
          <a:lstStyle/>
          <a:p>
            <a:pPr eaLnBrk="1" hangingPunct="1"/>
            <a:r>
              <a:rPr lang="es-ES" dirty="0" smtClean="0"/>
              <a:t>VII Congreso INVESTIGA I+D+i</a:t>
            </a:r>
          </a:p>
        </p:txBody>
      </p:sp>
      <p:sp>
        <p:nvSpPr>
          <p:cNvPr id="13317" name="Rectangle 8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100" b="1" dirty="0">
                <a:latin typeface="Verdana" pitchFamily="34" charset="0"/>
                <a:cs typeface="Times New Roman" pitchFamily="18" charset="0"/>
              </a:rPr>
              <a:t>      </a:t>
            </a:r>
            <a:r>
              <a:rPr lang="en-US" sz="900" dirty="0"/>
              <a:t> </a:t>
            </a:r>
            <a:endParaRPr lang="en-US" dirty="0"/>
          </a:p>
        </p:txBody>
      </p:sp>
      <p:pic>
        <p:nvPicPr>
          <p:cNvPr id="13318" name="Picture 13" descr="C:\Users\JOSE ALBERTO\Desktop\Banda - Investi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988" y="506413"/>
            <a:ext cx="77438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0" y="3573463"/>
            <a:ext cx="89296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s-ES" b="1" dirty="0">
                <a:latin typeface="Verdana" pitchFamily="34" charset="0"/>
                <a:cs typeface="+mn-cs"/>
              </a:rPr>
              <a:t>Grupo investigador de Biotecnología</a:t>
            </a:r>
          </a:p>
          <a:p>
            <a:pPr algn="r">
              <a:defRPr/>
            </a:pPr>
            <a:r>
              <a:rPr lang="es-ES" b="1" dirty="0" smtClean="0">
                <a:latin typeface="Verdana" pitchFamily="34" charset="0"/>
                <a:cs typeface="+mn-cs"/>
              </a:rPr>
              <a:t> </a:t>
            </a:r>
          </a:p>
          <a:p>
            <a:pPr algn="r">
              <a:defRPr/>
            </a:pPr>
            <a:r>
              <a:rPr lang="es-ES" sz="2800" b="1" u="sng" dirty="0" smtClean="0">
                <a:latin typeface="+mj-lt"/>
                <a:cs typeface="+mn-cs"/>
              </a:rPr>
              <a:t>Domesticando microorganismos</a:t>
            </a:r>
            <a:endParaRPr lang="es-ES" sz="2800" u="sng" dirty="0">
              <a:latin typeface="+mj-lt"/>
              <a:cs typeface="+mn-cs"/>
            </a:endParaRPr>
          </a:p>
        </p:txBody>
      </p:sp>
      <p:pic>
        <p:nvPicPr>
          <p:cNvPr id="13320" name="Imagen 5" descr="sant_universidades_negativ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4797425"/>
            <a:ext cx="1714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3" descr="C:\Users\JOSE ALBERTO\Documents\INVESTIGA 2011\5 LOGOS\logocs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4797425"/>
            <a:ext cx="18780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C:\Users\JOSE ALBERTO\Documents\INVESTIGA 2012\5 LOGOS\isciii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400" y="5596210"/>
            <a:ext cx="79216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 descr="C:\Users\JOSE ALBERTO\Documents\INVESTIGA 2011\5 LOGOS\logo INI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3837" y="5808141"/>
            <a:ext cx="1909763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 descr="C:\Users\JOSE ALBERTO\Documents\INVESTIGA 2011\5 LOGOS\logoCIEMAT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75803" y="5786710"/>
            <a:ext cx="150018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 descr="C:\Users\JOSE ALBERTO\Documents\INVESTIGA 2013\logos\int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0409" y="5669012"/>
            <a:ext cx="927547" cy="927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17587" y="620688"/>
            <a:ext cx="3866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800" b="1" dirty="0" smtClean="0">
                <a:solidFill>
                  <a:prstClr val="white"/>
                </a:solidFill>
                <a:latin typeface="Tw Cen MT" panose="020B0602020104020603" pitchFamily="34" charset="0"/>
              </a:rPr>
              <a:t>VACUNAS COMESTIBLES</a:t>
            </a:r>
            <a:endParaRPr lang="es-ES" sz="2800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15706" y="3573016"/>
            <a:ext cx="6974730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800" dirty="0" smtClean="0">
                <a:solidFill>
                  <a:prstClr val="white"/>
                </a:solidFill>
                <a:latin typeface="Tw Cen MT" panose="020B0602020104020603" pitchFamily="34" charset="0"/>
              </a:rPr>
              <a:t>BENEFICIOS</a:t>
            </a:r>
          </a:p>
          <a:p>
            <a:pPr lvl="0"/>
            <a:endParaRPr lang="es-ES" sz="2800" dirty="0">
              <a:solidFill>
                <a:prstClr val="white"/>
              </a:solidFill>
              <a:latin typeface="Tw Cen MT" panose="020B0602020104020603" pitchFamily="34" charset="0"/>
            </a:endParaRPr>
          </a:p>
          <a:p>
            <a:pPr marL="514350" lvl="0" indent="-514350">
              <a:buAutoNum type="arabicPeriod"/>
            </a:pPr>
            <a:r>
              <a:rPr lang="es-ES" sz="2800" dirty="0" smtClean="0">
                <a:solidFill>
                  <a:prstClr val="white"/>
                </a:solidFill>
                <a:latin typeface="Tw Cen MT" panose="020B0602020104020603" pitchFamily="34" charset="0"/>
              </a:rPr>
              <a:t>Salud (No riesgo de infección por inyección)</a:t>
            </a:r>
          </a:p>
          <a:p>
            <a:pPr marL="514350" lvl="0" indent="-514350">
              <a:buAutoNum type="arabicPeriod"/>
            </a:pPr>
            <a:endParaRPr lang="es-ES" sz="2800" dirty="0" smtClean="0">
              <a:solidFill>
                <a:prstClr val="white"/>
              </a:solidFill>
              <a:latin typeface="Tw Cen MT" panose="020B0602020104020603" pitchFamily="34" charset="0"/>
            </a:endParaRPr>
          </a:p>
          <a:p>
            <a:pPr marL="514350" lvl="0" indent="-514350">
              <a:buAutoNum type="arabicPeriod"/>
            </a:pPr>
            <a:r>
              <a:rPr lang="es-ES" sz="2800" dirty="0" smtClean="0">
                <a:solidFill>
                  <a:prstClr val="white"/>
                </a:solidFill>
                <a:latin typeface="Tw Cen MT" panose="020B0602020104020603" pitchFamily="34" charset="0"/>
              </a:rPr>
              <a:t>Menor gasto jeringuillas y mantenimiento</a:t>
            </a:r>
          </a:p>
          <a:p>
            <a:pPr marL="514350" lvl="0" indent="-514350">
              <a:buAutoNum type="arabicPeriod"/>
            </a:pPr>
            <a:endParaRPr lang="es-ES" sz="2800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6" name="AutoShape 2" descr="Mostrando FullSizeRen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4" descr="Mostrando FullSizeRen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54" y="1916832"/>
            <a:ext cx="68407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C:\Users\Euroforum\Desktop\2º PARTE PPT\IMG_03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67" y="364422"/>
            <a:ext cx="1614562" cy="114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vignette1.wikia.nocookie.net/clubpenguin/images/a/aa/Emoticon_dinero.png/revision/latest?cb=20131224165044&amp;path-prefix=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63" y="5150694"/>
            <a:ext cx="1028585" cy="136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pixabay.com/static/uploads/photo/2013/07/12/13/26/syringe-147034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0538">
            <a:off x="7726805" y="4508975"/>
            <a:ext cx="1193267" cy="118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 bwMode="auto">
          <a:xfrm>
            <a:off x="2788132" y="458760"/>
            <a:ext cx="4248472" cy="7614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latin typeface="Tw Cen MT" panose="020B0602020104020603" pitchFamily="34" charset="0"/>
              </a:rPr>
              <a:t>SALUD</a:t>
            </a:r>
            <a:endParaRPr lang="es-ES" b="1" dirty="0">
              <a:latin typeface="Tw Cen MT" panose="020B0602020104020603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88186" y="1435677"/>
            <a:ext cx="78483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 smtClean="0">
                <a:latin typeface="Tw Cen MT" panose="020B0602020104020603" pitchFamily="34" charset="0"/>
              </a:rPr>
              <a:t>MICROORGANISMOS EXTERNOS</a:t>
            </a:r>
            <a:endParaRPr lang="es-ES" sz="2200" b="1" dirty="0">
              <a:latin typeface="Tw Cen MT" panose="020B0602020104020603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96497" y="1999872"/>
            <a:ext cx="8229600" cy="1143000"/>
          </a:xfrm>
        </p:spPr>
        <p:txBody>
          <a:bodyPr/>
          <a:lstStyle/>
          <a:p>
            <a:pPr algn="l"/>
            <a:r>
              <a:rPr lang="es-ES" sz="4000" b="1" dirty="0" smtClean="0">
                <a:latin typeface="Tw Cen MT" panose="020B0602020104020603" pitchFamily="34" charset="0"/>
              </a:rPr>
              <a:t>Ingeniería genética</a:t>
            </a:r>
            <a:endParaRPr lang="es-ES" sz="4000" b="1" dirty="0">
              <a:latin typeface="Tw Cen MT" panose="020B0602020104020603" pitchFamily="34" charset="0"/>
            </a:endParaRPr>
          </a:p>
        </p:txBody>
      </p:sp>
      <p:pic>
        <p:nvPicPr>
          <p:cNvPr id="6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475" y="3356992"/>
            <a:ext cx="2880320" cy="2649894"/>
          </a:xfrm>
          <a:prstGeom prst="rect">
            <a:avLst/>
          </a:prstGeom>
        </p:spPr>
      </p:pic>
      <p:pic>
        <p:nvPicPr>
          <p:cNvPr id="7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212976"/>
            <a:ext cx="2808312" cy="275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4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/>
          <a:lstStyle/>
          <a:p>
            <a:pPr algn="l"/>
            <a:r>
              <a:rPr lang="es-ES" sz="4000" dirty="0" smtClean="0">
                <a:latin typeface="Tw Cen MT" panose="020B0602020104020603" pitchFamily="34" charset="0"/>
              </a:rPr>
              <a:t>Bacterias: producción insulina</a:t>
            </a:r>
            <a:endParaRPr lang="es-ES" sz="4000" dirty="0">
              <a:latin typeface="Tw Cen MT" panose="020B0602020104020603" pitchFamily="34" charset="0"/>
            </a:endParaRPr>
          </a:p>
        </p:txBody>
      </p:sp>
      <p:pic>
        <p:nvPicPr>
          <p:cNvPr id="4" name="Marcador de contenido 3" descr="Macintosh HD:Users:laiarigat:Desktop:cuad_4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32856"/>
            <a:ext cx="5256584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658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3568" y="764704"/>
            <a:ext cx="8229600" cy="608931"/>
          </a:xfrm>
        </p:spPr>
        <p:txBody>
          <a:bodyPr/>
          <a:lstStyle/>
          <a:p>
            <a:pPr marL="0" indent="0">
              <a:buNone/>
            </a:pPr>
            <a:r>
              <a:rPr lang="es-ES" sz="4400" dirty="0" smtClean="0">
                <a:latin typeface="Tw Cen MT" panose="020B0602020104020603" pitchFamily="34" charset="0"/>
              </a:rPr>
              <a:t>Virus: </a:t>
            </a:r>
            <a:r>
              <a:rPr lang="es-ES" sz="4000" dirty="0" smtClean="0">
                <a:latin typeface="Tw Cen MT" panose="020B0602020104020603" pitchFamily="34" charset="0"/>
              </a:rPr>
              <a:t>terapia</a:t>
            </a:r>
            <a:r>
              <a:rPr lang="es-ES" sz="4400" dirty="0" smtClean="0">
                <a:latin typeface="Tw Cen MT" panose="020B0602020104020603" pitchFamily="34" charset="0"/>
              </a:rPr>
              <a:t> </a:t>
            </a:r>
            <a:r>
              <a:rPr lang="es-ES" sz="4000" dirty="0" smtClean="0">
                <a:latin typeface="Tw Cen MT" panose="020B0602020104020603" pitchFamily="34" charset="0"/>
              </a:rPr>
              <a:t>génica</a:t>
            </a:r>
            <a:endParaRPr lang="es-ES" sz="4400" dirty="0">
              <a:latin typeface="Tw Cen MT" panose="020B0602020104020603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204864"/>
            <a:ext cx="5472608" cy="378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6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10-curiosidades-sobre-el-cuerpo-humano-3_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9297" y="-99187"/>
            <a:ext cx="886455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554032" y="398780"/>
            <a:ext cx="2782426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Tw Cen MT" panose="020B0602020104020603" pitchFamily="34" charset="0"/>
              </a:rPr>
              <a:t>Microbiota</a:t>
            </a:r>
          </a:p>
        </p:txBody>
      </p:sp>
      <p:pic>
        <p:nvPicPr>
          <p:cNvPr id="114" name="Flora-Intestinal-500x325_-_copi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138721">
            <a:off x="777464" y="4069326"/>
            <a:ext cx="7145261" cy="4644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1646">
            <a:off x="1812050" y="2797674"/>
            <a:ext cx="1685370" cy="797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815520">
            <a:off x="6206250" y="5992909"/>
            <a:ext cx="1685370" cy="797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869840">
            <a:off x="6384050" y="156074"/>
            <a:ext cx="1685370" cy="797254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261932" y="1427479"/>
            <a:ext cx="2067231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0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Tw Cen MT" panose="020B0602020104020603" pitchFamily="34" charset="0"/>
              </a:rPr>
              <a:t>2kg</a:t>
            </a:r>
          </a:p>
        </p:txBody>
      </p:sp>
    </p:spTree>
    <p:extLst>
      <p:ext uri="{BB962C8B-B14F-4D97-AF65-F5344CB8AC3E}">
        <p14:creationId xmlns:p14="http://schemas.microsoft.com/office/powerpoint/2010/main" val="115921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a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7896" y="1123950"/>
            <a:ext cx="6350001" cy="4127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122232" y="182880"/>
            <a:ext cx="823005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Tw Cen MT" panose="020B0602020104020603" pitchFamily="34" charset="0"/>
              </a:rPr>
              <a:t>Microbiota intestinal</a:t>
            </a:r>
          </a:p>
        </p:txBody>
      </p:sp>
      <p:pic>
        <p:nvPicPr>
          <p:cNvPr id="122" name="p411008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4930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249232" y="1922780"/>
            <a:ext cx="2868121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rPr sz="2400" dirty="0">
                <a:latin typeface="Tw Cen MT" panose="020B0602020104020603" pitchFamily="34" charset="0"/>
              </a:rPr>
              <a:t>¿</a:t>
            </a:r>
            <a:r>
              <a:rPr sz="2400" dirty="0" err="1">
                <a:latin typeface="Tw Cen MT" panose="020B0602020104020603" pitchFamily="34" charset="0"/>
              </a:rPr>
              <a:t>Qué</a:t>
            </a:r>
            <a:r>
              <a:rPr sz="2400" dirty="0">
                <a:latin typeface="Tw Cen MT" panose="020B0602020104020603" pitchFamily="34" charset="0"/>
              </a:rPr>
              <a:t> </a:t>
            </a:r>
            <a:r>
              <a:rPr sz="2400" dirty="0" err="1">
                <a:latin typeface="Tw Cen MT" panose="020B0602020104020603" pitchFamily="34" charset="0"/>
              </a:rPr>
              <a:t>es</a:t>
            </a:r>
            <a:r>
              <a:rPr sz="2400" dirty="0">
                <a:latin typeface="Tw Cen MT" panose="020B0602020104020603" pitchFamily="34" charset="0"/>
              </a:rPr>
              <a:t>?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sz="2400" dirty="0" err="1">
                <a:latin typeface="Tw Cen MT" panose="020B0602020104020603" pitchFamily="34" charset="0"/>
              </a:rPr>
              <a:t>Evolución</a:t>
            </a:r>
            <a:endParaRPr sz="2400" dirty="0">
              <a:latin typeface="Tw Cen MT" panose="020B0602020104020603" pitchFamily="34" charset="0"/>
            </a:endParaRP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sz="2400" dirty="0" err="1">
                <a:latin typeface="Tw Cen MT" panose="020B0602020104020603" pitchFamily="34" charset="0"/>
              </a:rPr>
              <a:t>Enfermedades</a:t>
            </a:r>
            <a:endParaRPr sz="2400" dirty="0">
              <a:latin typeface="Tw Cen MT" panose="020B0602020104020603" pitchFamily="34" charset="0"/>
            </a:endParaRP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sz="2400" dirty="0" err="1">
                <a:latin typeface="Tw Cen MT" panose="020B0602020104020603" pitchFamily="34" charset="0"/>
              </a:rPr>
              <a:t>Eje</a:t>
            </a:r>
            <a:r>
              <a:rPr sz="2400" dirty="0">
                <a:latin typeface="Tw Cen MT" panose="020B0602020104020603" pitchFamily="34" charset="0"/>
              </a:rPr>
              <a:t> </a:t>
            </a:r>
            <a:r>
              <a:rPr sz="2400" dirty="0" err="1">
                <a:latin typeface="Tw Cen MT" panose="020B0602020104020603" pitchFamily="34" charset="0"/>
              </a:rPr>
              <a:t>intestino</a:t>
            </a:r>
            <a:r>
              <a:rPr sz="2400" dirty="0">
                <a:latin typeface="Tw Cen MT" panose="020B0602020104020603" pitchFamily="34" charset="0"/>
              </a:rPr>
              <a:t> </a:t>
            </a:r>
            <a:r>
              <a:rPr sz="2400" dirty="0" err="1">
                <a:latin typeface="Tw Cen MT" panose="020B0602020104020603" pitchFamily="34" charset="0"/>
              </a:rPr>
              <a:t>cerebro</a:t>
            </a:r>
            <a:endParaRPr sz="2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413707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n-sin-titu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70190"/>
            <a:ext cx="9144000" cy="4101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Flora-Intestinal-500x325_-_copi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389553">
            <a:off x="920991" y="5711034"/>
            <a:ext cx="3150649" cy="2047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hoto_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53394" y="5249077"/>
            <a:ext cx="2483956" cy="1820764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198433" y="322580"/>
            <a:ext cx="6965856" cy="160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r>
              <a:rPr dirty="0" err="1">
                <a:latin typeface="Tw Cen MT" panose="020B0602020104020603" pitchFamily="34" charset="0"/>
              </a:rPr>
              <a:t>Evolución</a:t>
            </a:r>
            <a:r>
              <a:rPr dirty="0">
                <a:latin typeface="Tw Cen MT" panose="020B0602020104020603" pitchFamily="34" charset="0"/>
              </a:rPr>
              <a:t> microbiota intestinal</a:t>
            </a:r>
          </a:p>
        </p:txBody>
      </p:sp>
      <p:pic>
        <p:nvPicPr>
          <p:cNvPr id="129" name="alimentacion-saludabl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30562" y="1268444"/>
            <a:ext cx="1882876" cy="145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bola-mund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52306" y="1268444"/>
            <a:ext cx="1459228" cy="145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RELOJ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38814" y="1260662"/>
            <a:ext cx="1474961" cy="145922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554032" y="2785828"/>
            <a:ext cx="2036420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 err="1">
                <a:latin typeface="Tw Cen MT" panose="020B0602020104020603" pitchFamily="34" charset="0"/>
              </a:rPr>
              <a:t>Parto</a:t>
            </a:r>
            <a:r>
              <a:rPr dirty="0">
                <a:latin typeface="Tw Cen MT" panose="020B0602020104020603" pitchFamily="34" charset="0"/>
              </a:rPr>
              <a:t> vaginal</a:t>
            </a:r>
          </a:p>
        </p:txBody>
      </p:sp>
      <p:sp>
        <p:nvSpPr>
          <p:cNvPr id="133" name="Shape 133"/>
          <p:cNvSpPr/>
          <p:nvPr/>
        </p:nvSpPr>
        <p:spPr>
          <a:xfrm>
            <a:off x="4112590" y="2785828"/>
            <a:ext cx="2036420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es-ES" dirty="0" smtClean="0">
                <a:latin typeface="Tw Cen MT" panose="020B0602020104020603" pitchFamily="34" charset="0"/>
              </a:rPr>
              <a:t>P</a:t>
            </a:r>
            <a:r>
              <a:rPr dirty="0" smtClean="0">
                <a:latin typeface="Tw Cen MT" panose="020B0602020104020603" pitchFamily="34" charset="0"/>
              </a:rPr>
              <a:t>or </a:t>
            </a:r>
            <a:r>
              <a:rPr dirty="0" err="1">
                <a:latin typeface="Tw Cen MT" panose="020B0602020104020603" pitchFamily="34" charset="0"/>
              </a:rPr>
              <a:t>cesárea</a:t>
            </a:r>
            <a:endParaRPr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287992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456974" y="322580"/>
            <a:ext cx="8230051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r>
              <a:rPr dirty="0" err="1">
                <a:latin typeface="Tw Cen MT" panose="020B0602020104020603" pitchFamily="34" charset="0"/>
              </a:rPr>
              <a:t>Eje</a:t>
            </a:r>
            <a:r>
              <a:rPr dirty="0">
                <a:latin typeface="Tw Cen MT" panose="020B0602020104020603" pitchFamily="34" charset="0"/>
              </a:rPr>
              <a:t> </a:t>
            </a:r>
            <a:r>
              <a:rPr dirty="0" err="1">
                <a:latin typeface="Tw Cen MT" panose="020B0602020104020603" pitchFamily="34" charset="0"/>
              </a:rPr>
              <a:t>intestino-cerebro</a:t>
            </a:r>
            <a:endParaRPr dirty="0">
              <a:latin typeface="Tw Cen MT" panose="020B0602020104020603" pitchFamily="34" charset="0"/>
            </a:endParaRPr>
          </a:p>
        </p:txBody>
      </p:sp>
      <p:pic>
        <p:nvPicPr>
          <p:cNvPr id="136" name="microbiota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1492" y="1292894"/>
            <a:ext cx="5621016" cy="56210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77511553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539552" y="332656"/>
            <a:ext cx="8743557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dirty="0" err="1">
                <a:latin typeface="Tw Cen MT" panose="020B0602020104020603" pitchFamily="34" charset="0"/>
              </a:rPr>
              <a:t>Enfermedades</a:t>
            </a:r>
            <a:r>
              <a:rPr dirty="0">
                <a:latin typeface="Tw Cen MT" panose="020B0602020104020603" pitchFamily="34" charset="0"/>
              </a:rPr>
              <a:t> y </a:t>
            </a:r>
            <a:r>
              <a:rPr dirty="0" err="1">
                <a:latin typeface="Tw Cen MT" panose="020B0602020104020603" pitchFamily="34" charset="0"/>
              </a:rPr>
              <a:t>tratamientos</a:t>
            </a:r>
            <a:endParaRPr dirty="0">
              <a:latin typeface="Tw Cen MT" panose="020B0602020104020603" pitchFamily="34" charset="0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1750888" y="1404034"/>
            <a:ext cx="56422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2400" dirty="0">
                <a:latin typeface="Tw Cen MT" panose="020B0602020104020603" pitchFamily="34" charset="0"/>
              </a:rPr>
              <a:t>DOMESTICACIÓN DE MICROORGANISMOS</a:t>
            </a:r>
          </a:p>
        </p:txBody>
      </p:sp>
      <p:sp>
        <p:nvSpPr>
          <p:cNvPr id="140" name="Shape 140"/>
          <p:cNvSpPr/>
          <p:nvPr/>
        </p:nvSpPr>
        <p:spPr>
          <a:xfrm>
            <a:off x="3306375" y="2006227"/>
            <a:ext cx="2531250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r>
              <a:rPr dirty="0">
                <a:latin typeface="Tw Cen MT" panose="020B0602020104020603" pitchFamily="34" charset="0"/>
              </a:rPr>
              <a:t>(</a:t>
            </a:r>
            <a:r>
              <a:rPr dirty="0" err="1">
                <a:latin typeface="Tw Cen MT" panose="020B0602020104020603" pitchFamily="34" charset="0"/>
              </a:rPr>
              <a:t>Transplante</a:t>
            </a:r>
            <a:r>
              <a:rPr dirty="0">
                <a:latin typeface="Tw Cen MT" panose="020B0602020104020603" pitchFamily="34" charset="0"/>
              </a:rPr>
              <a:t> fecal</a:t>
            </a:r>
            <a:r>
              <a:rPr dirty="0"/>
              <a:t>)</a:t>
            </a:r>
          </a:p>
        </p:txBody>
      </p:sp>
      <p:pic>
        <p:nvPicPr>
          <p:cNvPr id="14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0402" y="2592359"/>
            <a:ext cx="4963196" cy="330407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1758728" y="6089403"/>
            <a:ext cx="579669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r>
              <a:rPr sz="2400" b="1" dirty="0" err="1">
                <a:latin typeface="Tw Cen MT" panose="020B0602020104020603" pitchFamily="34" charset="0"/>
              </a:rPr>
              <a:t>Obesidad</a:t>
            </a:r>
            <a:r>
              <a:rPr sz="2400" b="1" dirty="0">
                <a:latin typeface="Tw Cen MT" panose="020B0602020104020603" pitchFamily="34" charset="0"/>
              </a:rPr>
              <a:t>, Crohn, Colon irritable</a:t>
            </a:r>
            <a:r>
              <a:rPr b="1" dirty="0">
                <a:latin typeface="Tw Cen MT" panose="020B06020201040206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317484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1638890" y="373380"/>
            <a:ext cx="5349136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 algn="ctr"/>
            <a:r>
              <a:rPr dirty="0">
                <a:latin typeface="Tw Cen MT" panose="020B0602020104020603" pitchFamily="34" charset="0"/>
              </a:rPr>
              <a:t>¿</a:t>
            </a:r>
            <a:r>
              <a:rPr dirty="0" err="1">
                <a:latin typeface="Tw Cen MT" panose="020B0602020104020603" pitchFamily="34" charset="0"/>
              </a:rPr>
              <a:t>Qué</a:t>
            </a:r>
            <a:r>
              <a:rPr dirty="0">
                <a:latin typeface="Tw Cen MT" panose="020B0602020104020603" pitchFamily="34" charset="0"/>
              </a:rPr>
              <a:t> </a:t>
            </a:r>
            <a:r>
              <a:rPr dirty="0" err="1">
                <a:latin typeface="Tw Cen MT" panose="020B0602020104020603" pitchFamily="34" charset="0"/>
              </a:rPr>
              <a:t>pesa</a:t>
            </a:r>
            <a:r>
              <a:rPr dirty="0">
                <a:latin typeface="Tw Cen MT" panose="020B0602020104020603" pitchFamily="34" charset="0"/>
              </a:rPr>
              <a:t> </a:t>
            </a:r>
            <a:r>
              <a:rPr dirty="0" err="1">
                <a:latin typeface="Tw Cen MT" panose="020B0602020104020603" pitchFamily="34" charset="0"/>
              </a:rPr>
              <a:t>más</a:t>
            </a:r>
            <a:r>
              <a:rPr dirty="0">
                <a:latin typeface="Tw Cen MT" panose="020B0602020104020603" pitchFamily="34" charset="0"/>
              </a:rPr>
              <a:t>?</a:t>
            </a:r>
          </a:p>
        </p:txBody>
      </p:sp>
      <p:pic>
        <p:nvPicPr>
          <p:cNvPr id="145" name="26056872-Escalas-de-la-justicia-es-una-ilustraci-n-de-la-balanza-de-la-justicia-que-simbolizan-la-medida-de-a-Foto-de-archiv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2254" y="1147293"/>
            <a:ext cx="6382407" cy="56705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316473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6 CuadroTexto"/>
          <p:cNvSpPr txBox="1">
            <a:spLocks noChangeArrowheads="1"/>
          </p:cNvSpPr>
          <p:nvPr/>
        </p:nvSpPr>
        <p:spPr bwMode="auto">
          <a:xfrm>
            <a:off x="8858250" y="6488113"/>
            <a:ext cx="28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/>
              <a:t>1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 bwMode="auto">
          <a:xfrm>
            <a:off x="1097570" y="2674193"/>
            <a:ext cx="6804844" cy="381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 smtClean="0">
                <a:latin typeface="Tw Cen MT" panose="020B0602020104020603" pitchFamily="34" charset="0"/>
                <a:cs typeface="+mn-cs"/>
              </a:rPr>
              <a:t>Alicia Armero Catalá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 smtClean="0">
                <a:latin typeface="Tw Cen MT" panose="020B0602020104020603" pitchFamily="34" charset="0"/>
                <a:cs typeface="+mn-cs"/>
              </a:rPr>
              <a:t>Aina Callejón </a:t>
            </a:r>
            <a:r>
              <a:rPr lang="es-ES" dirty="0" err="1" smtClean="0">
                <a:latin typeface="Tw Cen MT" panose="020B0602020104020603" pitchFamily="34" charset="0"/>
                <a:cs typeface="+mn-cs"/>
              </a:rPr>
              <a:t>Julià</a:t>
            </a:r>
            <a:endParaRPr lang="es-ES" dirty="0" smtClean="0">
              <a:latin typeface="Tw Cen MT" panose="020B0602020104020603" pitchFamily="34" charset="0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 smtClean="0">
                <a:latin typeface="Tw Cen MT" panose="020B0602020104020603" pitchFamily="34" charset="0"/>
                <a:cs typeface="+mn-cs"/>
              </a:rPr>
              <a:t>Alicia </a:t>
            </a:r>
            <a:r>
              <a:rPr lang="es-ES" dirty="0" err="1" smtClean="0">
                <a:latin typeface="Tw Cen MT" panose="020B0602020104020603" pitchFamily="34" charset="0"/>
                <a:cs typeface="+mn-cs"/>
              </a:rPr>
              <a:t>Cuber</a:t>
            </a:r>
            <a:r>
              <a:rPr lang="es-ES" dirty="0" smtClean="0">
                <a:latin typeface="Tw Cen MT" panose="020B0602020104020603" pitchFamily="34" charset="0"/>
                <a:cs typeface="+mn-cs"/>
              </a:rPr>
              <a:t> Caballero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 smtClean="0">
                <a:latin typeface="Tw Cen MT" panose="020B0602020104020603" pitchFamily="34" charset="0"/>
                <a:cs typeface="+mn-cs"/>
              </a:rPr>
              <a:t>Laura Estévez </a:t>
            </a:r>
            <a:r>
              <a:rPr lang="es-ES" dirty="0" err="1" smtClean="0">
                <a:latin typeface="Tw Cen MT" panose="020B0602020104020603" pitchFamily="34" charset="0"/>
                <a:cs typeface="+mn-cs"/>
              </a:rPr>
              <a:t>Cosano</a:t>
            </a:r>
            <a:endParaRPr lang="es-ES" dirty="0" smtClean="0">
              <a:latin typeface="Tw Cen MT" panose="020B0602020104020603" pitchFamily="34" charset="0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 smtClean="0">
                <a:latin typeface="Tw Cen MT" panose="020B0602020104020603" pitchFamily="34" charset="0"/>
                <a:cs typeface="+mn-cs"/>
              </a:rPr>
              <a:t>Laura Fernández Bravo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 smtClean="0">
                <a:latin typeface="Tw Cen MT" panose="020B0602020104020603" pitchFamily="34" charset="0"/>
                <a:cs typeface="+mn-cs"/>
              </a:rPr>
              <a:t>Irene Fernández </a:t>
            </a:r>
            <a:r>
              <a:rPr lang="es-ES" dirty="0" err="1" smtClean="0">
                <a:latin typeface="Tw Cen MT" panose="020B0602020104020603" pitchFamily="34" charset="0"/>
                <a:cs typeface="+mn-cs"/>
              </a:rPr>
              <a:t>Gonzalez</a:t>
            </a:r>
            <a:r>
              <a:rPr lang="es-ES" dirty="0" smtClean="0">
                <a:latin typeface="Tw Cen MT" panose="020B0602020104020603" pitchFamily="34" charset="0"/>
                <a:cs typeface="+mn-cs"/>
              </a:rPr>
              <a:t>    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 smtClean="0">
                <a:latin typeface="Tw Cen MT" panose="020B0602020104020603" pitchFamily="34" charset="0"/>
                <a:cs typeface="+mn-cs"/>
              </a:rPr>
              <a:t>Claudia </a:t>
            </a:r>
            <a:r>
              <a:rPr lang="es-ES" dirty="0" err="1" smtClean="0">
                <a:latin typeface="Tw Cen MT" panose="020B0602020104020603" pitchFamily="34" charset="0"/>
                <a:cs typeface="+mn-cs"/>
              </a:rPr>
              <a:t>Gallart</a:t>
            </a:r>
            <a:r>
              <a:rPr lang="es-ES" dirty="0" smtClean="0">
                <a:latin typeface="Tw Cen MT" panose="020B0602020104020603" pitchFamily="34" charset="0"/>
                <a:cs typeface="+mn-cs"/>
              </a:rPr>
              <a:t> </a:t>
            </a:r>
            <a:r>
              <a:rPr lang="es-ES" dirty="0" err="1" smtClean="0">
                <a:latin typeface="Tw Cen MT" panose="020B0602020104020603" pitchFamily="34" charset="0"/>
                <a:cs typeface="+mn-cs"/>
              </a:rPr>
              <a:t>Belinchón</a:t>
            </a:r>
            <a:endParaRPr lang="es-ES" dirty="0" smtClean="0">
              <a:latin typeface="Tw Cen MT" panose="020B0602020104020603" pitchFamily="34" charset="0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 smtClean="0">
                <a:latin typeface="Tw Cen MT" panose="020B0602020104020603" pitchFamily="34" charset="0"/>
                <a:cs typeface="+mn-cs"/>
              </a:rPr>
              <a:t>Paula González García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 smtClean="0">
                <a:latin typeface="Tw Cen MT" panose="020B0602020104020603" pitchFamily="34" charset="0"/>
                <a:cs typeface="+mn-cs"/>
              </a:rPr>
              <a:t>Marco Antonio López Sánchez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 smtClean="0">
                <a:latin typeface="Tw Cen MT" panose="020B0602020104020603" pitchFamily="34" charset="0"/>
                <a:cs typeface="+mn-cs"/>
              </a:rPr>
              <a:t>Isabel Montilla Rojo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s-ES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s-ES" dirty="0" smtClean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4340" name="1 Título"/>
          <p:cNvSpPr>
            <a:spLocks noGrp="1"/>
          </p:cNvSpPr>
          <p:nvPr>
            <p:ph type="title"/>
          </p:nvPr>
        </p:nvSpPr>
        <p:spPr>
          <a:xfrm>
            <a:off x="609600" y="427038"/>
            <a:ext cx="8229600" cy="1143000"/>
          </a:xfrm>
        </p:spPr>
        <p:txBody>
          <a:bodyPr/>
          <a:lstStyle/>
          <a:p>
            <a:pPr eaLnBrk="1" hangingPunct="1"/>
            <a:r>
              <a:rPr lang="es-ES" dirty="0" smtClean="0"/>
              <a:t>Grupo Investigador</a:t>
            </a:r>
            <a:endParaRPr lang="en-US" dirty="0" smtClean="0"/>
          </a:p>
        </p:txBody>
      </p:sp>
      <p:sp>
        <p:nvSpPr>
          <p:cNvPr id="2" name="1 CuadroTexto"/>
          <p:cNvSpPr txBox="1"/>
          <p:nvPr/>
        </p:nvSpPr>
        <p:spPr>
          <a:xfrm>
            <a:off x="1259632" y="1556792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s-ES" sz="2000" b="1" dirty="0" smtClean="0">
                <a:latin typeface="Tw Cen MT" panose="020B0602020104020603" pitchFamily="34" charset="0"/>
              </a:rPr>
              <a:t>Moderadora: Eva López Sesma</a:t>
            </a:r>
          </a:p>
          <a:p>
            <a:pPr algn="ctr">
              <a:spcBef>
                <a:spcPct val="20000"/>
              </a:spcBef>
              <a:defRPr/>
            </a:pPr>
            <a:r>
              <a:rPr lang="es-ES" sz="2000" b="1" dirty="0" smtClean="0">
                <a:latin typeface="Tw Cen MT" panose="020B0602020104020603" pitchFamily="34" charset="0"/>
              </a:rPr>
              <a:t>Secretaria: Silvia </a:t>
            </a:r>
            <a:r>
              <a:rPr lang="es-ES" sz="2000" b="1" dirty="0" err="1" smtClean="0">
                <a:latin typeface="Tw Cen MT" panose="020B0602020104020603" pitchFamily="34" charset="0"/>
              </a:rPr>
              <a:t>Grothe</a:t>
            </a:r>
            <a:r>
              <a:rPr lang="es-ES" sz="2000" b="1" dirty="0" smtClean="0">
                <a:latin typeface="Tw Cen MT" panose="020B0602020104020603" pitchFamily="34" charset="0"/>
              </a:rPr>
              <a:t> Riera</a:t>
            </a:r>
            <a:endParaRPr lang="es-ES" sz="2000" b="1" dirty="0">
              <a:latin typeface="Tw Cen MT" panose="020B0602020104020603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625962" y="2662152"/>
            <a:ext cx="4032448" cy="336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>
                <a:latin typeface="Tw Cen MT" panose="020B0602020104020603" pitchFamily="34" charset="0"/>
              </a:rPr>
              <a:t>Álvaro Muñoz Sánchez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>
                <a:latin typeface="Tw Cen MT" panose="020B0602020104020603" pitchFamily="34" charset="0"/>
              </a:rPr>
              <a:t>Raquel Victoria Pérez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>
                <a:latin typeface="Tw Cen MT" panose="020B0602020104020603" pitchFamily="34" charset="0"/>
              </a:rPr>
              <a:t>Laia </a:t>
            </a:r>
            <a:r>
              <a:rPr lang="es-ES" dirty="0" err="1">
                <a:latin typeface="Tw Cen MT" panose="020B0602020104020603" pitchFamily="34" charset="0"/>
              </a:rPr>
              <a:t>Rigat</a:t>
            </a:r>
            <a:r>
              <a:rPr lang="es-ES" dirty="0">
                <a:latin typeface="Tw Cen MT" panose="020B0602020104020603" pitchFamily="34" charset="0"/>
              </a:rPr>
              <a:t> </a:t>
            </a:r>
            <a:r>
              <a:rPr lang="es-ES" dirty="0" err="1">
                <a:latin typeface="Tw Cen MT" panose="020B0602020104020603" pitchFamily="34" charset="0"/>
              </a:rPr>
              <a:t>Nogareda</a:t>
            </a:r>
            <a:endParaRPr lang="es-ES" dirty="0">
              <a:latin typeface="Tw Cen MT" panose="020B0602020104020603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>
                <a:latin typeface="Tw Cen MT" panose="020B0602020104020603" pitchFamily="34" charset="0"/>
              </a:rPr>
              <a:t>Carmen Rodríguez </a:t>
            </a:r>
            <a:r>
              <a:rPr lang="es-ES" dirty="0" err="1">
                <a:latin typeface="Tw Cen MT" panose="020B0602020104020603" pitchFamily="34" charset="0"/>
              </a:rPr>
              <a:t>Courel</a:t>
            </a:r>
            <a:endParaRPr lang="es-ES" dirty="0">
              <a:latin typeface="Tw Cen MT" panose="020B0602020104020603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>
                <a:latin typeface="Tw Cen MT" panose="020B0602020104020603" pitchFamily="34" charset="0"/>
              </a:rPr>
              <a:t>Laura </a:t>
            </a:r>
            <a:r>
              <a:rPr lang="es-ES" dirty="0" err="1">
                <a:latin typeface="Tw Cen MT" panose="020B0602020104020603" pitchFamily="34" charset="0"/>
              </a:rPr>
              <a:t>Roumens</a:t>
            </a:r>
            <a:r>
              <a:rPr lang="es-ES" dirty="0">
                <a:latin typeface="Tw Cen MT" panose="020B0602020104020603" pitchFamily="34" charset="0"/>
              </a:rPr>
              <a:t> </a:t>
            </a:r>
            <a:r>
              <a:rPr lang="es-ES" dirty="0" err="1">
                <a:latin typeface="Tw Cen MT" panose="020B0602020104020603" pitchFamily="34" charset="0"/>
              </a:rPr>
              <a:t>Guix</a:t>
            </a:r>
            <a:endParaRPr lang="es-ES" dirty="0">
              <a:latin typeface="Tw Cen MT" panose="020B0602020104020603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>
                <a:latin typeface="Tw Cen MT" panose="020B0602020104020603" pitchFamily="34" charset="0"/>
              </a:rPr>
              <a:t>Sonia (</a:t>
            </a:r>
            <a:r>
              <a:rPr lang="es-ES" dirty="0" err="1">
                <a:latin typeface="Tw Cen MT" panose="020B0602020104020603" pitchFamily="34" charset="0"/>
              </a:rPr>
              <a:t>Xianzi</a:t>
            </a:r>
            <a:r>
              <a:rPr lang="es-ES" dirty="0">
                <a:latin typeface="Tw Cen MT" panose="020B0602020104020603" pitchFamily="34" charset="0"/>
              </a:rPr>
              <a:t>) San Martín Caballero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>
                <a:latin typeface="Tw Cen MT" panose="020B0602020104020603" pitchFamily="34" charset="0"/>
              </a:rPr>
              <a:t>Paula Sánchez Agostini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>
                <a:latin typeface="Tw Cen MT" panose="020B0602020104020603" pitchFamily="34" charset="0"/>
              </a:rPr>
              <a:t>Irene Sánchez-Runde </a:t>
            </a:r>
            <a:r>
              <a:rPr lang="es-ES" dirty="0" err="1">
                <a:latin typeface="Tw Cen MT" panose="020B0602020104020603" pitchFamily="34" charset="0"/>
              </a:rPr>
              <a:t>Gavaldà</a:t>
            </a:r>
            <a:endParaRPr lang="es-ES" dirty="0">
              <a:latin typeface="Tw Cen MT" panose="020B0602020104020603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>
                <a:latin typeface="Tw Cen MT" panose="020B0602020104020603" pitchFamily="34" charset="0"/>
              </a:rPr>
              <a:t>Anna, Solé </a:t>
            </a:r>
            <a:r>
              <a:rPr lang="es-ES" dirty="0" err="1">
                <a:latin typeface="Tw Cen MT" panose="020B0602020104020603" pitchFamily="34" charset="0"/>
              </a:rPr>
              <a:t>Papell</a:t>
            </a:r>
            <a:endParaRPr lang="es-ES" dirty="0">
              <a:latin typeface="Tw Cen MT" panose="020B0602020104020603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dirty="0">
                <a:latin typeface="Tw Cen MT" panose="020B0602020104020603" pitchFamily="34" charset="0"/>
              </a:rPr>
              <a:t>María Vázquez </a:t>
            </a:r>
            <a:r>
              <a:rPr lang="es-ES" dirty="0" err="1">
                <a:latin typeface="Tw Cen MT" panose="020B0602020104020603" pitchFamily="34" charset="0"/>
              </a:rPr>
              <a:t>Cortit</a:t>
            </a:r>
            <a:endParaRPr lang="en-US" dirty="0">
              <a:latin typeface="Tw Cen MT" panose="020B06020201040206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1638890" y="373380"/>
            <a:ext cx="5349136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 algn="ctr"/>
            <a:r>
              <a:rPr dirty="0" err="1">
                <a:latin typeface="Tw Cen MT" panose="020B0602020104020603" pitchFamily="34" charset="0"/>
              </a:rPr>
              <a:t>Recapitulemos</a:t>
            </a:r>
            <a:r>
              <a:rPr dirty="0">
                <a:latin typeface="Tw Cen MT" panose="020B0602020104020603" pitchFamily="34" charset="0"/>
              </a:rPr>
              <a:t>…</a:t>
            </a:r>
          </a:p>
        </p:txBody>
      </p:sp>
      <p:pic>
        <p:nvPicPr>
          <p:cNvPr id="148" name="antibioticos_natural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5378" y="1199943"/>
            <a:ext cx="7264101" cy="5456147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820930" y="2011679"/>
            <a:ext cx="3909323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rPr sz="2400" dirty="0" err="1" smtClean="0">
                <a:latin typeface="Tw Cen MT" panose="020B0602020104020603" pitchFamily="34" charset="0"/>
              </a:rPr>
              <a:t>Ecología</a:t>
            </a:r>
            <a:r>
              <a:rPr lang="es-ES" sz="2400" dirty="0" smtClean="0">
                <a:latin typeface="Tw Cen MT" panose="020B0602020104020603" pitchFamily="34" charset="0"/>
              </a:rPr>
              <a:t>:</a:t>
            </a:r>
            <a:endParaRPr sz="2400" dirty="0">
              <a:latin typeface="Tw Cen MT" panose="020B0602020104020603" pitchFamily="34" charset="0"/>
            </a:endParaRP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sz="2400" dirty="0">
                <a:latin typeface="Tw Cen MT" panose="020B0602020104020603" pitchFamily="34" charset="0"/>
              </a:rPr>
              <a:t>-Medio </a:t>
            </a:r>
            <a:r>
              <a:rPr sz="2400" dirty="0" err="1">
                <a:latin typeface="Tw Cen MT" panose="020B0602020104020603" pitchFamily="34" charset="0"/>
              </a:rPr>
              <a:t>ambiente</a:t>
            </a:r>
            <a:endParaRPr sz="2400" dirty="0">
              <a:latin typeface="Tw Cen MT" panose="020B0602020104020603" pitchFamily="34" charset="0"/>
            </a:endParaRP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sz="2400" dirty="0">
                <a:latin typeface="Tw Cen MT" panose="020B0602020104020603" pitchFamily="34" charset="0"/>
              </a:rPr>
              <a:t>-</a:t>
            </a:r>
            <a:r>
              <a:rPr sz="2400" dirty="0" err="1">
                <a:latin typeface="Tw Cen MT" panose="020B0602020104020603" pitchFamily="34" charset="0"/>
              </a:rPr>
              <a:t>Energía</a:t>
            </a:r>
            <a:endParaRPr sz="2400" dirty="0">
              <a:latin typeface="Tw Cen MT" panose="020B0602020104020603" pitchFamily="34" charset="0"/>
            </a:endParaRP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sz="2400" dirty="0">
                <a:latin typeface="Tw Cen MT" panose="020B0602020104020603" pitchFamily="34" charset="0"/>
              </a:rPr>
              <a:t>-</a:t>
            </a:r>
            <a:r>
              <a:rPr sz="2400" dirty="0" err="1">
                <a:latin typeface="Tw Cen MT" panose="020B0602020104020603" pitchFamily="34" charset="0"/>
              </a:rPr>
              <a:t>Agroalimentaria</a:t>
            </a:r>
            <a:endParaRPr sz="2400" dirty="0">
              <a:latin typeface="Tw Cen MT" panose="020B0602020104020603" pitchFamily="34" charset="0"/>
            </a:endParaRPr>
          </a:p>
          <a:p>
            <a:pPr>
              <a:defRPr sz="2000">
                <a:solidFill>
                  <a:srgbClr val="FFFFFF"/>
                </a:solidFill>
              </a:defRPr>
            </a:pPr>
            <a:endParaRPr sz="2400" dirty="0">
              <a:latin typeface="Tw Cen MT" panose="020B0602020104020603" pitchFamily="34" charset="0"/>
            </a:endParaRPr>
          </a:p>
          <a:p>
            <a:pPr>
              <a:defRPr sz="2000">
                <a:solidFill>
                  <a:srgbClr val="FFFFFF"/>
                </a:solidFill>
              </a:defRPr>
            </a:pPr>
            <a:endParaRPr sz="2400" dirty="0">
              <a:latin typeface="Tw Cen MT" panose="020B0602020104020603" pitchFamily="34" charset="0"/>
            </a:endParaRP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sz="2400" dirty="0" err="1" smtClean="0">
                <a:latin typeface="Tw Cen MT" panose="020B0602020104020603" pitchFamily="34" charset="0"/>
              </a:rPr>
              <a:t>Salud</a:t>
            </a:r>
            <a:r>
              <a:rPr lang="es-ES" sz="2400" dirty="0" smtClean="0">
                <a:latin typeface="Tw Cen MT" panose="020B0602020104020603" pitchFamily="34" charset="0"/>
              </a:rPr>
              <a:t>:</a:t>
            </a:r>
            <a:endParaRPr sz="2400" dirty="0">
              <a:latin typeface="Tw Cen MT" panose="020B0602020104020603" pitchFamily="34" charset="0"/>
            </a:endParaRP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sz="2400" dirty="0">
                <a:latin typeface="Tw Cen MT" panose="020B0602020104020603" pitchFamily="34" charset="0"/>
              </a:rPr>
              <a:t>-</a:t>
            </a:r>
            <a:r>
              <a:rPr sz="2400" dirty="0" err="1">
                <a:latin typeface="Tw Cen MT" panose="020B0602020104020603" pitchFamily="34" charset="0"/>
              </a:rPr>
              <a:t>Microorganismos</a:t>
            </a:r>
            <a:r>
              <a:rPr sz="2400" dirty="0">
                <a:latin typeface="Tw Cen MT" panose="020B0602020104020603" pitchFamily="34" charset="0"/>
              </a:rPr>
              <a:t> </a:t>
            </a:r>
            <a:r>
              <a:rPr sz="2400" dirty="0" err="1">
                <a:latin typeface="Tw Cen MT" panose="020B0602020104020603" pitchFamily="34" charset="0"/>
              </a:rPr>
              <a:t>externos</a:t>
            </a:r>
            <a:endParaRPr sz="2400" dirty="0">
              <a:latin typeface="Tw Cen MT" panose="020B0602020104020603" pitchFamily="34" charset="0"/>
            </a:endParaRP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sz="2400" dirty="0">
                <a:latin typeface="Tw Cen MT" panose="020B0602020104020603" pitchFamily="34" charset="0"/>
              </a:rPr>
              <a:t>-</a:t>
            </a:r>
            <a:r>
              <a:rPr sz="2400" dirty="0" err="1">
                <a:latin typeface="Tw Cen MT" panose="020B0602020104020603" pitchFamily="34" charset="0"/>
              </a:rPr>
              <a:t>Microorganismos</a:t>
            </a:r>
            <a:r>
              <a:rPr sz="2400" dirty="0">
                <a:latin typeface="Tw Cen MT" panose="020B0602020104020603" pitchFamily="34" charset="0"/>
              </a:rPr>
              <a:t> </a:t>
            </a:r>
            <a:r>
              <a:rPr sz="2400" dirty="0" err="1">
                <a:latin typeface="Tw Cen MT" panose="020B0602020104020603" pitchFamily="34" charset="0"/>
              </a:rPr>
              <a:t>internos</a:t>
            </a:r>
            <a:endParaRPr sz="2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27511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678927" y="373380"/>
            <a:ext cx="7786146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r>
              <a:rPr dirty="0" err="1">
                <a:latin typeface="Tw Cen MT" panose="020B0602020104020603" pitchFamily="34" charset="0"/>
              </a:rPr>
              <a:t>Pensemos</a:t>
            </a:r>
            <a:r>
              <a:rPr dirty="0">
                <a:latin typeface="Tw Cen MT" panose="020B0602020104020603" pitchFamily="34" charset="0"/>
              </a:rPr>
              <a:t> </a:t>
            </a:r>
            <a:r>
              <a:rPr dirty="0" err="1">
                <a:latin typeface="Tw Cen MT" panose="020B0602020104020603" pitchFamily="34" charset="0"/>
              </a:rPr>
              <a:t>en</a:t>
            </a:r>
            <a:r>
              <a:rPr dirty="0">
                <a:latin typeface="Tw Cen MT" panose="020B0602020104020603" pitchFamily="34" charset="0"/>
              </a:rPr>
              <a:t> el </a:t>
            </a:r>
            <a:r>
              <a:rPr dirty="0" err="1">
                <a:latin typeface="Tw Cen MT" panose="020B0602020104020603" pitchFamily="34" charset="0"/>
              </a:rPr>
              <a:t>futuro</a:t>
            </a:r>
            <a:r>
              <a:rPr dirty="0"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152" name="Shape 152"/>
          <p:cNvSpPr/>
          <p:nvPr/>
        </p:nvSpPr>
        <p:spPr>
          <a:xfrm>
            <a:off x="1213804" y="1440775"/>
            <a:ext cx="390932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 err="1">
                <a:latin typeface="Tw Cen MT" panose="020B0602020104020603" pitchFamily="34" charset="0"/>
              </a:rPr>
              <a:t>Bancos</a:t>
            </a:r>
            <a:r>
              <a:rPr dirty="0">
                <a:latin typeface="Tw Cen MT" panose="020B0602020104020603" pitchFamily="34" charset="0"/>
              </a:rPr>
              <a:t> </a:t>
            </a:r>
            <a:r>
              <a:rPr dirty="0" err="1">
                <a:latin typeface="Tw Cen MT" panose="020B0602020104020603" pitchFamily="34" charset="0"/>
              </a:rPr>
              <a:t>fecales</a:t>
            </a:r>
            <a:endParaRPr dirty="0">
              <a:latin typeface="Tw Cen MT" panose="020B0602020104020603" pitchFamily="34" charset="0"/>
            </a:endParaRPr>
          </a:p>
        </p:txBody>
      </p:sp>
      <p:pic>
        <p:nvPicPr>
          <p:cNvPr id="153" name="origin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452" y="2063670"/>
            <a:ext cx="3640879" cy="2730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308588">
            <a:off x="2127401" y="1944203"/>
            <a:ext cx="1296382" cy="61324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1213804" y="5480363"/>
            <a:ext cx="390932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 err="1">
                <a:latin typeface="Tw Cen MT" panose="020B0602020104020603" pitchFamily="34" charset="0"/>
              </a:rPr>
              <a:t>Vacunas</a:t>
            </a:r>
            <a:r>
              <a:rPr dirty="0">
                <a:latin typeface="Tw Cen MT" panose="020B0602020104020603" pitchFamily="34" charset="0"/>
              </a:rPr>
              <a:t> comestibles</a:t>
            </a:r>
          </a:p>
        </p:txBody>
      </p:sp>
      <p:sp>
        <p:nvSpPr>
          <p:cNvPr id="156" name="Shape 156"/>
          <p:cNvSpPr/>
          <p:nvPr/>
        </p:nvSpPr>
        <p:spPr>
          <a:xfrm rot="10322569">
            <a:off x="6245353" y="2114832"/>
            <a:ext cx="2169194" cy="1052978"/>
          </a:xfrm>
          <a:prstGeom prst="wedgeEllipseCallout">
            <a:avLst>
              <a:gd name="adj1" fmla="val -49385"/>
              <a:gd name="adj2" fmla="val 70284"/>
            </a:avLst>
          </a:prstGeom>
          <a:gradFill>
            <a:gsLst>
              <a:gs pos="0">
                <a:srgbClr val="6F4324"/>
              </a:gs>
              <a:gs pos="80000">
                <a:srgbClr val="925830"/>
              </a:gs>
              <a:gs pos="100000">
                <a:srgbClr val="94582E"/>
              </a:gs>
            </a:gsLst>
            <a:lin ang="16200000"/>
          </a:gradFill>
          <a:ln>
            <a:solidFill>
              <a:srgbClr val="8A5B3A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2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7" name="tomates-transgenico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04386" y="3919521"/>
            <a:ext cx="2865963" cy="1918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393673">
            <a:off x="4115266" y="5357705"/>
            <a:ext cx="1296382" cy="61324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6510411" y="2410488"/>
            <a:ext cx="390932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sz="2400" b="1" dirty="0" err="1">
                <a:latin typeface="Tw Cen MT" panose="020B0602020104020603" pitchFamily="34" charset="0"/>
              </a:rPr>
              <a:t>Instituciones</a:t>
            </a:r>
            <a:endParaRPr sz="24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957265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251520" y="2132856"/>
            <a:ext cx="8640960" cy="284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pPr algn="ctr"/>
            <a:r>
              <a:rPr lang="es-ES" i="1" dirty="0" smtClean="0"/>
              <a:t>“</a:t>
            </a:r>
            <a:r>
              <a:rPr lang="es-ES" i="1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SÍ</a:t>
            </a:r>
            <a:r>
              <a:rPr lang="es-ES" i="1" dirty="0" smtClean="0">
                <a:latin typeface="Tw Cen MT" panose="020B0602020104020603" pitchFamily="34" charset="0"/>
              </a:rPr>
              <a:t> podemos hacer que un organismo tan pequeño haga cosas tan grandes.”</a:t>
            </a:r>
          </a:p>
          <a:p>
            <a:pPr algn="ctr"/>
            <a:r>
              <a:rPr lang="es-ES" sz="3200" i="1" dirty="0" smtClean="0">
                <a:solidFill>
                  <a:schemeClr val="bg1">
                    <a:lumMod val="75000"/>
                  </a:schemeClr>
                </a:solidFill>
                <a:latin typeface="Tw Cen MT" panose="020B0602020104020603" pitchFamily="34" charset="0"/>
              </a:rPr>
              <a:t>-línea 5 (2016)</a:t>
            </a:r>
            <a:endParaRPr sz="3200" i="1" dirty="0">
              <a:solidFill>
                <a:schemeClr val="bg1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3603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468313" y="2698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sz="4400" dirty="0">
                <a:latin typeface="+mj-lt"/>
                <a:ea typeface="+mj-ea"/>
                <a:cs typeface="+mj-cs"/>
              </a:rPr>
              <a:t>Í</a:t>
            </a:r>
            <a:r>
              <a:rPr lang="es-ES" sz="4400" dirty="0" smtClean="0">
                <a:latin typeface="+mj-lt"/>
                <a:ea typeface="+mj-ea"/>
                <a:cs typeface="+mj-cs"/>
              </a:rPr>
              <a:t>ndice</a:t>
            </a:r>
            <a:endParaRPr lang="es-E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618321" y="1412875"/>
            <a:ext cx="8177212" cy="496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buFontTx/>
              <a:buChar char="•"/>
              <a:defRPr/>
            </a:pPr>
            <a:r>
              <a:rPr lang="es-ES" sz="2000" dirty="0">
                <a:latin typeface="Tw Cen MT" panose="020B0602020104020603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s-ES" sz="2000" dirty="0" smtClean="0">
                <a:latin typeface="Tw Cen MT" panose="020B0602020104020603" pitchFamily="34" charset="0"/>
                <a:ea typeface="Times New Roman" pitchFamily="18" charset="0"/>
                <a:cs typeface="Calibri" pitchFamily="34" charset="0"/>
              </a:rPr>
              <a:t>INTRODUCCIÓN</a:t>
            </a:r>
          </a:p>
          <a:p>
            <a:pPr marL="800100" lvl="1" indent="-342900" algn="just">
              <a:buFontTx/>
              <a:buChar char="-"/>
              <a:defRPr/>
            </a:pPr>
            <a:r>
              <a:rPr lang="es-ES" sz="2000" dirty="0">
                <a:latin typeface="Tw Cen MT" panose="020B0602020104020603" pitchFamily="34" charset="0"/>
                <a:cs typeface="+mn-cs"/>
              </a:rPr>
              <a:t>¿Biotecnología?</a:t>
            </a:r>
          </a:p>
          <a:p>
            <a:pPr marL="800100" lvl="1" indent="-342900" algn="just">
              <a:buFontTx/>
              <a:buChar char="-"/>
              <a:defRPr/>
            </a:pPr>
            <a:r>
              <a:rPr lang="es-ES" sz="2000" dirty="0">
                <a:latin typeface="Tw Cen MT" panose="020B0602020104020603" pitchFamily="34" charset="0"/>
                <a:cs typeface="+mn-cs"/>
              </a:rPr>
              <a:t>A través del tiempo</a:t>
            </a:r>
          </a:p>
          <a:p>
            <a:pPr marL="800100" lvl="1" indent="-342900" algn="just">
              <a:buFontTx/>
              <a:buChar char="-"/>
              <a:defRPr/>
            </a:pPr>
            <a:r>
              <a:rPr lang="es-ES" sz="2000" dirty="0">
                <a:latin typeface="Tw Cen MT" panose="020B0602020104020603" pitchFamily="34" charset="0"/>
                <a:cs typeface="+mn-cs"/>
              </a:rPr>
              <a:t>Los pequeños </a:t>
            </a:r>
            <a:r>
              <a:rPr lang="es-ES" sz="2000" dirty="0" smtClean="0">
                <a:latin typeface="Tw Cen MT" panose="020B0602020104020603" pitchFamily="34" charset="0"/>
                <a:cs typeface="+mn-cs"/>
              </a:rPr>
              <a:t>gigantes</a:t>
            </a:r>
            <a:endParaRPr lang="es-ES" sz="2000" dirty="0" smtClean="0">
              <a:latin typeface="Tw Cen MT" panose="020B0602020104020603" pitchFamily="34" charset="0"/>
              <a:ea typeface="Times New Roman" pitchFamily="18" charset="0"/>
              <a:cs typeface="Calibri" pitchFamily="34" charset="0"/>
            </a:endParaRPr>
          </a:p>
          <a:p>
            <a:pPr algn="just">
              <a:buFontTx/>
              <a:buChar char="•"/>
              <a:defRPr/>
            </a:pPr>
            <a:r>
              <a:rPr lang="es-ES" sz="2000" dirty="0" smtClean="0">
                <a:latin typeface="Tw Cen MT" panose="020B0602020104020603" pitchFamily="34" charset="0"/>
                <a:ea typeface="Times New Roman" pitchFamily="18" charset="0"/>
                <a:cs typeface="Calibri" pitchFamily="34" charset="0"/>
              </a:rPr>
              <a:t>ECOLOGÍA</a:t>
            </a:r>
          </a:p>
          <a:p>
            <a:pPr marL="800100" lvl="1" indent="-342900" algn="just">
              <a:buFontTx/>
              <a:buChar char="-"/>
              <a:defRPr/>
            </a:pPr>
            <a:r>
              <a:rPr lang="es-ES" sz="2000" dirty="0" smtClean="0">
                <a:latin typeface="Tw Cen MT" panose="020B0602020104020603" pitchFamily="34" charset="0"/>
              </a:rPr>
              <a:t>Medio Ambiente</a:t>
            </a:r>
            <a:endParaRPr lang="es-ES" sz="2000" dirty="0">
              <a:latin typeface="Tw Cen MT" panose="020B0602020104020603" pitchFamily="34" charset="0"/>
            </a:endParaRPr>
          </a:p>
          <a:p>
            <a:pPr marL="800100" lvl="1" indent="-342900" algn="just">
              <a:buFontTx/>
              <a:buChar char="-"/>
              <a:defRPr/>
            </a:pPr>
            <a:r>
              <a:rPr lang="es-ES" sz="2000" dirty="0" smtClean="0">
                <a:latin typeface="Tw Cen MT" panose="020B0602020104020603" pitchFamily="34" charset="0"/>
              </a:rPr>
              <a:t>Energías</a:t>
            </a:r>
            <a:endParaRPr lang="es-ES" sz="2000" dirty="0">
              <a:latin typeface="Tw Cen MT" panose="020B0602020104020603" pitchFamily="34" charset="0"/>
            </a:endParaRPr>
          </a:p>
          <a:p>
            <a:pPr marL="800100" lvl="1" indent="-342900" algn="just">
              <a:buFontTx/>
              <a:buChar char="-"/>
              <a:defRPr/>
            </a:pPr>
            <a:r>
              <a:rPr lang="es-ES" sz="2000" dirty="0" smtClean="0">
                <a:latin typeface="Tw Cen MT" panose="020B0602020104020603" pitchFamily="34" charset="0"/>
              </a:rPr>
              <a:t>Agroalimentación</a:t>
            </a:r>
            <a:endParaRPr lang="es-ES" sz="2000" dirty="0" smtClean="0">
              <a:latin typeface="Tw Cen MT" panose="020B0602020104020603" pitchFamily="34" charset="0"/>
              <a:ea typeface="Times New Roman" pitchFamily="18" charset="0"/>
              <a:cs typeface="Calibri" pitchFamily="34" charset="0"/>
            </a:endParaRPr>
          </a:p>
          <a:p>
            <a:pPr algn="just">
              <a:buFontTx/>
              <a:buChar char="•"/>
              <a:defRPr/>
            </a:pPr>
            <a:r>
              <a:rPr lang="es-ES" sz="2000" dirty="0" smtClean="0">
                <a:latin typeface="Tw Cen MT" panose="020B0602020104020603" pitchFamily="34" charset="0"/>
                <a:ea typeface="Times New Roman" pitchFamily="18" charset="0"/>
                <a:cs typeface="Calibri" pitchFamily="34" charset="0"/>
              </a:rPr>
              <a:t>SALUD</a:t>
            </a:r>
          </a:p>
          <a:p>
            <a:pPr marL="800100" lvl="1" indent="-342900" algn="just">
              <a:buFontTx/>
              <a:buChar char="-"/>
              <a:defRPr/>
            </a:pPr>
            <a:r>
              <a:rPr lang="es-ES" sz="2000" dirty="0" smtClean="0">
                <a:latin typeface="Tw Cen MT" panose="020B0602020104020603" pitchFamily="34" charset="0"/>
              </a:rPr>
              <a:t>Microorganismos externos</a:t>
            </a:r>
            <a:endParaRPr lang="es-ES" sz="2000" dirty="0">
              <a:latin typeface="Tw Cen MT" panose="020B0602020104020603" pitchFamily="34" charset="0"/>
            </a:endParaRPr>
          </a:p>
          <a:p>
            <a:pPr marL="800100" lvl="1" indent="-342900" algn="just">
              <a:buFontTx/>
              <a:buChar char="-"/>
              <a:defRPr/>
            </a:pPr>
            <a:r>
              <a:rPr lang="es-ES" sz="2000" dirty="0" smtClean="0">
                <a:latin typeface="Tw Cen MT" panose="020B0602020104020603" pitchFamily="34" charset="0"/>
              </a:rPr>
              <a:t>Microorganismos internos</a:t>
            </a:r>
            <a:endParaRPr lang="es-ES" sz="2000" dirty="0" smtClean="0">
              <a:latin typeface="Tw Cen MT" panose="020B0602020104020603" pitchFamily="34" charset="0"/>
              <a:ea typeface="Times New Roman" pitchFamily="18" charset="0"/>
              <a:cs typeface="Calibri" pitchFamily="34" charset="0"/>
            </a:endParaRPr>
          </a:p>
          <a:p>
            <a:pPr algn="just">
              <a:buFontTx/>
              <a:buChar char="•"/>
              <a:defRPr/>
            </a:pPr>
            <a:r>
              <a:rPr lang="es-ES" sz="2000" dirty="0" smtClean="0">
                <a:latin typeface="Tw Cen MT" panose="020B0602020104020603" pitchFamily="34" charset="0"/>
                <a:ea typeface="Times New Roman" pitchFamily="18" charset="0"/>
                <a:cs typeface="Calibri" pitchFamily="34" charset="0"/>
              </a:rPr>
              <a:t>ÉTICA</a:t>
            </a:r>
          </a:p>
          <a:p>
            <a:pPr algn="just">
              <a:buFontTx/>
              <a:buChar char="•"/>
              <a:defRPr/>
            </a:pPr>
            <a:r>
              <a:rPr lang="es-ES" sz="2000" dirty="0" smtClean="0">
                <a:latin typeface="Tw Cen MT" panose="020B0602020104020603" pitchFamily="34" charset="0"/>
                <a:ea typeface="Times New Roman" pitchFamily="18" charset="0"/>
                <a:cs typeface="Calibri" pitchFamily="34" charset="0"/>
              </a:rPr>
              <a:t>CONCLUSIÓN</a:t>
            </a:r>
          </a:p>
          <a:p>
            <a:pPr marL="800100" lvl="1" indent="-342900" algn="just">
              <a:buFontTx/>
              <a:buChar char="-"/>
              <a:defRPr/>
            </a:pPr>
            <a:r>
              <a:rPr lang="es-ES" sz="2000" dirty="0" smtClean="0">
                <a:latin typeface="Tw Cen MT" panose="020B0602020104020603" pitchFamily="34" charset="0"/>
              </a:rPr>
              <a:t>Investigando… </a:t>
            </a:r>
          </a:p>
          <a:p>
            <a:pPr marL="800100" lvl="1" indent="-342900" algn="just">
              <a:buFontTx/>
              <a:buChar char="-"/>
              <a:defRPr/>
            </a:pPr>
            <a:r>
              <a:rPr lang="es-ES" sz="2000" dirty="0" smtClean="0">
                <a:latin typeface="Tw Cen MT" panose="020B0602020104020603" pitchFamily="34" charset="0"/>
                <a:ea typeface="Times New Roman" pitchFamily="18" charset="0"/>
                <a:cs typeface="Calibri" pitchFamily="34" charset="0"/>
              </a:rPr>
              <a:t>Beneficios</a:t>
            </a:r>
          </a:p>
          <a:p>
            <a:pPr marL="800100" lvl="1" indent="-342900" algn="just">
              <a:buFontTx/>
              <a:buChar char="-"/>
              <a:defRPr/>
            </a:pPr>
            <a:r>
              <a:rPr lang="es-ES" sz="2000" dirty="0" smtClean="0">
                <a:latin typeface="Tw Cen MT" panose="020B0602020104020603" pitchFamily="34" charset="0"/>
                <a:ea typeface="Times New Roman" pitchFamily="18" charset="0"/>
                <a:cs typeface="Calibri" pitchFamily="34" charset="0"/>
              </a:rPr>
              <a:t>Misiones</a:t>
            </a:r>
            <a:endParaRPr lang="es-ES" sz="2000" dirty="0">
              <a:latin typeface="Tw Cen MT" panose="020B0602020104020603" pitchFamily="34" charset="0"/>
              <a:ea typeface="Times New Roman" pitchFamily="18" charset="0"/>
              <a:cs typeface="Calibri" pitchFamily="34" charset="0"/>
            </a:endParaRPr>
          </a:p>
          <a:p>
            <a:pPr lvl="1" algn="just">
              <a:defRPr/>
            </a:pPr>
            <a:endParaRPr lang="es-ES" sz="2000" dirty="0" smtClean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08912" cy="1800200"/>
          </a:xfrm>
          <a:scene3d>
            <a:camera prst="orthographicFront"/>
            <a:lightRig rig="threePt" dir="t"/>
          </a:scene3d>
          <a:sp3d prstMaterial="matte">
            <a:bevelT w="152400" h="50800" prst="softRound"/>
          </a:sp3d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¿CÓMO PODEMOS HACER QUE UN ORGANISMO TAN PEQUEÑO HAGA COSAS TAN GRANDES?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6" name="5 Imagen" descr="C:\Users\Euroforum\Desktop\Imagenes Powerpoint\pan!.pn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88797"/>
            <a:ext cx="6084396" cy="2506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Euroforum\Desktop\Imagenes Powerpoint\lupa.pn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5" b="98504" l="0" r="96795">
                        <a14:foregroundMark x1="53846" y1="60684" x2="72436" y2="82265"/>
                        <a14:foregroundMark x1="53632" y1="62821" x2="71154" y2="84615"/>
                        <a14:foregroundMark x1="56197" y1="55983" x2="76282" y2="79915"/>
                        <a14:foregroundMark x1="55983" y1="57692" x2="80556" y2="8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09148"/>
            <a:ext cx="2733541" cy="2702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Euroforum\Desktop\Imagenes Powerpoint\levadur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012" y="4106589"/>
            <a:ext cx="1069348" cy="76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26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997714" y="836712"/>
            <a:ext cx="5220580" cy="108012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>
                <a:latin typeface="Tw Cen MT" panose="020B0602020104020603" pitchFamily="34" charset="0"/>
              </a:rPr>
              <a:t>¿BIOTECNOLOGÍA?</a:t>
            </a:r>
            <a:endParaRPr lang="es-ES" dirty="0">
              <a:latin typeface="Tw Cen MT" panose="020B0602020104020603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073424" y="211112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w Cen MT" panose="020B0602020104020603" pitchFamily="34" charset="0"/>
              </a:rPr>
              <a:t>USO DE SERES VIVOS PARA EL BENEFICIO HUMANO</a:t>
            </a:r>
            <a:endParaRPr lang="es-ES" dirty="0">
              <a:latin typeface="Tw Cen MT" panose="020B0602020104020603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27884" y="13748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w Cen MT" panose="020B0602020104020603" pitchFamily="34" charset="0"/>
              </a:rPr>
              <a:t>INTRODUCCIÓN</a:t>
            </a:r>
            <a:endParaRPr lang="es-ES" dirty="0">
              <a:latin typeface="Tw Cen MT" panose="020B0602020104020603" pitchFamily="34" charset="0"/>
            </a:endParaRPr>
          </a:p>
        </p:txBody>
      </p:sp>
      <p:cxnSp>
        <p:nvCxnSpPr>
          <p:cNvPr id="9" name="8 Conector recto"/>
          <p:cNvCxnSpPr/>
          <p:nvPr/>
        </p:nvCxnSpPr>
        <p:spPr>
          <a:xfrm>
            <a:off x="4555156" y="2562107"/>
            <a:ext cx="0" cy="633074"/>
          </a:xfrm>
          <a:prstGeom prst="line">
            <a:avLst/>
          </a:prstGeom>
          <a:ln w="412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1691680" y="3195181"/>
            <a:ext cx="4409751" cy="19041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1691680" y="3214222"/>
            <a:ext cx="0" cy="360040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6101431" y="3214222"/>
            <a:ext cx="0" cy="360040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683568" y="3574262"/>
            <a:ext cx="2376264" cy="4616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Tw Cen MT" panose="020B0602020104020603" pitchFamily="34" charset="0"/>
              </a:rPr>
              <a:t>TRADICIONAL</a:t>
            </a:r>
            <a:endParaRPr lang="es-ES" sz="2400" b="1" dirty="0">
              <a:latin typeface="Tw Cen MT" panose="020B0602020104020603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913299" y="3574262"/>
            <a:ext cx="2376264" cy="4616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Tw Cen MT" panose="020B0602020104020603" pitchFamily="34" charset="0"/>
              </a:rPr>
              <a:t>MODERNA</a:t>
            </a:r>
            <a:endParaRPr lang="es-ES" sz="2400" b="1" dirty="0">
              <a:latin typeface="Tw Cen MT" panose="020B0602020104020603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355021" y="4217829"/>
            <a:ext cx="8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VERDE</a:t>
            </a:r>
            <a:endParaRPr lang="es-ES" b="1" dirty="0">
              <a:solidFill>
                <a:schemeClr val="bg1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006306" y="4710415"/>
            <a:ext cx="8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latin typeface="Tw Cen MT" panose="020B0602020104020603" pitchFamily="34" charset="0"/>
              </a:rPr>
              <a:t>AZUL</a:t>
            </a:r>
            <a:endParaRPr lang="es-ES" b="1" dirty="0">
              <a:solidFill>
                <a:srgbClr val="002060"/>
              </a:solidFill>
              <a:latin typeface="Tw Cen MT" panose="020B0602020104020603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6461471" y="4217829"/>
            <a:ext cx="8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Tw Cen MT" panose="020B0602020104020603" pitchFamily="34" charset="0"/>
              </a:rPr>
              <a:t>ROJA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7740352" y="4969763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Tw Cen MT" panose="020B0602020104020603" pitchFamily="34" charset="0"/>
              </a:rPr>
              <a:t>BLANCA</a:t>
            </a:r>
            <a:endParaRPr lang="es-ES" b="1" dirty="0">
              <a:latin typeface="Tw Cen MT" panose="020B0602020104020603" pitchFamily="34" charset="0"/>
            </a:endParaRPr>
          </a:p>
        </p:txBody>
      </p:sp>
      <p:pic>
        <p:nvPicPr>
          <p:cNvPr id="2050" name="Picture 2" descr="C:\Users\Euroforum\Desktop\Imagenes Powerpoint\biotecnologia ver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440" y="4723660"/>
            <a:ext cx="140525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3" descr="C:\Users\Euroforum\Desktop\Imagenes Powerpoint\biotecnologia azu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98" y="5254240"/>
            <a:ext cx="1498708" cy="103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4" descr="C:\Users\Euroforum\Desktop\Imagenes Powerpoint\biotecnologia roj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790" y="4587160"/>
            <a:ext cx="1016067" cy="82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5" descr="C:\Users\Euroforum\Desktop\Imagenes Powerpoint\BIOTECNOLOGÍA BLANC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366" y="5415702"/>
            <a:ext cx="1297118" cy="8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4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1736685" y="836712"/>
            <a:ext cx="5742638" cy="936104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latin typeface="Tw Cen MT" panose="020B0602020104020603" pitchFamily="34" charset="0"/>
              </a:rPr>
              <a:t>MICROORGANISMOS</a:t>
            </a:r>
            <a:endParaRPr lang="es-ES" dirty="0">
              <a:latin typeface="Tw Cen MT" panose="020B0602020104020603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27884" y="13748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w Cen MT" panose="020B0602020104020603" pitchFamily="34" charset="0"/>
              </a:rPr>
              <a:t>INTRODUCCIÓN</a:t>
            </a:r>
            <a:endParaRPr lang="es-ES" dirty="0">
              <a:latin typeface="Tw Cen MT" panose="020B0602020104020603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83822" y="2074797"/>
            <a:ext cx="7848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 smtClean="0">
                <a:latin typeface="Tw Cen MT" panose="020B0602020104020603" pitchFamily="34" charset="0"/>
              </a:rPr>
              <a:t>Son los seres vivos unicelulares más pequeños que existen. </a:t>
            </a:r>
          </a:p>
          <a:p>
            <a:pPr algn="ctr"/>
            <a:r>
              <a:rPr lang="es-ES" sz="2200" b="1" dirty="0" smtClean="0">
                <a:latin typeface="Tw Cen MT" panose="020B0602020104020603" pitchFamily="34" charset="0"/>
              </a:rPr>
              <a:t>Sólo pueden ser observados a través de un microscopio</a:t>
            </a:r>
            <a:endParaRPr lang="es-ES" sz="2200" b="1" dirty="0">
              <a:latin typeface="Tw Cen MT" panose="020B0602020104020603" pitchFamily="34" charset="0"/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4555156" y="2844238"/>
            <a:ext cx="0" cy="633074"/>
          </a:xfrm>
          <a:prstGeom prst="line">
            <a:avLst/>
          </a:prstGeom>
          <a:ln w="412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3959932" y="2976109"/>
            <a:ext cx="1296144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Tw Cen MT" panose="020B0602020104020603" pitchFamily="34" charset="0"/>
              </a:rPr>
              <a:t>TIPOS</a:t>
            </a:r>
            <a:endParaRPr lang="es-ES" b="1" dirty="0">
              <a:latin typeface="Tw Cen MT" panose="020B0602020104020603" pitchFamily="34" charset="0"/>
            </a:endParaRPr>
          </a:p>
        </p:txBody>
      </p:sp>
      <p:cxnSp>
        <p:nvCxnSpPr>
          <p:cNvPr id="9" name="8 Conector recto"/>
          <p:cNvCxnSpPr/>
          <p:nvPr/>
        </p:nvCxnSpPr>
        <p:spPr>
          <a:xfrm>
            <a:off x="1067610" y="3431340"/>
            <a:ext cx="7032782" cy="45972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1067610" y="3431340"/>
            <a:ext cx="0" cy="360040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2735796" y="3466785"/>
            <a:ext cx="0" cy="360040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8100391" y="3477312"/>
            <a:ext cx="1" cy="337188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6342940" y="3431340"/>
            <a:ext cx="0" cy="360040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4555156" y="3466785"/>
            <a:ext cx="0" cy="360040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462297" y="3938338"/>
            <a:ext cx="1210625" cy="33855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Tw Cen MT" panose="020B0602020104020603" pitchFamily="34" charset="0"/>
              </a:rPr>
              <a:t>BACTERIAS</a:t>
            </a:r>
            <a:endParaRPr lang="es-ES" sz="1600" b="1" dirty="0">
              <a:latin typeface="Tw Cen MT" panose="020B0602020104020603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195736" y="3901773"/>
            <a:ext cx="1080120" cy="33855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Tw Cen MT" panose="020B0602020104020603" pitchFamily="34" charset="0"/>
              </a:rPr>
              <a:t>VIRUS</a:t>
            </a:r>
            <a:endParaRPr lang="es-ES" sz="1600" b="1" dirty="0">
              <a:latin typeface="Tw Cen MT" panose="020B0602020104020603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769950" y="3912816"/>
            <a:ext cx="1570411" cy="33855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Tw Cen MT" panose="020B0602020104020603" pitchFamily="34" charset="0"/>
              </a:rPr>
              <a:t>PROTOZOOS</a:t>
            </a:r>
            <a:endParaRPr lang="es-ES" sz="1600" b="1" dirty="0">
              <a:latin typeface="Tw Cen MT" panose="020B0602020104020603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750426" y="3883231"/>
            <a:ext cx="1153629" cy="34959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Tw Cen MT" panose="020B0602020104020603" pitchFamily="34" charset="0"/>
              </a:rPr>
              <a:t>ALGAS</a:t>
            </a:r>
            <a:endParaRPr lang="es-ES" sz="1600" b="1" dirty="0">
              <a:latin typeface="Tw Cen MT" panose="020B0602020104020603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433618" y="3912816"/>
            <a:ext cx="1333547" cy="33855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Tw Cen MT" panose="020B0602020104020603" pitchFamily="34" charset="0"/>
              </a:rPr>
              <a:t>HONGOS</a:t>
            </a:r>
            <a:endParaRPr lang="es-ES" sz="1600" b="1" dirty="0">
              <a:latin typeface="Tw Cen MT" panose="020B0602020104020603" pitchFamily="34" charset="0"/>
            </a:endParaRPr>
          </a:p>
        </p:txBody>
      </p:sp>
      <p:pic>
        <p:nvPicPr>
          <p:cNvPr id="1026" name="Picture 2" descr="C:\Users\Euroforum\Desktop\Imagenes Powerpoint\bacteri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8" y="4737651"/>
            <a:ext cx="1465141" cy="109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uroforum\Desktop\Imagenes Powerpoint\vir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650" y="4800290"/>
            <a:ext cx="1622629" cy="97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uroforum\Desktop\Imagenes Powerpoint\protozoo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r="15627"/>
          <a:stretch/>
        </p:blipFill>
        <p:spPr bwMode="auto">
          <a:xfrm>
            <a:off x="3897247" y="4581128"/>
            <a:ext cx="1305550" cy="141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uroforum\Desktop\Imagenes Powerpoint\alga!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96122"/>
            <a:ext cx="1638275" cy="117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uroforum\Desktop\Imagenes Powerpoint\hon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535" y="4696122"/>
            <a:ext cx="1471712" cy="110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32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60848"/>
            <a:ext cx="3600400" cy="2398420"/>
          </a:xfrm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7180" y="1772816"/>
            <a:ext cx="3528392" cy="3290044"/>
          </a:xfrm>
        </p:spPr>
        <p:txBody>
          <a:bodyPr/>
          <a:lstStyle/>
          <a:p>
            <a:pPr algn="just"/>
            <a:r>
              <a:rPr lang="es-ES" sz="2800" b="1" u="sng" dirty="0" smtClean="0">
                <a:latin typeface="Tw Cen MT" panose="020B0602020104020603" pitchFamily="34" charset="0"/>
              </a:rPr>
              <a:t>BIORREMEDIACIÓN</a:t>
            </a:r>
          </a:p>
          <a:p>
            <a:pPr algn="just"/>
            <a:endParaRPr lang="es-ES" sz="2800" b="1" dirty="0" smtClean="0">
              <a:latin typeface="Tw Cen MT" panose="020B0602020104020603" pitchFamily="34" charset="0"/>
            </a:endParaRPr>
          </a:p>
          <a:p>
            <a:r>
              <a:rPr lang="es-ES" sz="2800" dirty="0" smtClean="0">
                <a:latin typeface="Tw Cen MT" panose="020B0602020104020603" pitchFamily="34" charset="0"/>
              </a:rPr>
              <a:t>Aceleración de los microorganismos del medio para degradar sustancias contaminantes</a:t>
            </a:r>
            <a:endParaRPr lang="es-ES" sz="2800" dirty="0">
              <a:latin typeface="Tw Cen MT" panose="020B0602020104020603" pitchFamily="34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683568" y="507286"/>
            <a:ext cx="4248472" cy="7614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latin typeface="Tw Cen MT" panose="020B0602020104020603" pitchFamily="34" charset="0"/>
              </a:rPr>
              <a:t>ECOLOGÍA</a:t>
            </a:r>
            <a:endParaRPr lang="es-ES" b="1" dirty="0">
              <a:latin typeface="Tw Cen MT" panose="020B0602020104020603" pitchFamily="34" charset="0"/>
            </a:endParaRPr>
          </a:p>
        </p:txBody>
      </p:sp>
      <p:pic>
        <p:nvPicPr>
          <p:cNvPr id="7170" name="Picture 2" descr="http://biologypop.com/wp-content/uploads/2013/07/Deinococcus-radiodurans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761148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82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texto"/>
          <p:cNvSpPr txBox="1">
            <a:spLocks/>
          </p:cNvSpPr>
          <p:nvPr/>
        </p:nvSpPr>
        <p:spPr>
          <a:xfrm>
            <a:off x="827584" y="764704"/>
            <a:ext cx="4830924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800" b="1" u="sng" dirty="0" smtClean="0">
                <a:latin typeface="Tw Cen MT" panose="020B0602020104020603" pitchFamily="34" charset="0"/>
              </a:rPr>
              <a:t>DEPURACIÓN DE AGUA</a:t>
            </a:r>
          </a:p>
          <a:p>
            <a:pPr algn="just"/>
            <a:endParaRPr lang="es-ES" sz="2800" b="1" dirty="0" smtClean="0">
              <a:latin typeface="Tw Cen MT" panose="020B0602020104020603" pitchFamily="34" charset="0"/>
            </a:endParaRPr>
          </a:p>
        </p:txBody>
      </p:sp>
      <p:sp>
        <p:nvSpPr>
          <p:cNvPr id="6" name="3 Marcador de texto"/>
          <p:cNvSpPr txBox="1">
            <a:spLocks/>
          </p:cNvSpPr>
          <p:nvPr/>
        </p:nvSpPr>
        <p:spPr>
          <a:xfrm>
            <a:off x="1187624" y="1772816"/>
            <a:ext cx="6809402" cy="15841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dirty="0" smtClean="0">
                <a:latin typeface="Tw Cen MT" panose="020B0602020104020603" pitchFamily="34" charset="0"/>
              </a:rPr>
              <a:t>Tratamientos cuyo objetivo es reducir la carga de contaminantes del vertido y convertirlo en inocuo para el medio ambiente</a:t>
            </a:r>
          </a:p>
        </p:txBody>
      </p:sp>
      <p:pic>
        <p:nvPicPr>
          <p:cNvPr id="4099" name="Picture 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3016"/>
            <a:ext cx="4464496" cy="247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74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texto"/>
          <p:cNvSpPr txBox="1">
            <a:spLocks/>
          </p:cNvSpPr>
          <p:nvPr/>
        </p:nvSpPr>
        <p:spPr>
          <a:xfrm>
            <a:off x="827584" y="488196"/>
            <a:ext cx="4830924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800" b="1" u="sng" dirty="0" smtClean="0">
                <a:latin typeface="Tw Cen MT" panose="020B0602020104020603" pitchFamily="34" charset="0"/>
              </a:rPr>
              <a:t>AGROALIMENTACIÓN</a:t>
            </a:r>
          </a:p>
          <a:p>
            <a:pPr algn="just"/>
            <a:endParaRPr lang="es-ES" sz="2800" b="1" dirty="0" smtClean="0">
              <a:latin typeface="Tw Cen MT" panose="020B0602020104020603" pitchFamily="34" charset="0"/>
            </a:endParaRPr>
          </a:p>
        </p:txBody>
      </p:sp>
      <p:sp>
        <p:nvSpPr>
          <p:cNvPr id="3" name="3 Marcador de texto"/>
          <p:cNvSpPr txBox="1">
            <a:spLocks/>
          </p:cNvSpPr>
          <p:nvPr/>
        </p:nvSpPr>
        <p:spPr>
          <a:xfrm>
            <a:off x="971600" y="1716251"/>
            <a:ext cx="7169442" cy="115212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800" dirty="0" smtClean="0">
                <a:latin typeface="Tw Cen MT" panose="020B0602020104020603" pitchFamily="34" charset="0"/>
              </a:rPr>
              <a:t>Uso de microorganismos para obtener plantas transgénicas. </a:t>
            </a:r>
          </a:p>
          <a:p>
            <a:pPr marL="0" indent="0">
              <a:buNone/>
            </a:pPr>
            <a:endParaRPr lang="es-ES" sz="2800" dirty="0" smtClean="0">
              <a:latin typeface="Tw Cen MT" panose="020B0602020104020603" pitchFamily="34" charset="0"/>
            </a:endParaRPr>
          </a:p>
          <a:p>
            <a:pPr marL="0" indent="0">
              <a:buNone/>
            </a:pPr>
            <a:r>
              <a:rPr lang="es-ES" sz="2800" dirty="0" smtClean="0">
                <a:latin typeface="Tw Cen MT" panose="020B0602020104020603" pitchFamily="34" charset="0"/>
              </a:rPr>
              <a:t>BENEFICIOS</a:t>
            </a:r>
          </a:p>
          <a:p>
            <a:pPr marL="0" indent="0">
              <a:buNone/>
            </a:pPr>
            <a:r>
              <a:rPr lang="es-ES" sz="2800" dirty="0" smtClean="0">
                <a:latin typeface="Tw Cen MT" panose="020B0602020104020603" pitchFamily="34" charset="0"/>
              </a:rPr>
              <a:t>1. 	Mejora de condiciones 				en los países desarrollados.</a:t>
            </a:r>
          </a:p>
          <a:p>
            <a:pPr marL="0" indent="0">
              <a:buNone/>
            </a:pPr>
            <a:endParaRPr lang="es-ES" sz="2800" dirty="0" smtClean="0">
              <a:latin typeface="Tw Cen MT" panose="020B0602020104020603" pitchFamily="34" charset="0"/>
            </a:endParaRPr>
          </a:p>
          <a:p>
            <a:pPr marL="0" indent="0">
              <a:buNone/>
            </a:pPr>
            <a:r>
              <a:rPr lang="es-ES" sz="2800" dirty="0" smtClean="0">
                <a:latin typeface="Tw Cen MT" panose="020B0602020104020603" pitchFamily="34" charset="0"/>
              </a:rPr>
              <a:t>2. Desarrollo del sector primario (agricultura, ganadería…)</a:t>
            </a:r>
          </a:p>
        </p:txBody>
      </p:sp>
      <p:pic>
        <p:nvPicPr>
          <p:cNvPr id="5122" name="Picture 2" descr="C:\Users\Euroforum\Desktop\2º PARTE PPT\IMG_0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587" y="3527194"/>
            <a:ext cx="1767390" cy="132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71600" y="1136268"/>
            <a:ext cx="358472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800" b="1" dirty="0" smtClean="0">
                <a:solidFill>
                  <a:prstClr val="white"/>
                </a:solidFill>
                <a:latin typeface="Tw Cen MT" panose="020B0602020104020603" pitchFamily="34" charset="0"/>
              </a:rPr>
              <a:t>TRANSGÉNICOS</a:t>
            </a:r>
            <a:endParaRPr lang="es-ES" sz="2800" b="1" dirty="0">
              <a:solidFill>
                <a:prstClr val="white"/>
              </a:solidFill>
              <a:latin typeface="Tw Cen MT" panose="020B0602020104020603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748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rgbClr val="437834"/>
      </a:dk1>
      <a:lt1>
        <a:sysClr val="window" lastClr="FFFFFF"/>
      </a:lt1>
      <a:dk2>
        <a:srgbClr val="437834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Investiga I+D+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354</Words>
  <Application>Microsoft Office PowerPoint</Application>
  <PresentationFormat>Presentación en pantalla (4:3)</PresentationFormat>
  <Paragraphs>128</Paragraphs>
  <Slides>22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VII Congreso INVESTIGA I+D+i</vt:lpstr>
      <vt:lpstr>Grupo Investigador</vt:lpstr>
      <vt:lpstr>Presentación de PowerPoint</vt:lpstr>
      <vt:lpstr>¿CÓMO PODEMOS HACER QUE UN ORGANISMO TAN PEQUEÑO HAGA COSAS TAN GRANDES?</vt:lpstr>
      <vt:lpstr>¿BIOTECNOLOGÍA?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Ingeniería genética</vt:lpstr>
      <vt:lpstr>Bacterias: producción insulina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Primer fin de semana de la Investigación</dc:title>
  <dc:creator>JOSE ALBERTO</dc:creator>
  <cp:lastModifiedBy>Euroforum</cp:lastModifiedBy>
  <cp:revision>104</cp:revision>
  <dcterms:created xsi:type="dcterms:W3CDTF">2010-04-26T10:24:20Z</dcterms:created>
  <dcterms:modified xsi:type="dcterms:W3CDTF">2016-05-21T19:43:13Z</dcterms:modified>
</cp:coreProperties>
</file>