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1" r:id="rId5"/>
    <p:sldId id="266" r:id="rId6"/>
    <p:sldId id="265" r:id="rId7"/>
    <p:sldId id="278" r:id="rId8"/>
    <p:sldId id="264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7" r:id="rId18"/>
    <p:sldId id="268" r:id="rId19"/>
    <p:sldId id="269" r:id="rId20"/>
    <p:sldId id="279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24" autoAdjust="0"/>
  </p:normalViewPr>
  <p:slideViewPr>
    <p:cSldViewPr>
      <p:cViewPr varScale="1">
        <p:scale>
          <a:sx n="39" d="100"/>
          <a:sy n="39" d="100"/>
        </p:scale>
        <p:origin x="-2094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19069-04B8-AB43-898B-E298C4AF43DB}" type="doc">
      <dgm:prSet loTypeId="urn:microsoft.com/office/officeart/2005/8/layout/hierarchy2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0CAFBBE-1EA5-3543-8D57-0EBC9CFFD18E}">
      <dgm:prSet phldrT="[Texto]"/>
      <dgm:spPr/>
      <dgm:t>
        <a:bodyPr/>
        <a:lstStyle/>
        <a:p>
          <a:r>
            <a:rPr lang="es-ES" dirty="0" smtClean="0"/>
            <a:t>Aplicaciones</a:t>
          </a:r>
          <a:endParaRPr lang="es-ES" dirty="0"/>
        </a:p>
      </dgm:t>
    </dgm:pt>
    <dgm:pt modelId="{B9134BAE-079A-AF42-912E-CBEFEFE11875}" type="parTrans" cxnId="{A7AEBCAD-C09C-CA4B-85CA-0AF71D0FD6AB}">
      <dgm:prSet/>
      <dgm:spPr/>
      <dgm:t>
        <a:bodyPr/>
        <a:lstStyle/>
        <a:p>
          <a:endParaRPr lang="es-ES"/>
        </a:p>
      </dgm:t>
    </dgm:pt>
    <dgm:pt modelId="{5894ED29-35FF-4941-B996-93ACBD03B49B}" type="sibTrans" cxnId="{A7AEBCAD-C09C-CA4B-85CA-0AF71D0FD6AB}">
      <dgm:prSet/>
      <dgm:spPr/>
      <dgm:t>
        <a:bodyPr/>
        <a:lstStyle/>
        <a:p>
          <a:endParaRPr lang="es-ES"/>
        </a:p>
      </dgm:t>
    </dgm:pt>
    <dgm:pt modelId="{2FE272E5-5E39-024E-B28C-E76338A97BB0}">
      <dgm:prSet phldrT="[Texto]"/>
      <dgm:spPr/>
      <dgm:t>
        <a:bodyPr/>
        <a:lstStyle/>
        <a:p>
          <a:r>
            <a:rPr lang="es-ES" dirty="0" smtClean="0"/>
            <a:t>Enfermedades</a:t>
          </a:r>
          <a:endParaRPr lang="es-ES" dirty="0"/>
        </a:p>
      </dgm:t>
    </dgm:pt>
    <dgm:pt modelId="{ACA7365C-CF84-A14C-820A-8C74B8D3425A}" type="parTrans" cxnId="{F1E85D53-3589-8048-9AFC-FB2F425E947C}">
      <dgm:prSet/>
      <dgm:spPr/>
      <dgm:t>
        <a:bodyPr/>
        <a:lstStyle/>
        <a:p>
          <a:endParaRPr lang="es-ES"/>
        </a:p>
      </dgm:t>
    </dgm:pt>
    <dgm:pt modelId="{1A274819-FD74-4F45-9B57-997214C3DA0B}" type="sibTrans" cxnId="{F1E85D53-3589-8048-9AFC-FB2F425E947C}">
      <dgm:prSet/>
      <dgm:spPr/>
      <dgm:t>
        <a:bodyPr/>
        <a:lstStyle/>
        <a:p>
          <a:endParaRPr lang="es-ES"/>
        </a:p>
      </dgm:t>
    </dgm:pt>
    <dgm:pt modelId="{CE4E140B-508F-8942-A62A-E47845E14E5C}">
      <dgm:prSet phldrT="[Texto]"/>
      <dgm:spPr/>
      <dgm:t>
        <a:bodyPr/>
        <a:lstStyle/>
        <a:p>
          <a:r>
            <a:rPr lang="es-ES" dirty="0" smtClean="0"/>
            <a:t>Neurodegenerativas</a:t>
          </a:r>
          <a:endParaRPr lang="es-ES" dirty="0"/>
        </a:p>
      </dgm:t>
    </dgm:pt>
    <dgm:pt modelId="{370D58B0-351E-314E-8643-835C522BB8A2}" type="parTrans" cxnId="{7CB6ED30-3B02-E94D-9F3C-EC2F995ED01C}">
      <dgm:prSet/>
      <dgm:spPr/>
      <dgm:t>
        <a:bodyPr/>
        <a:lstStyle/>
        <a:p>
          <a:endParaRPr lang="es-ES"/>
        </a:p>
      </dgm:t>
    </dgm:pt>
    <dgm:pt modelId="{E945D94D-B319-5943-8AC3-095CA28363D1}" type="sibTrans" cxnId="{7CB6ED30-3B02-E94D-9F3C-EC2F995ED01C}">
      <dgm:prSet/>
      <dgm:spPr/>
      <dgm:t>
        <a:bodyPr/>
        <a:lstStyle/>
        <a:p>
          <a:endParaRPr lang="es-ES"/>
        </a:p>
      </dgm:t>
    </dgm:pt>
    <dgm:pt modelId="{A148E23A-201D-154D-BE6F-C29006175E3D}">
      <dgm:prSet phldrT="[Texto]"/>
      <dgm:spPr/>
      <dgm:t>
        <a:bodyPr/>
        <a:lstStyle/>
        <a:p>
          <a:r>
            <a:rPr lang="es-ES" dirty="0" smtClean="0"/>
            <a:t>Cardiovasculares</a:t>
          </a:r>
          <a:endParaRPr lang="es-ES" dirty="0"/>
        </a:p>
      </dgm:t>
    </dgm:pt>
    <dgm:pt modelId="{DE869D09-3204-B745-8400-5FF0615AF1F7}" type="parTrans" cxnId="{90EAE3D2-1C17-DD47-BAFA-32B621B14C9E}">
      <dgm:prSet/>
      <dgm:spPr/>
      <dgm:t>
        <a:bodyPr/>
        <a:lstStyle/>
        <a:p>
          <a:endParaRPr lang="es-ES"/>
        </a:p>
      </dgm:t>
    </dgm:pt>
    <dgm:pt modelId="{BB6DC7D0-47C9-0E4C-BA51-2D8A0EF42C3D}" type="sibTrans" cxnId="{90EAE3D2-1C17-DD47-BAFA-32B621B14C9E}">
      <dgm:prSet/>
      <dgm:spPr/>
      <dgm:t>
        <a:bodyPr/>
        <a:lstStyle/>
        <a:p>
          <a:endParaRPr lang="es-ES"/>
        </a:p>
      </dgm:t>
    </dgm:pt>
    <dgm:pt modelId="{04C7F11C-A75B-1046-93BC-EC28D713A71A}">
      <dgm:prSet phldrT="[Texto]"/>
      <dgm:spPr/>
      <dgm:t>
        <a:bodyPr/>
        <a:lstStyle/>
        <a:p>
          <a:r>
            <a:rPr lang="es-ES" dirty="0" smtClean="0"/>
            <a:t>Estética</a:t>
          </a:r>
          <a:endParaRPr lang="es-ES" dirty="0"/>
        </a:p>
      </dgm:t>
    </dgm:pt>
    <dgm:pt modelId="{CBB8E68D-18B3-B24B-AAD9-F9BA8513350E}" type="parTrans" cxnId="{DF7C6263-2DD6-3947-AD27-F743DA96204B}">
      <dgm:prSet/>
      <dgm:spPr/>
      <dgm:t>
        <a:bodyPr/>
        <a:lstStyle/>
        <a:p>
          <a:endParaRPr lang="es-ES"/>
        </a:p>
      </dgm:t>
    </dgm:pt>
    <dgm:pt modelId="{BD771AE9-BEB3-0046-9CC5-3F6ECBF1F662}" type="sibTrans" cxnId="{DF7C6263-2DD6-3947-AD27-F743DA96204B}">
      <dgm:prSet/>
      <dgm:spPr/>
      <dgm:t>
        <a:bodyPr/>
        <a:lstStyle/>
        <a:p>
          <a:endParaRPr lang="es-ES"/>
        </a:p>
      </dgm:t>
    </dgm:pt>
    <dgm:pt modelId="{2CEC3364-0F3B-134E-AAEF-FB2F4BE9CA20}">
      <dgm:prSet phldrT="[Texto]"/>
      <dgm:spPr/>
      <dgm:t>
        <a:bodyPr/>
        <a:lstStyle/>
        <a:p>
          <a:r>
            <a:rPr lang="es-ES" dirty="0" smtClean="0"/>
            <a:t>Herramienta de estudio</a:t>
          </a:r>
          <a:endParaRPr lang="es-ES" dirty="0"/>
        </a:p>
      </dgm:t>
    </dgm:pt>
    <dgm:pt modelId="{AB1155EB-7CBA-C745-A0CD-8DD01E4724ED}" type="parTrans" cxnId="{CD2FBF64-82A5-3946-B658-E5157BF25DA8}">
      <dgm:prSet/>
      <dgm:spPr/>
      <dgm:t>
        <a:bodyPr/>
        <a:lstStyle/>
        <a:p>
          <a:endParaRPr lang="es-ES"/>
        </a:p>
      </dgm:t>
    </dgm:pt>
    <dgm:pt modelId="{129ED0FE-FD43-EF4D-8F1D-087B88C6FDF1}" type="sibTrans" cxnId="{CD2FBF64-82A5-3946-B658-E5157BF25DA8}">
      <dgm:prSet/>
      <dgm:spPr/>
      <dgm:t>
        <a:bodyPr/>
        <a:lstStyle/>
        <a:p>
          <a:endParaRPr lang="es-ES"/>
        </a:p>
      </dgm:t>
    </dgm:pt>
    <dgm:pt modelId="{711BC256-4828-774E-A9D7-F6494BA34331}">
      <dgm:prSet phldrT="[Texto]"/>
      <dgm:spPr/>
      <dgm:t>
        <a:bodyPr/>
        <a:lstStyle/>
        <a:p>
          <a:r>
            <a:rPr lang="es-ES" dirty="0" smtClean="0"/>
            <a:t>Cáncer</a:t>
          </a:r>
          <a:endParaRPr lang="es-ES" dirty="0"/>
        </a:p>
      </dgm:t>
    </dgm:pt>
    <dgm:pt modelId="{CE0A271A-0E09-F540-B2BC-90076FFA5E07}" type="parTrans" cxnId="{D34E5BBF-C719-9C42-A0D1-1C5662FA7812}">
      <dgm:prSet/>
      <dgm:spPr/>
      <dgm:t>
        <a:bodyPr/>
        <a:lstStyle/>
        <a:p>
          <a:endParaRPr lang="es-ES"/>
        </a:p>
      </dgm:t>
    </dgm:pt>
    <dgm:pt modelId="{628B6FEE-6032-8047-8B2D-A90D7C136BA2}" type="sibTrans" cxnId="{D34E5BBF-C719-9C42-A0D1-1C5662FA7812}">
      <dgm:prSet/>
      <dgm:spPr/>
      <dgm:t>
        <a:bodyPr/>
        <a:lstStyle/>
        <a:p>
          <a:endParaRPr lang="es-ES"/>
        </a:p>
      </dgm:t>
    </dgm:pt>
    <dgm:pt modelId="{581F8799-67EE-2C4F-943D-6CDB4D5D88D8}" type="pres">
      <dgm:prSet presAssocID="{ACC19069-04B8-AB43-898B-E298C4AF43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9220F1-A7F7-E544-86FC-C07AA632E5DE}" type="pres">
      <dgm:prSet presAssocID="{60CAFBBE-1EA5-3543-8D57-0EBC9CFFD18E}" presName="root1" presStyleCnt="0"/>
      <dgm:spPr/>
    </dgm:pt>
    <dgm:pt modelId="{E80B1BA2-4CAE-C546-B828-EE61223CF866}" type="pres">
      <dgm:prSet presAssocID="{60CAFBBE-1EA5-3543-8D57-0EBC9CFFD18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54524B-9419-244E-B915-FA0748C63965}" type="pres">
      <dgm:prSet presAssocID="{60CAFBBE-1EA5-3543-8D57-0EBC9CFFD18E}" presName="level2hierChild" presStyleCnt="0"/>
      <dgm:spPr/>
    </dgm:pt>
    <dgm:pt modelId="{3782ED26-EE33-E843-9C53-34AAB58F74C9}" type="pres">
      <dgm:prSet presAssocID="{ACA7365C-CF84-A14C-820A-8C74B8D3425A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F8E3237B-D2B2-F34F-BACF-4FAA8362287B}" type="pres">
      <dgm:prSet presAssocID="{ACA7365C-CF84-A14C-820A-8C74B8D3425A}" presName="connTx" presStyleLbl="parChTrans1D2" presStyleIdx="0" presStyleCnt="3"/>
      <dgm:spPr/>
      <dgm:t>
        <a:bodyPr/>
        <a:lstStyle/>
        <a:p>
          <a:endParaRPr lang="es-ES"/>
        </a:p>
      </dgm:t>
    </dgm:pt>
    <dgm:pt modelId="{F717D063-80D0-3D42-A121-7560CC8751B0}" type="pres">
      <dgm:prSet presAssocID="{2FE272E5-5E39-024E-B28C-E76338A97BB0}" presName="root2" presStyleCnt="0"/>
      <dgm:spPr/>
    </dgm:pt>
    <dgm:pt modelId="{7F921CB0-C462-624F-B0CF-EA8ABAB409F8}" type="pres">
      <dgm:prSet presAssocID="{2FE272E5-5E39-024E-B28C-E76338A97BB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D0573C-DDB7-AD4D-BF9A-DD680D33361F}" type="pres">
      <dgm:prSet presAssocID="{2FE272E5-5E39-024E-B28C-E76338A97BB0}" presName="level3hierChild" presStyleCnt="0"/>
      <dgm:spPr/>
    </dgm:pt>
    <dgm:pt modelId="{A8810BCA-FEC7-874D-9958-9934239512B7}" type="pres">
      <dgm:prSet presAssocID="{370D58B0-351E-314E-8643-835C522BB8A2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FD718561-810E-0740-811E-EF491FAA1A6E}" type="pres">
      <dgm:prSet presAssocID="{370D58B0-351E-314E-8643-835C522BB8A2}" presName="connTx" presStyleLbl="parChTrans1D3" presStyleIdx="0" presStyleCnt="3"/>
      <dgm:spPr/>
      <dgm:t>
        <a:bodyPr/>
        <a:lstStyle/>
        <a:p>
          <a:endParaRPr lang="es-ES"/>
        </a:p>
      </dgm:t>
    </dgm:pt>
    <dgm:pt modelId="{4A613C33-FE90-0842-B3A0-420B929107B3}" type="pres">
      <dgm:prSet presAssocID="{CE4E140B-508F-8942-A62A-E47845E14E5C}" presName="root2" presStyleCnt="0"/>
      <dgm:spPr/>
    </dgm:pt>
    <dgm:pt modelId="{CBA9629B-8AFF-2A4B-B80B-A372DB501EF1}" type="pres">
      <dgm:prSet presAssocID="{CE4E140B-508F-8942-A62A-E47845E14E5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73108F-C4DD-BA4F-ACCC-32F3AE59094E}" type="pres">
      <dgm:prSet presAssocID="{CE4E140B-508F-8942-A62A-E47845E14E5C}" presName="level3hierChild" presStyleCnt="0"/>
      <dgm:spPr/>
    </dgm:pt>
    <dgm:pt modelId="{C70B9AA4-001C-1C4A-A0A8-35217563BF04}" type="pres">
      <dgm:prSet presAssocID="{DE869D09-3204-B745-8400-5FF0615AF1F7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C7F7CEE4-EB06-4341-9C24-7FC08A2BBBDC}" type="pres">
      <dgm:prSet presAssocID="{DE869D09-3204-B745-8400-5FF0615AF1F7}" presName="connTx" presStyleLbl="parChTrans1D3" presStyleIdx="1" presStyleCnt="3"/>
      <dgm:spPr/>
      <dgm:t>
        <a:bodyPr/>
        <a:lstStyle/>
        <a:p>
          <a:endParaRPr lang="es-ES"/>
        </a:p>
      </dgm:t>
    </dgm:pt>
    <dgm:pt modelId="{26BD6158-FC84-D144-95A2-5A97A96B0A01}" type="pres">
      <dgm:prSet presAssocID="{A148E23A-201D-154D-BE6F-C29006175E3D}" presName="root2" presStyleCnt="0"/>
      <dgm:spPr/>
    </dgm:pt>
    <dgm:pt modelId="{45D7526D-21AC-9245-A6ED-6B257D37E3DA}" type="pres">
      <dgm:prSet presAssocID="{A148E23A-201D-154D-BE6F-C29006175E3D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6DC187-B5D6-F14A-804D-A0460697BB65}" type="pres">
      <dgm:prSet presAssocID="{A148E23A-201D-154D-BE6F-C29006175E3D}" presName="level3hierChild" presStyleCnt="0"/>
      <dgm:spPr/>
    </dgm:pt>
    <dgm:pt modelId="{B99E07B4-FD56-8D45-9114-07B178DDAEA9}" type="pres">
      <dgm:prSet presAssocID="{CE0A271A-0E09-F540-B2BC-90076FFA5E07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2C55FE7B-5E44-E84B-9533-059D65A0C420}" type="pres">
      <dgm:prSet presAssocID="{CE0A271A-0E09-F540-B2BC-90076FFA5E07}" presName="connTx" presStyleLbl="parChTrans1D3" presStyleIdx="2" presStyleCnt="3"/>
      <dgm:spPr/>
      <dgm:t>
        <a:bodyPr/>
        <a:lstStyle/>
        <a:p>
          <a:endParaRPr lang="es-ES"/>
        </a:p>
      </dgm:t>
    </dgm:pt>
    <dgm:pt modelId="{8F29EC69-4AD0-D746-BB7E-E6AF5B79EA98}" type="pres">
      <dgm:prSet presAssocID="{711BC256-4828-774E-A9D7-F6494BA34331}" presName="root2" presStyleCnt="0"/>
      <dgm:spPr/>
    </dgm:pt>
    <dgm:pt modelId="{0AF3087B-DA97-B94D-927E-8556EAA2F81A}" type="pres">
      <dgm:prSet presAssocID="{711BC256-4828-774E-A9D7-F6494BA3433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18F2D3-6E46-454C-BD27-2CFF9723178E}" type="pres">
      <dgm:prSet presAssocID="{711BC256-4828-774E-A9D7-F6494BA34331}" presName="level3hierChild" presStyleCnt="0"/>
      <dgm:spPr/>
    </dgm:pt>
    <dgm:pt modelId="{B7DB3FF0-8A63-884F-90FE-3B8F7FBAC06C}" type="pres">
      <dgm:prSet presAssocID="{CBB8E68D-18B3-B24B-AAD9-F9BA8513350E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60F58A41-4A0D-AB41-98BC-64A47806747F}" type="pres">
      <dgm:prSet presAssocID="{CBB8E68D-18B3-B24B-AAD9-F9BA8513350E}" presName="connTx" presStyleLbl="parChTrans1D2" presStyleIdx="1" presStyleCnt="3"/>
      <dgm:spPr/>
      <dgm:t>
        <a:bodyPr/>
        <a:lstStyle/>
        <a:p>
          <a:endParaRPr lang="es-ES"/>
        </a:p>
      </dgm:t>
    </dgm:pt>
    <dgm:pt modelId="{6BD1A570-A8D2-674C-BB23-419D3880AED1}" type="pres">
      <dgm:prSet presAssocID="{04C7F11C-A75B-1046-93BC-EC28D713A71A}" presName="root2" presStyleCnt="0"/>
      <dgm:spPr/>
    </dgm:pt>
    <dgm:pt modelId="{F618074E-1D8C-614F-979D-989629CC33D6}" type="pres">
      <dgm:prSet presAssocID="{04C7F11C-A75B-1046-93BC-EC28D713A71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A24FCC-D7D1-1F46-8404-4B80C7E81E7F}" type="pres">
      <dgm:prSet presAssocID="{04C7F11C-A75B-1046-93BC-EC28D713A71A}" presName="level3hierChild" presStyleCnt="0"/>
      <dgm:spPr/>
    </dgm:pt>
    <dgm:pt modelId="{178361E7-D6C4-474F-81C0-3F3330C4097A}" type="pres">
      <dgm:prSet presAssocID="{AB1155EB-7CBA-C745-A0CD-8DD01E4724ED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0569B6E2-C919-C742-832A-CB5C6116D415}" type="pres">
      <dgm:prSet presAssocID="{AB1155EB-7CBA-C745-A0CD-8DD01E4724ED}" presName="connTx" presStyleLbl="parChTrans1D2" presStyleIdx="2" presStyleCnt="3"/>
      <dgm:spPr/>
      <dgm:t>
        <a:bodyPr/>
        <a:lstStyle/>
        <a:p>
          <a:endParaRPr lang="es-ES"/>
        </a:p>
      </dgm:t>
    </dgm:pt>
    <dgm:pt modelId="{5E90ED64-1079-F04B-9458-BB5C775F97F2}" type="pres">
      <dgm:prSet presAssocID="{2CEC3364-0F3B-134E-AAEF-FB2F4BE9CA20}" presName="root2" presStyleCnt="0"/>
      <dgm:spPr/>
    </dgm:pt>
    <dgm:pt modelId="{49C675CF-83B3-7F4E-9839-B04D31D55753}" type="pres">
      <dgm:prSet presAssocID="{2CEC3364-0F3B-134E-AAEF-FB2F4BE9CA2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8F30E3-B455-984A-B2F2-2B7C36F7C153}" type="pres">
      <dgm:prSet presAssocID="{2CEC3364-0F3B-134E-AAEF-FB2F4BE9CA20}" presName="level3hierChild" presStyleCnt="0"/>
      <dgm:spPr/>
    </dgm:pt>
  </dgm:ptLst>
  <dgm:cxnLst>
    <dgm:cxn modelId="{18475013-696A-4A8D-B1CF-118C83DD2F26}" type="presOf" srcId="{CBB8E68D-18B3-B24B-AAD9-F9BA8513350E}" destId="{60F58A41-4A0D-AB41-98BC-64A47806747F}" srcOrd="1" destOrd="0" presId="urn:microsoft.com/office/officeart/2005/8/layout/hierarchy2"/>
    <dgm:cxn modelId="{122FDC43-15E7-4590-931B-2F4CD5E9AADE}" type="presOf" srcId="{CE4E140B-508F-8942-A62A-E47845E14E5C}" destId="{CBA9629B-8AFF-2A4B-B80B-A372DB501EF1}" srcOrd="0" destOrd="0" presId="urn:microsoft.com/office/officeart/2005/8/layout/hierarchy2"/>
    <dgm:cxn modelId="{CAAE37AB-F3E1-485C-AA7A-C88D2E508C01}" type="presOf" srcId="{CE0A271A-0E09-F540-B2BC-90076FFA5E07}" destId="{2C55FE7B-5E44-E84B-9533-059D65A0C420}" srcOrd="1" destOrd="0" presId="urn:microsoft.com/office/officeart/2005/8/layout/hierarchy2"/>
    <dgm:cxn modelId="{D34E5BBF-C719-9C42-A0D1-1C5662FA7812}" srcId="{2FE272E5-5E39-024E-B28C-E76338A97BB0}" destId="{711BC256-4828-774E-A9D7-F6494BA34331}" srcOrd="2" destOrd="0" parTransId="{CE0A271A-0E09-F540-B2BC-90076FFA5E07}" sibTransId="{628B6FEE-6032-8047-8B2D-A90D7C136BA2}"/>
    <dgm:cxn modelId="{11375675-908E-40A5-BD2E-A90DFDDF40A1}" type="presOf" srcId="{2CEC3364-0F3B-134E-AAEF-FB2F4BE9CA20}" destId="{49C675CF-83B3-7F4E-9839-B04D31D55753}" srcOrd="0" destOrd="0" presId="urn:microsoft.com/office/officeart/2005/8/layout/hierarchy2"/>
    <dgm:cxn modelId="{476AFC39-EC66-4490-B4CE-8163ACDFCBA6}" type="presOf" srcId="{AB1155EB-7CBA-C745-A0CD-8DD01E4724ED}" destId="{178361E7-D6C4-474F-81C0-3F3330C4097A}" srcOrd="0" destOrd="0" presId="urn:microsoft.com/office/officeart/2005/8/layout/hierarchy2"/>
    <dgm:cxn modelId="{94970187-74C7-408E-A39C-66B9701F8D08}" type="presOf" srcId="{CE0A271A-0E09-F540-B2BC-90076FFA5E07}" destId="{B99E07B4-FD56-8D45-9114-07B178DDAEA9}" srcOrd="0" destOrd="0" presId="urn:microsoft.com/office/officeart/2005/8/layout/hierarchy2"/>
    <dgm:cxn modelId="{C58C1B3C-212C-453B-853D-5D648D5F565D}" type="presOf" srcId="{ACA7365C-CF84-A14C-820A-8C74B8D3425A}" destId="{F8E3237B-D2B2-F34F-BACF-4FAA8362287B}" srcOrd="1" destOrd="0" presId="urn:microsoft.com/office/officeart/2005/8/layout/hierarchy2"/>
    <dgm:cxn modelId="{D857C4A8-9007-4D94-9C9A-1FAB55241C3D}" type="presOf" srcId="{2FE272E5-5E39-024E-B28C-E76338A97BB0}" destId="{7F921CB0-C462-624F-B0CF-EA8ABAB409F8}" srcOrd="0" destOrd="0" presId="urn:microsoft.com/office/officeart/2005/8/layout/hierarchy2"/>
    <dgm:cxn modelId="{8AEEE198-5E9F-4F63-8DC1-9A5861DDB064}" type="presOf" srcId="{ACC19069-04B8-AB43-898B-E298C4AF43DB}" destId="{581F8799-67EE-2C4F-943D-6CDB4D5D88D8}" srcOrd="0" destOrd="0" presId="urn:microsoft.com/office/officeart/2005/8/layout/hierarchy2"/>
    <dgm:cxn modelId="{09D63C2F-59C5-475F-8EFE-73D77D99CC2D}" type="presOf" srcId="{ACA7365C-CF84-A14C-820A-8C74B8D3425A}" destId="{3782ED26-EE33-E843-9C53-34AAB58F74C9}" srcOrd="0" destOrd="0" presId="urn:microsoft.com/office/officeart/2005/8/layout/hierarchy2"/>
    <dgm:cxn modelId="{13458EF5-0137-4933-9ECB-7B2F35EAE815}" type="presOf" srcId="{04C7F11C-A75B-1046-93BC-EC28D713A71A}" destId="{F618074E-1D8C-614F-979D-989629CC33D6}" srcOrd="0" destOrd="0" presId="urn:microsoft.com/office/officeart/2005/8/layout/hierarchy2"/>
    <dgm:cxn modelId="{90EAE3D2-1C17-DD47-BAFA-32B621B14C9E}" srcId="{2FE272E5-5E39-024E-B28C-E76338A97BB0}" destId="{A148E23A-201D-154D-BE6F-C29006175E3D}" srcOrd="1" destOrd="0" parTransId="{DE869D09-3204-B745-8400-5FF0615AF1F7}" sibTransId="{BB6DC7D0-47C9-0E4C-BA51-2D8A0EF42C3D}"/>
    <dgm:cxn modelId="{A7AEBCAD-C09C-CA4B-85CA-0AF71D0FD6AB}" srcId="{ACC19069-04B8-AB43-898B-E298C4AF43DB}" destId="{60CAFBBE-1EA5-3543-8D57-0EBC9CFFD18E}" srcOrd="0" destOrd="0" parTransId="{B9134BAE-079A-AF42-912E-CBEFEFE11875}" sibTransId="{5894ED29-35FF-4941-B996-93ACBD03B49B}"/>
    <dgm:cxn modelId="{45204509-9290-4D05-870A-C3EA7457CEE1}" type="presOf" srcId="{DE869D09-3204-B745-8400-5FF0615AF1F7}" destId="{C7F7CEE4-EB06-4341-9C24-7FC08A2BBBDC}" srcOrd="1" destOrd="0" presId="urn:microsoft.com/office/officeart/2005/8/layout/hierarchy2"/>
    <dgm:cxn modelId="{D5A38752-8986-400A-B551-228DFD791317}" type="presOf" srcId="{DE869D09-3204-B745-8400-5FF0615AF1F7}" destId="{C70B9AA4-001C-1C4A-A0A8-35217563BF04}" srcOrd="0" destOrd="0" presId="urn:microsoft.com/office/officeart/2005/8/layout/hierarchy2"/>
    <dgm:cxn modelId="{7CB6ED30-3B02-E94D-9F3C-EC2F995ED01C}" srcId="{2FE272E5-5E39-024E-B28C-E76338A97BB0}" destId="{CE4E140B-508F-8942-A62A-E47845E14E5C}" srcOrd="0" destOrd="0" parTransId="{370D58B0-351E-314E-8643-835C522BB8A2}" sibTransId="{E945D94D-B319-5943-8AC3-095CA28363D1}"/>
    <dgm:cxn modelId="{566D22B7-AA1E-4CD6-8C99-897A6FF5F6DF}" type="presOf" srcId="{370D58B0-351E-314E-8643-835C522BB8A2}" destId="{A8810BCA-FEC7-874D-9958-9934239512B7}" srcOrd="0" destOrd="0" presId="urn:microsoft.com/office/officeart/2005/8/layout/hierarchy2"/>
    <dgm:cxn modelId="{6A56E27C-16EB-4157-87C2-470D6B74C12E}" type="presOf" srcId="{CBB8E68D-18B3-B24B-AAD9-F9BA8513350E}" destId="{B7DB3FF0-8A63-884F-90FE-3B8F7FBAC06C}" srcOrd="0" destOrd="0" presId="urn:microsoft.com/office/officeart/2005/8/layout/hierarchy2"/>
    <dgm:cxn modelId="{335E5D22-6C14-45EA-8298-AA66B4074A3F}" type="presOf" srcId="{370D58B0-351E-314E-8643-835C522BB8A2}" destId="{FD718561-810E-0740-811E-EF491FAA1A6E}" srcOrd="1" destOrd="0" presId="urn:microsoft.com/office/officeart/2005/8/layout/hierarchy2"/>
    <dgm:cxn modelId="{5D51E68B-3B37-4993-BC88-C2D7F882C316}" type="presOf" srcId="{711BC256-4828-774E-A9D7-F6494BA34331}" destId="{0AF3087B-DA97-B94D-927E-8556EAA2F81A}" srcOrd="0" destOrd="0" presId="urn:microsoft.com/office/officeart/2005/8/layout/hierarchy2"/>
    <dgm:cxn modelId="{CD2FBF64-82A5-3946-B658-E5157BF25DA8}" srcId="{60CAFBBE-1EA5-3543-8D57-0EBC9CFFD18E}" destId="{2CEC3364-0F3B-134E-AAEF-FB2F4BE9CA20}" srcOrd="2" destOrd="0" parTransId="{AB1155EB-7CBA-C745-A0CD-8DD01E4724ED}" sibTransId="{129ED0FE-FD43-EF4D-8F1D-087B88C6FDF1}"/>
    <dgm:cxn modelId="{ADF04438-29CA-4C14-BB13-802EA45BAC7A}" type="presOf" srcId="{A148E23A-201D-154D-BE6F-C29006175E3D}" destId="{45D7526D-21AC-9245-A6ED-6B257D37E3DA}" srcOrd="0" destOrd="0" presId="urn:microsoft.com/office/officeart/2005/8/layout/hierarchy2"/>
    <dgm:cxn modelId="{F1E85D53-3589-8048-9AFC-FB2F425E947C}" srcId="{60CAFBBE-1EA5-3543-8D57-0EBC9CFFD18E}" destId="{2FE272E5-5E39-024E-B28C-E76338A97BB0}" srcOrd="0" destOrd="0" parTransId="{ACA7365C-CF84-A14C-820A-8C74B8D3425A}" sibTransId="{1A274819-FD74-4F45-9B57-997214C3DA0B}"/>
    <dgm:cxn modelId="{DF7C6263-2DD6-3947-AD27-F743DA96204B}" srcId="{60CAFBBE-1EA5-3543-8D57-0EBC9CFFD18E}" destId="{04C7F11C-A75B-1046-93BC-EC28D713A71A}" srcOrd="1" destOrd="0" parTransId="{CBB8E68D-18B3-B24B-AAD9-F9BA8513350E}" sibTransId="{BD771AE9-BEB3-0046-9CC5-3F6ECBF1F662}"/>
    <dgm:cxn modelId="{F3C253C5-837E-467D-9BBD-570263456A63}" type="presOf" srcId="{60CAFBBE-1EA5-3543-8D57-0EBC9CFFD18E}" destId="{E80B1BA2-4CAE-C546-B828-EE61223CF866}" srcOrd="0" destOrd="0" presId="urn:microsoft.com/office/officeart/2005/8/layout/hierarchy2"/>
    <dgm:cxn modelId="{A1B0A371-8699-43AD-B544-F34791B32953}" type="presOf" srcId="{AB1155EB-7CBA-C745-A0CD-8DD01E4724ED}" destId="{0569B6E2-C919-C742-832A-CB5C6116D415}" srcOrd="1" destOrd="0" presId="urn:microsoft.com/office/officeart/2005/8/layout/hierarchy2"/>
    <dgm:cxn modelId="{C762A48E-182A-4A96-AE20-CE57512644B1}" type="presParOf" srcId="{581F8799-67EE-2C4F-943D-6CDB4D5D88D8}" destId="{3F9220F1-A7F7-E544-86FC-C07AA632E5DE}" srcOrd="0" destOrd="0" presId="urn:microsoft.com/office/officeart/2005/8/layout/hierarchy2"/>
    <dgm:cxn modelId="{FD3F3331-D763-4772-9B40-AD6CC85F3F23}" type="presParOf" srcId="{3F9220F1-A7F7-E544-86FC-C07AA632E5DE}" destId="{E80B1BA2-4CAE-C546-B828-EE61223CF866}" srcOrd="0" destOrd="0" presId="urn:microsoft.com/office/officeart/2005/8/layout/hierarchy2"/>
    <dgm:cxn modelId="{41F3A9D5-019E-4178-BAA4-F4A6C41CFE5E}" type="presParOf" srcId="{3F9220F1-A7F7-E544-86FC-C07AA632E5DE}" destId="{3254524B-9419-244E-B915-FA0748C63965}" srcOrd="1" destOrd="0" presId="urn:microsoft.com/office/officeart/2005/8/layout/hierarchy2"/>
    <dgm:cxn modelId="{E92B4EC2-A2DA-434F-A7FA-75E602B99E8D}" type="presParOf" srcId="{3254524B-9419-244E-B915-FA0748C63965}" destId="{3782ED26-EE33-E843-9C53-34AAB58F74C9}" srcOrd="0" destOrd="0" presId="urn:microsoft.com/office/officeart/2005/8/layout/hierarchy2"/>
    <dgm:cxn modelId="{4344238B-5E34-48DC-8937-019E83174D18}" type="presParOf" srcId="{3782ED26-EE33-E843-9C53-34AAB58F74C9}" destId="{F8E3237B-D2B2-F34F-BACF-4FAA8362287B}" srcOrd="0" destOrd="0" presId="urn:microsoft.com/office/officeart/2005/8/layout/hierarchy2"/>
    <dgm:cxn modelId="{ADF488AF-2B78-40DB-819F-21BBA43C0EAE}" type="presParOf" srcId="{3254524B-9419-244E-B915-FA0748C63965}" destId="{F717D063-80D0-3D42-A121-7560CC8751B0}" srcOrd="1" destOrd="0" presId="urn:microsoft.com/office/officeart/2005/8/layout/hierarchy2"/>
    <dgm:cxn modelId="{C1E8A928-7873-4806-AEE5-022615A953C7}" type="presParOf" srcId="{F717D063-80D0-3D42-A121-7560CC8751B0}" destId="{7F921CB0-C462-624F-B0CF-EA8ABAB409F8}" srcOrd="0" destOrd="0" presId="urn:microsoft.com/office/officeart/2005/8/layout/hierarchy2"/>
    <dgm:cxn modelId="{1B3A2FCE-26EF-408D-A3CB-1A3E7A3926AE}" type="presParOf" srcId="{F717D063-80D0-3D42-A121-7560CC8751B0}" destId="{1FD0573C-DDB7-AD4D-BF9A-DD680D33361F}" srcOrd="1" destOrd="0" presId="urn:microsoft.com/office/officeart/2005/8/layout/hierarchy2"/>
    <dgm:cxn modelId="{49DCE508-1F4A-4BEA-AE8F-957F39DCE7D6}" type="presParOf" srcId="{1FD0573C-DDB7-AD4D-BF9A-DD680D33361F}" destId="{A8810BCA-FEC7-874D-9958-9934239512B7}" srcOrd="0" destOrd="0" presId="urn:microsoft.com/office/officeart/2005/8/layout/hierarchy2"/>
    <dgm:cxn modelId="{5047E802-6FB5-4521-AF3C-0F94C2D7D83A}" type="presParOf" srcId="{A8810BCA-FEC7-874D-9958-9934239512B7}" destId="{FD718561-810E-0740-811E-EF491FAA1A6E}" srcOrd="0" destOrd="0" presId="urn:microsoft.com/office/officeart/2005/8/layout/hierarchy2"/>
    <dgm:cxn modelId="{79F2DE8F-C708-446E-BE60-1A0D19F071F2}" type="presParOf" srcId="{1FD0573C-DDB7-AD4D-BF9A-DD680D33361F}" destId="{4A613C33-FE90-0842-B3A0-420B929107B3}" srcOrd="1" destOrd="0" presId="urn:microsoft.com/office/officeart/2005/8/layout/hierarchy2"/>
    <dgm:cxn modelId="{C251C69B-78BE-4FC3-923C-30DB88E03D50}" type="presParOf" srcId="{4A613C33-FE90-0842-B3A0-420B929107B3}" destId="{CBA9629B-8AFF-2A4B-B80B-A372DB501EF1}" srcOrd="0" destOrd="0" presId="urn:microsoft.com/office/officeart/2005/8/layout/hierarchy2"/>
    <dgm:cxn modelId="{1E9A3797-865F-42BC-A090-344A4817DBC8}" type="presParOf" srcId="{4A613C33-FE90-0842-B3A0-420B929107B3}" destId="{F073108F-C4DD-BA4F-ACCC-32F3AE59094E}" srcOrd="1" destOrd="0" presId="urn:microsoft.com/office/officeart/2005/8/layout/hierarchy2"/>
    <dgm:cxn modelId="{4ED5B5CF-4774-4057-BCA4-B8007FF7CD91}" type="presParOf" srcId="{1FD0573C-DDB7-AD4D-BF9A-DD680D33361F}" destId="{C70B9AA4-001C-1C4A-A0A8-35217563BF04}" srcOrd="2" destOrd="0" presId="urn:microsoft.com/office/officeart/2005/8/layout/hierarchy2"/>
    <dgm:cxn modelId="{8D2F8C86-A8CD-4468-80F2-ED050387BBF4}" type="presParOf" srcId="{C70B9AA4-001C-1C4A-A0A8-35217563BF04}" destId="{C7F7CEE4-EB06-4341-9C24-7FC08A2BBBDC}" srcOrd="0" destOrd="0" presId="urn:microsoft.com/office/officeart/2005/8/layout/hierarchy2"/>
    <dgm:cxn modelId="{FCCB1C30-3354-40F4-8921-79110827B66E}" type="presParOf" srcId="{1FD0573C-DDB7-AD4D-BF9A-DD680D33361F}" destId="{26BD6158-FC84-D144-95A2-5A97A96B0A01}" srcOrd="3" destOrd="0" presId="urn:microsoft.com/office/officeart/2005/8/layout/hierarchy2"/>
    <dgm:cxn modelId="{68A13654-9A49-4012-8813-1FD686AF89A4}" type="presParOf" srcId="{26BD6158-FC84-D144-95A2-5A97A96B0A01}" destId="{45D7526D-21AC-9245-A6ED-6B257D37E3DA}" srcOrd="0" destOrd="0" presId="urn:microsoft.com/office/officeart/2005/8/layout/hierarchy2"/>
    <dgm:cxn modelId="{87A7B993-2576-4468-95AC-F17A5892AD75}" type="presParOf" srcId="{26BD6158-FC84-D144-95A2-5A97A96B0A01}" destId="{796DC187-B5D6-F14A-804D-A0460697BB65}" srcOrd="1" destOrd="0" presId="urn:microsoft.com/office/officeart/2005/8/layout/hierarchy2"/>
    <dgm:cxn modelId="{8089830F-E2E1-447A-9E2C-FB3BC52321FC}" type="presParOf" srcId="{1FD0573C-DDB7-AD4D-BF9A-DD680D33361F}" destId="{B99E07B4-FD56-8D45-9114-07B178DDAEA9}" srcOrd="4" destOrd="0" presId="urn:microsoft.com/office/officeart/2005/8/layout/hierarchy2"/>
    <dgm:cxn modelId="{961495BF-CF00-45C7-B610-5F7301EFFC8D}" type="presParOf" srcId="{B99E07B4-FD56-8D45-9114-07B178DDAEA9}" destId="{2C55FE7B-5E44-E84B-9533-059D65A0C420}" srcOrd="0" destOrd="0" presId="urn:microsoft.com/office/officeart/2005/8/layout/hierarchy2"/>
    <dgm:cxn modelId="{F6257DB6-68BB-43CC-8AE0-F13011CA00D7}" type="presParOf" srcId="{1FD0573C-DDB7-AD4D-BF9A-DD680D33361F}" destId="{8F29EC69-4AD0-D746-BB7E-E6AF5B79EA98}" srcOrd="5" destOrd="0" presId="urn:microsoft.com/office/officeart/2005/8/layout/hierarchy2"/>
    <dgm:cxn modelId="{82A53152-3D68-4211-B232-C46C3F8F47BF}" type="presParOf" srcId="{8F29EC69-4AD0-D746-BB7E-E6AF5B79EA98}" destId="{0AF3087B-DA97-B94D-927E-8556EAA2F81A}" srcOrd="0" destOrd="0" presId="urn:microsoft.com/office/officeart/2005/8/layout/hierarchy2"/>
    <dgm:cxn modelId="{C8F89C95-14F8-4664-BC9D-CC924C8014DA}" type="presParOf" srcId="{8F29EC69-4AD0-D746-BB7E-E6AF5B79EA98}" destId="{0418F2D3-6E46-454C-BD27-2CFF9723178E}" srcOrd="1" destOrd="0" presId="urn:microsoft.com/office/officeart/2005/8/layout/hierarchy2"/>
    <dgm:cxn modelId="{6373BC67-1791-4585-B0BB-98ECA98CC1B3}" type="presParOf" srcId="{3254524B-9419-244E-B915-FA0748C63965}" destId="{B7DB3FF0-8A63-884F-90FE-3B8F7FBAC06C}" srcOrd="2" destOrd="0" presId="urn:microsoft.com/office/officeart/2005/8/layout/hierarchy2"/>
    <dgm:cxn modelId="{54DE85C1-9F5D-41BC-87AC-DC9AD14FEA3C}" type="presParOf" srcId="{B7DB3FF0-8A63-884F-90FE-3B8F7FBAC06C}" destId="{60F58A41-4A0D-AB41-98BC-64A47806747F}" srcOrd="0" destOrd="0" presId="urn:microsoft.com/office/officeart/2005/8/layout/hierarchy2"/>
    <dgm:cxn modelId="{3B162A5C-2AFD-4659-89FB-AE7F690ABEDA}" type="presParOf" srcId="{3254524B-9419-244E-B915-FA0748C63965}" destId="{6BD1A570-A8D2-674C-BB23-419D3880AED1}" srcOrd="3" destOrd="0" presId="urn:microsoft.com/office/officeart/2005/8/layout/hierarchy2"/>
    <dgm:cxn modelId="{2125BE78-524C-4973-93C7-43BD70C85A8D}" type="presParOf" srcId="{6BD1A570-A8D2-674C-BB23-419D3880AED1}" destId="{F618074E-1D8C-614F-979D-989629CC33D6}" srcOrd="0" destOrd="0" presId="urn:microsoft.com/office/officeart/2005/8/layout/hierarchy2"/>
    <dgm:cxn modelId="{9BA43926-78D8-46E4-BE36-CF1460D8F6CD}" type="presParOf" srcId="{6BD1A570-A8D2-674C-BB23-419D3880AED1}" destId="{A5A24FCC-D7D1-1F46-8404-4B80C7E81E7F}" srcOrd="1" destOrd="0" presId="urn:microsoft.com/office/officeart/2005/8/layout/hierarchy2"/>
    <dgm:cxn modelId="{FFA89705-C792-41DC-A554-F8AE8EDE9E8D}" type="presParOf" srcId="{3254524B-9419-244E-B915-FA0748C63965}" destId="{178361E7-D6C4-474F-81C0-3F3330C4097A}" srcOrd="4" destOrd="0" presId="urn:microsoft.com/office/officeart/2005/8/layout/hierarchy2"/>
    <dgm:cxn modelId="{9D50674D-DADC-4EED-BC68-D9C873B00596}" type="presParOf" srcId="{178361E7-D6C4-474F-81C0-3F3330C4097A}" destId="{0569B6E2-C919-C742-832A-CB5C6116D415}" srcOrd="0" destOrd="0" presId="urn:microsoft.com/office/officeart/2005/8/layout/hierarchy2"/>
    <dgm:cxn modelId="{A1A403BA-4D7C-43E0-9E49-2DF954ED664A}" type="presParOf" srcId="{3254524B-9419-244E-B915-FA0748C63965}" destId="{5E90ED64-1079-F04B-9458-BB5C775F97F2}" srcOrd="5" destOrd="0" presId="urn:microsoft.com/office/officeart/2005/8/layout/hierarchy2"/>
    <dgm:cxn modelId="{323E2B93-7C7D-4844-AB71-81CD1D76064C}" type="presParOf" srcId="{5E90ED64-1079-F04B-9458-BB5C775F97F2}" destId="{49C675CF-83B3-7F4E-9839-B04D31D55753}" srcOrd="0" destOrd="0" presId="urn:microsoft.com/office/officeart/2005/8/layout/hierarchy2"/>
    <dgm:cxn modelId="{71D100A3-DFDC-4C71-A708-CD77FCB4DFA8}" type="presParOf" srcId="{5E90ED64-1079-F04B-9458-BB5C775F97F2}" destId="{BB8F30E3-B455-984A-B2F2-2B7C36F7C1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4FD7C6-3AE2-4A11-A700-09D7D944057F}" type="datetimeFigureOut">
              <a:rPr lang="en-US"/>
              <a:pPr>
                <a:defRPr/>
              </a:pPr>
              <a:t>5/10/2014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ED3FEE-A1E6-4C85-9514-779D3315A65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7275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6DAE0-ACA9-4BAC-8629-591240E580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42657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3AF7-3671-44D0-AEAE-AA1F48C075B0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E34A-84ED-4FFE-8FB4-046624509DC6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9DC3A3-1785-495E-8CD6-277648C18E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3E216-8E59-46C0-8E90-D63269861A32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DFDE3B-F7D1-4596-8D8A-1DD3745B346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0EC4-8CB6-4A28-B885-7880CB6E07A5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5EEA-5398-4110-9131-B319FCAC6366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AB71-6289-473C-9A27-D8903E4AC1D6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9FC5F3-94E5-404C-9F9E-CF403AE53C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1910-5C0E-438C-AE3F-D0E7CE7D99BB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CCA1FC-3D45-494D-8096-37523BEA6EF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36B0-26F5-40EF-BCE4-5841D6DEC5CD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BEBE-EED4-45A5-84E8-E4C7D670CE84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  <a:endParaRPr lang="es-ES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EEBC-5DD0-4566-9A9B-41153520276F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8FF7D1-F6F7-4C11-B500-8762FF328FB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26DA1-156A-43CE-B878-984D2BC75EC4}" type="datetime1">
              <a:rPr lang="es-ES"/>
              <a:pPr>
                <a:defRPr/>
              </a:pPr>
              <a:t>10/05/2014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F555C2-A677-40E2-BFD4-0D228F473CD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16 de mayo de 2010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86063" y="6356350"/>
            <a:ext cx="592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</a:t>
            </a:r>
            <a:endParaRPr lang="es-ES"/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sp>
        <p:nvSpPr>
          <p:cNvPr id="13316" name="1 Título"/>
          <p:cNvSpPr>
            <a:spLocks noGrp="1"/>
          </p:cNvSpPr>
          <p:nvPr>
            <p:ph type="ctrTitle"/>
          </p:nvPr>
        </p:nvSpPr>
        <p:spPr>
          <a:xfrm>
            <a:off x="714375" y="1785938"/>
            <a:ext cx="7772400" cy="1470025"/>
          </a:xfrm>
        </p:spPr>
        <p:txBody>
          <a:bodyPr/>
          <a:lstStyle/>
          <a:p>
            <a:pPr eaLnBrk="1" hangingPunct="1"/>
            <a:r>
              <a:rPr lang="es-ES" smtClean="0"/>
              <a:t>V Congreso INVESTIGA I+D+i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sp>
        <p:nvSpPr>
          <p:cNvPr id="13322" name="12 CuadroTexto"/>
          <p:cNvSpPr txBox="1">
            <a:spLocks noChangeArrowheads="1"/>
          </p:cNvSpPr>
          <p:nvPr/>
        </p:nvSpPr>
        <p:spPr bwMode="auto">
          <a:xfrm>
            <a:off x="0" y="3573463"/>
            <a:ext cx="8929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latin typeface="Verdana" pitchFamily="34" charset="0"/>
              </a:rPr>
              <a:t>Grupo investigador de Salud</a:t>
            </a:r>
          </a:p>
          <a:p>
            <a:pPr algn="r">
              <a:defRPr/>
            </a:pPr>
            <a:r>
              <a:rPr lang="es-ES" b="1" dirty="0">
                <a:latin typeface="Verdana" pitchFamily="34" charset="0"/>
              </a:rPr>
              <a:t> </a:t>
            </a:r>
          </a:p>
          <a:p>
            <a:pPr algn="r">
              <a:defRPr/>
            </a:pPr>
            <a:r>
              <a:rPr lang="es-ES" sz="2800" b="1" u="sng" dirty="0" smtClean="0">
                <a:latin typeface="+mj-lt"/>
              </a:rPr>
              <a:t>Terapia celular</a:t>
            </a:r>
            <a:endParaRPr lang="es-ES" sz="2800" u="sng" dirty="0">
              <a:latin typeface="+mj-lt"/>
            </a:endParaRPr>
          </a:p>
        </p:txBody>
      </p:sp>
      <p:pic>
        <p:nvPicPr>
          <p:cNvPr id="13319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506413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Users\JOSE ALBERTO\Documents\INVESTIGA 2012\5 LOGOS\iscii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5596210"/>
            <a:ext cx="7921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:\Users\JOSE ALBERTO\Documents\INVESTIGA 2011\5 LOGOS\logo IN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3837" y="5808141"/>
            <a:ext cx="1909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C:\Users\JOSE ALBERTO\Documents\INVESTIGA 2011\5 LOGOS\logoCIEMA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5803" y="5786710"/>
            <a:ext cx="15001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C:\Users\JOSE ALBERTO\Documents\INVESTIGA 2013\logos\in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0409" y="5669012"/>
            <a:ext cx="927547" cy="927547"/>
          </a:xfrm>
          <a:prstGeom prst="rect">
            <a:avLst/>
          </a:prstGeom>
          <a:noFill/>
        </p:spPr>
      </p:pic>
      <p:pic>
        <p:nvPicPr>
          <p:cNvPr id="17" name="Imagen 5" descr="sant_universidades_negativ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797425"/>
            <a:ext cx="171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C:\Users\JOSE ALBERTO\Documents\INVESTIGA 2011\5 LOGOS\logocsi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6447" y="4797425"/>
            <a:ext cx="1878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JOSE ALBERTO\Documents\INVESTIGA 2013\logos\endesa_grand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935" y="4797152"/>
            <a:ext cx="648072" cy="611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CÁNCER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es-ES" sz="2000" dirty="0" smtClean="0"/>
              <a:t>Quimioterapia y reemplazamiento de las células</a:t>
            </a:r>
          </a:p>
          <a:p>
            <a:pPr marL="0" indent="0">
              <a:buNone/>
            </a:pPr>
            <a:r>
              <a:rPr lang="es-ES" sz="2000" dirty="0" smtClean="0"/>
              <a:t> </a:t>
            </a: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Virus inactivo en leucocitos para reprogramación y eliminación de células cancerígenas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268760"/>
            <a:ext cx="3168352" cy="26431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05064"/>
            <a:ext cx="3387328" cy="25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3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NEURODEGENERATIVAS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000" dirty="0" smtClean="0"/>
              <a:t>ENFERMEDADES:</a:t>
            </a:r>
          </a:p>
          <a:p>
            <a:pPr marL="0" indent="0">
              <a:buNone/>
            </a:pPr>
            <a:r>
              <a:rPr lang="es-ES" sz="2000" dirty="0" smtClean="0"/>
              <a:t>-Alzheimer</a:t>
            </a:r>
          </a:p>
          <a:p>
            <a:pPr marL="0" indent="0">
              <a:buNone/>
            </a:pPr>
            <a:r>
              <a:rPr lang="es-ES" sz="2000" dirty="0" smtClean="0"/>
              <a:t>-Parkinson</a:t>
            </a:r>
          </a:p>
          <a:p>
            <a:pPr marL="0" indent="0">
              <a:buNone/>
            </a:pPr>
            <a:r>
              <a:rPr lang="es-ES" sz="2000" dirty="0" smtClean="0"/>
              <a:t>-ELA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CÉLULAS UTILIZADAS:</a:t>
            </a:r>
          </a:p>
          <a:p>
            <a:pPr marL="0" indent="0">
              <a:buNone/>
            </a:pPr>
            <a:r>
              <a:rPr lang="es-ES" sz="2000" dirty="0" smtClean="0"/>
              <a:t>-Troncales (células madre)</a:t>
            </a:r>
          </a:p>
          <a:p>
            <a:pPr marL="0" indent="0">
              <a:buNone/>
            </a:pPr>
            <a:r>
              <a:rPr lang="es-ES" sz="2000" dirty="0" smtClean="0"/>
              <a:t>-</a:t>
            </a:r>
            <a:r>
              <a:rPr lang="es-ES" sz="2000" dirty="0" err="1" smtClean="0"/>
              <a:t>Mononucleadas</a:t>
            </a:r>
            <a:r>
              <a:rPr lang="es-ES" sz="2000" dirty="0" smtClean="0"/>
              <a:t> de médula ósea</a:t>
            </a:r>
          </a:p>
          <a:p>
            <a:pPr marL="0" indent="0">
              <a:buNone/>
            </a:pPr>
            <a:r>
              <a:rPr lang="es-ES" sz="2000" dirty="0" smtClean="0"/>
              <a:t>-</a:t>
            </a:r>
            <a:r>
              <a:rPr lang="es-ES" sz="2000" dirty="0" err="1" smtClean="0"/>
              <a:t>Telomerasa</a:t>
            </a:r>
            <a:r>
              <a:rPr lang="es-ES" sz="2000" dirty="0" smtClean="0"/>
              <a:t> (Proteína que regenera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err="1" smtClean="0"/>
              <a:t>telómeros</a:t>
            </a:r>
            <a:r>
              <a:rPr lang="es-ES" sz="2000" dirty="0" smtClean="0"/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340768"/>
            <a:ext cx="2324800" cy="23978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149080"/>
            <a:ext cx="2540000" cy="2311400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>
            <a:off x="4716016" y="5445224"/>
            <a:ext cx="2016224" cy="504056"/>
          </a:xfrm>
          <a:prstGeom prst="straightConnector1">
            <a:avLst/>
          </a:prstGeom>
          <a:ln w="762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059832" y="58052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</a:t>
            </a:r>
            <a:r>
              <a:rPr lang="es-ES" dirty="0" err="1" smtClean="0"/>
              <a:t>Telómeros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196752"/>
            <a:ext cx="3608890" cy="2845296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H="1">
            <a:off x="4932040" y="2492896"/>
            <a:ext cx="864096" cy="2232248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652120" y="321297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800000"/>
                </a:solidFill>
              </a:rPr>
              <a:t>Un </a:t>
            </a:r>
          </a:p>
          <a:p>
            <a:pPr algn="ctr"/>
            <a:r>
              <a:rPr lang="es-ES" dirty="0" smtClean="0">
                <a:solidFill>
                  <a:srgbClr val="800000"/>
                </a:solidFill>
              </a:rPr>
              <a:t>núcleo</a:t>
            </a:r>
            <a:endParaRPr lang="es-E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6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CARDIOVASCULARES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ENFERMEDADES:</a:t>
            </a:r>
          </a:p>
          <a:p>
            <a:pPr marL="0" indent="0">
              <a:buNone/>
            </a:pPr>
            <a:r>
              <a:rPr lang="es-ES" sz="2000" dirty="0" smtClean="0"/>
              <a:t>-Infarto de miocardio</a:t>
            </a:r>
          </a:p>
          <a:p>
            <a:pPr marL="0" indent="0">
              <a:buNone/>
            </a:pPr>
            <a:r>
              <a:rPr lang="es-ES" sz="2000" dirty="0" smtClean="0"/>
              <a:t>-Insuficiencia cardiaca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CÉLULAS UTILIZADAS:</a:t>
            </a:r>
          </a:p>
          <a:p>
            <a:pPr marL="0" indent="0">
              <a:buNone/>
            </a:pPr>
            <a:r>
              <a:rPr lang="es-ES" sz="2000" dirty="0" smtClean="0"/>
              <a:t>-Células de médula ósea</a:t>
            </a:r>
          </a:p>
          <a:p>
            <a:pPr marL="0" indent="0">
              <a:buNone/>
            </a:pPr>
            <a:r>
              <a:rPr lang="es-ES" sz="2000" dirty="0" smtClean="0"/>
              <a:t>-</a:t>
            </a:r>
            <a:r>
              <a:rPr lang="es-ES" sz="2000" dirty="0" err="1" smtClean="0"/>
              <a:t>Mononucleadas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-</a:t>
            </a:r>
            <a:r>
              <a:rPr lang="es-ES" sz="2000" dirty="0" err="1" smtClean="0"/>
              <a:t>Cardiomiocitos</a:t>
            </a:r>
            <a:r>
              <a:rPr lang="es-ES" sz="2000" dirty="0"/>
              <a:t> </a:t>
            </a:r>
            <a:r>
              <a:rPr lang="es-ES" sz="2000" dirty="0" smtClean="0"/>
              <a:t>y </a:t>
            </a:r>
            <a:r>
              <a:rPr lang="es-ES" sz="2000" dirty="0" err="1" smtClean="0"/>
              <a:t>mioblastos</a:t>
            </a:r>
            <a:r>
              <a:rPr lang="es-ES" sz="2000" dirty="0" smtClean="0"/>
              <a:t> esqueléticos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(procedentes del músculo cardiaco)</a:t>
            </a: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152173"/>
            <a:ext cx="3296084" cy="26368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9169" y="3717032"/>
            <a:ext cx="3167701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STÉTICA Y ESTUDIO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Corrección de arrugas e imperfecciones (colágeno)</a:t>
            </a:r>
          </a:p>
          <a:p>
            <a:r>
              <a:rPr lang="es-ES" sz="2000" dirty="0" smtClean="0"/>
              <a:t>Utilización para estudiar el funcionamiento de órganos</a:t>
            </a:r>
          </a:p>
          <a:p>
            <a:r>
              <a:rPr lang="es-ES" sz="2000" dirty="0"/>
              <a:t>Fuente de la eterna juventud</a:t>
            </a:r>
          </a:p>
          <a:p>
            <a:endParaRPr lang="es-ES" sz="2000" dirty="0" smtClean="0"/>
          </a:p>
          <a:p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852936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0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INVESTIGACIÓN EN ESPAÑA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País pionero (tratamiento en</a:t>
            </a:r>
          </a:p>
          <a:p>
            <a:pPr marL="0" indent="0">
              <a:buNone/>
            </a:pPr>
            <a:r>
              <a:rPr lang="es-ES" sz="2000" dirty="0" smtClean="0"/>
              <a:t>    artrosis de rodilla y lumbalgia)</a:t>
            </a:r>
          </a:p>
          <a:p>
            <a:r>
              <a:rPr lang="es-ES" sz="2000" dirty="0" smtClean="0"/>
              <a:t>Red de terapia celular</a:t>
            </a:r>
          </a:p>
          <a:p>
            <a:pPr marL="0" indent="0">
              <a:buNone/>
            </a:pPr>
            <a:r>
              <a:rPr lang="es-ES" sz="2000" dirty="0" smtClean="0"/>
              <a:t>     </a:t>
            </a:r>
            <a:r>
              <a:rPr lang="es-ES" sz="2000" dirty="0" err="1" smtClean="0"/>
              <a:t>Tercel</a:t>
            </a:r>
            <a:r>
              <a:rPr lang="es-ES" sz="2000" dirty="0" err="1"/>
              <a:t>-</a:t>
            </a:r>
            <a:r>
              <a:rPr lang="es-ES" sz="2000" dirty="0" err="1" smtClean="0"/>
              <a:t>Bernar</a:t>
            </a:r>
            <a:r>
              <a:rPr lang="es-ES" sz="2000" dirty="0" smtClean="0"/>
              <a:t> Soria</a:t>
            </a:r>
          </a:p>
          <a:p>
            <a:r>
              <a:rPr lang="es-ES" sz="2000" dirty="0" smtClean="0"/>
              <a:t>Inversión eficiente</a:t>
            </a:r>
            <a:endParaRPr lang="es-ES" sz="2000" dirty="0"/>
          </a:p>
          <a:p>
            <a:r>
              <a:rPr lang="es-ES" sz="2000" dirty="0" smtClean="0"/>
              <a:t>Fuga de cerebros</a:t>
            </a:r>
            <a:endParaRPr lang="es-ES" sz="2000" dirty="0"/>
          </a:p>
          <a:p>
            <a:r>
              <a:rPr lang="es-ES" sz="2000" dirty="0" smtClean="0"/>
              <a:t>Fraude</a:t>
            </a:r>
            <a:endParaRPr lang="es-ES" sz="2000" dirty="0"/>
          </a:p>
          <a:p>
            <a:r>
              <a:rPr lang="es-ES" sz="2000" dirty="0" smtClean="0"/>
              <a:t>Educación</a:t>
            </a:r>
          </a:p>
          <a:p>
            <a:r>
              <a:rPr lang="es-ES" sz="2000" dirty="0" smtClean="0"/>
              <a:t>Empresas: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-</a:t>
            </a:r>
            <a:r>
              <a:rPr lang="es-ES" sz="2000" dirty="0" err="1" smtClean="0"/>
              <a:t>Celerix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-</a:t>
            </a:r>
            <a:r>
              <a:rPr lang="es-ES" sz="2000" dirty="0" err="1" smtClean="0"/>
              <a:t>Coretherapix</a:t>
            </a:r>
            <a:endParaRPr lang="es-ES" sz="20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3810000" cy="25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221088"/>
            <a:ext cx="4238104" cy="24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2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BENEFICIOS Y DESVENTAJAS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BENEFICIOS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sz="1800" dirty="0" smtClean="0"/>
              <a:t>Cura de enfermedades</a:t>
            </a:r>
          </a:p>
          <a:p>
            <a:r>
              <a:rPr lang="es-ES" sz="1800" dirty="0" smtClean="0"/>
              <a:t>No deja residuos en el organismo</a:t>
            </a:r>
          </a:p>
          <a:p>
            <a:r>
              <a:rPr lang="es-ES" sz="1800" dirty="0" smtClean="0"/>
              <a:t>Reduce el rechazo del organismo</a:t>
            </a:r>
          </a:p>
          <a:p>
            <a:r>
              <a:rPr lang="es-ES" sz="1800" dirty="0" smtClean="0"/>
              <a:t>Regenera tejidos de órganos y recuperan sus funciones</a:t>
            </a:r>
          </a:p>
          <a:p>
            <a:r>
              <a:rPr lang="es-ES" sz="1800" dirty="0" smtClean="0"/>
              <a:t>Renueva estructuras del organismo</a:t>
            </a:r>
          </a:p>
          <a:p>
            <a:r>
              <a:rPr lang="es-ES" sz="1800" dirty="0" smtClean="0"/>
              <a:t>Capacidad de transformación de célula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DESVENTAJAS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err="1" smtClean="0"/>
              <a:t>Telatomas</a:t>
            </a:r>
            <a:r>
              <a:rPr lang="es-ES" dirty="0" smtClean="0"/>
              <a:t> (Masa de células que </a:t>
            </a:r>
            <a:r>
              <a:rPr lang="es-ES" smtClean="0"/>
              <a:t>dan lugar </a:t>
            </a:r>
            <a:r>
              <a:rPr lang="es-ES" dirty="0" smtClean="0"/>
              <a:t>a tumores)</a:t>
            </a:r>
          </a:p>
          <a:p>
            <a:r>
              <a:rPr lang="es-ES" dirty="0" smtClean="0"/>
              <a:t>Rechazo de las células </a:t>
            </a:r>
          </a:p>
          <a:p>
            <a:r>
              <a:rPr lang="es-ES" dirty="0" smtClean="0"/>
              <a:t>Desigualdad económica</a:t>
            </a:r>
          </a:p>
          <a:p>
            <a:r>
              <a:rPr lang="es-ES" dirty="0" smtClean="0"/>
              <a:t>Bioética</a:t>
            </a:r>
          </a:p>
        </p:txBody>
      </p:sp>
    </p:spTree>
    <p:extLst>
      <p:ext uri="{BB962C8B-B14F-4D97-AF65-F5344CB8AC3E}">
        <p14:creationId xmlns:p14="http://schemas.microsoft.com/office/powerpoint/2010/main" xmlns="" val="9659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ÉTICA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Clonación</a:t>
            </a:r>
          </a:p>
          <a:p>
            <a:pPr marL="0" indent="0">
              <a:buNone/>
            </a:pPr>
            <a:endParaRPr lang="es-ES" sz="2000" dirty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Envejecimiento. 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Inmortalidad</a:t>
            </a:r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r>
              <a:rPr lang="es-ES" sz="2000" dirty="0" smtClean="0"/>
              <a:t>Células embrionarias</a:t>
            </a:r>
            <a:endParaRPr lang="es-ES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484784"/>
            <a:ext cx="562433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0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EDUCACIÓN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INCULCAR CONCIMENTOS</a:t>
            </a:r>
          </a:p>
          <a:p>
            <a:pPr marL="457200" lvl="1" indent="0">
              <a:buNone/>
            </a:pPr>
            <a:endParaRPr lang="es-E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PUBLICIDAD</a:t>
            </a:r>
          </a:p>
          <a:p>
            <a:pPr marL="457200" lvl="1" indent="0">
              <a:buNone/>
            </a:pPr>
            <a:endParaRPr lang="es-E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MEDIOS DE COMUNICACIÓN </a:t>
            </a:r>
          </a:p>
          <a:p>
            <a:pPr marL="457200" lvl="1" indent="0">
              <a:buNone/>
            </a:pPr>
            <a:endParaRPr lang="es-ES" sz="1600" dirty="0" smtClean="0"/>
          </a:p>
        </p:txBody>
      </p:sp>
      <p:pic>
        <p:nvPicPr>
          <p:cNvPr id="4098" name="Picture 2" descr="http://www.iecah.org/web/images/stories/20100105170130-educacion-globa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7172" y="1519462"/>
            <a:ext cx="2945904" cy="26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2acomunicacio.com/wp-content/uploads/2012/07/5609377992_52e8273fb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3528392" cy="25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93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1665" y="4400263"/>
            <a:ext cx="2939819" cy="22048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FUTURO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6679" y="2010263"/>
            <a:ext cx="82296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PROMETEDOR</a:t>
            </a:r>
          </a:p>
          <a:p>
            <a:pPr marL="457200" lvl="1" indent="0">
              <a:buNone/>
            </a:pPr>
            <a:endParaRPr lang="es-E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ÓRGANO REGULADOR</a:t>
            </a:r>
            <a:endParaRPr lang="es-ES" sz="2000" dirty="0"/>
          </a:p>
          <a:p>
            <a:pPr marL="457200" lvl="1" indent="0">
              <a:buNone/>
            </a:pPr>
            <a:endParaRPr lang="es-E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MÉTODOS ALRTERNATIVOS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457200" lvl="1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       </a:t>
            </a:r>
            <a:r>
              <a:rPr lang="es-ES" sz="1600" dirty="0" smtClean="0"/>
              <a:t>AUSENCIA DE RESIDUOS CONTAMINANTES</a:t>
            </a:r>
          </a:p>
          <a:p>
            <a:pPr marL="457200" lvl="1" indent="0">
              <a:buNone/>
            </a:pPr>
            <a:r>
              <a:rPr lang="es-ES" sz="1600" dirty="0"/>
              <a:t> </a:t>
            </a:r>
            <a:r>
              <a:rPr lang="es-ES" sz="1600" dirty="0" smtClean="0"/>
              <a:t>               ELIMINACIÓN DEL USO DE ANTIBIÓTICOS </a:t>
            </a:r>
          </a:p>
          <a:p>
            <a:pPr marL="457200" lvl="1" indent="0">
              <a:buNone/>
            </a:pPr>
            <a:r>
              <a:rPr lang="es-ES" sz="1600" dirty="0"/>
              <a:t> </a:t>
            </a:r>
            <a:r>
              <a:rPr lang="es-ES" sz="1600" dirty="0" smtClean="0"/>
              <a:t>               </a:t>
            </a:r>
          </a:p>
          <a:p>
            <a:pPr marL="457200" lvl="1" indent="0">
              <a:buNone/>
            </a:pPr>
            <a:endParaRPr lang="es-ES" sz="1600" dirty="0" smtClean="0"/>
          </a:p>
        </p:txBody>
      </p:sp>
      <p:sp>
        <p:nvSpPr>
          <p:cNvPr id="4" name="Flecha derecha 3"/>
          <p:cNvSpPr/>
          <p:nvPr/>
        </p:nvSpPr>
        <p:spPr>
          <a:xfrm>
            <a:off x="1349585" y="4649846"/>
            <a:ext cx="64807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1349585" y="4292251"/>
            <a:ext cx="64807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AutoShape 4" descr="data:image/jpeg;base64,/9j/4AAQSkZJRgABAQAAAQABAAD/2wCEAAkGBxQSEhQUExQWFRUUFBUUFBQVFRUUFBUUFBQWFhUUFBUYHCggGBolHBQUITEhJSkrLi4uFx8zODMsNygtLisBCgoKDg0OGhAQGywkHyQsLCwsLCwsLCwsLCwsLCwsLCwsLCwsLCwsLCwsLCwsLCwsLCwsLCwsLCwsLCwsLCwsLP/AABEIAMIBAwMBEQACEQEDEQH/xAAbAAABBQEBAAAAAAAAAAAAAAAEAAECAwUGB//EAE0QAAEDAgQDAwYJBwsCBwAAAAEAAgMEEQUSITEGQVETYXEiMnKBkbEHFDVzobKzwdEVIyQ0QoPCFiUzRFJigpKTovB04VNUVWSj0vH/xAAaAQADAQEBAQAAAAAAAAAAAAAAAQIDBAUG/8QAOBEAAgECBAIHBwMEAgMAAAAAAAECAxEEEiExE0EUMjNRcYGRBTRCUmGhsSJywRVT0fAj4SRigv/aAAwDAQACEQMRAD8A40hfVHz4rJgKyAHsgQrIGPZAhwEAPZAHT8EYa4ztlI8huYC+5cRYG3TVceMqpQcFudmFpvNmex6bHGCF49z00QmwaKQWkYHDodlUakou6ZLhF7koqCNjQ1jWtA2AAGiTnKTu2NRSVkEMiA2SuMi+K6LgAwcPRi12NcQS4F3lWcdyBsFq60uTM+FECx3hCOZmgDHDzXNaB7RzC0o4qcH3kVcPGaOPrODZIyB5TiTplbcW55ui7o4xS+hxvCW+p1uBcP8AYsHdfML3BK4K1dzdzsp0VBE5KIb5VnmZplRLsQErsdjJryXOAYLmxsOvUdy3ppW1MZ76G9g+Gtc1pIy6A2NwQTuDdYznqaQjoFYhgzJGlpBsQRoSN1Maji7ocoKW5wuLcCyi5iJeR+y7Qm55E816NPHR2kjiqYR/CYVRw7UM0dGQRryOnM3Gi6o4im9mYPD1FyMoxG9rG+1rG9/BbXW5jZ7Hb4Fw2LtL4tMrdHbd9x/zdebWxD1SZ6FKgtG0dYMBhDcojZa4OjQNQbhcXGne9zq4ce4xeJ8CbLHzuw3BG9tARZbUKzhIyrUlNamJhXCYN3Pv52lug6hdNXFvZGFPDLdkuIeGWtaHtBNiLju7rbpUMS27MqrQVro5Sow94BcGuDAee67o1E9L6nHKm90j03gL9Rh8ZftpF5OM7Z+X4R34bsl5/k8mIXtHljWQIeyAFZACsmA9kAPZAi+keGuBIzDYjqD071Mk2tC4OzPTsKc3I3L5thYHcLwql7u57ELW0OgieLBYs1LnSiyQFTn3QBZGgC9rUAWRpAPK6yAB2uFymAzSboAk+mBGqLgUPodLBO4WAfyNGXNcQQ5pBBvbY31Vqo7WIcFuaTHEHW3coLNCAaXKljQQynadVLkMqqqIHkE1IRhycOtErZRu3NfQG4dbu7lsqry5TN01e4YGi+yzLHegCmUZQTa6EAMQHahVsBXURAjUITEzhOLKkMBY3TkfWvSwkLu7OLEStojp+Ax+gw+Mv20i5sZ2z8vwjTC9kvP8nk5Gq9pHlMayAFZMQ9kAKyAHsgB7IANw+jz6k2AOw3Ph08VlUqZdjWnTzanaYO7IwNtaw23Xk1tZXPTp6KxrtqlhY1uWsqSUrDuFQyqWMNjlSGXtlCQEhN0QBTI4pgRLkAWRFIC8OQBcCkMGfDc3TuAjHZO4gmlkSBBTZLKWrlFvaaJWAFqZVSEAlUIVkgJPZdtkDMqOJzCRyG3/AHVtpklNVVgaKlG4nI8x4klzTvOtrj3W0Xs4ZWpo8rEO8z0HgT9Rh8ZftpF5uM7Z+X4R2YXsl5/lnlLgvaR5Y1kxCsgB7IAVkAWQxFxDRuTZJuyuNJt2Rqx4Nm0B168t9lzPEW1OlUEzYw7CbAttpz//AFctWvd3OinSsrGvHQkbLmc7m6jYkDrbn0U25lJ8i1j1LGFRyKSjQp5RzUMYSCEhkmvAQA80osgCtjrpgWtYUgLL2QA7ZUhk3SoArMiYiyGTVAwzMpGO6VAgKeRUAOHpiCI3aJDGvZAFU7gQgDhOKq0wvblsb3uPVpryXo4Wmpp3OLETcLWOKqJ3P8435r04xUdjz5Sctz0/gb9Si8ZftnryMZ2z8vwj0cN2S8/yzzrFcGlgPlt0J0cNWn8PWvTpV4VNjgq0ZU99gX4qcgdfmRl5+K0z62IyaXK+zPQqromzGLUwFZAi6l0e3xt7dFMtiodY6CKaxygABptc7nldcMo3V2dqfI6fDWCwXBU3OuGxoOYszSwDNE0Xdz2VZnsKy3BO0TsIuilUtDuERzqR3CI6lKw7l7Z0rAWukuEAKOVAwlk6QDvnQBT2yAJCa6AK3TpgSjqUgCW1iVguQfWJjKXT3TERbKgAhkyQCdKmALPUJpCucPxZGfOJ5+xeng2r2OHEp2ucqQvROA9Q4HH6FF4y/bPXjYztn5fhHp4V/wDEvP8ALFxFStfC8O2ssaMmpqxtWinFnnsDywWyggnQnnbovZklJ3ueYm4rYLgc3KSbbeJHQLOSd9DSLVrmXUAG1l0Ruc87FVlZmOwkG43Sauhp2NSinD9HHyidL/iuapFx1Wx0U55tGdbQS2Fhy28F5lRa3PQg9AqWrIUKNy3KxQ6fMnksTmuOKS4veyVxpXBpWZeaYiDZilYdwhkqmw7hccqkovZKiwyfaJATEqQEe2RYBF6YEC8oArMqLAN26Bi+MosBE1KBDtqE7AWNnSsBaKhFgLS82RYZW65TEZ2JYKZSDmsOYtqe6/JdFKvk5GNSln5nJ1uBlp0vbpa9gP7y74YlSWpxTw9ndHc8GxFtHEDyMn2r1wYqSdV+X4R1YeNqaXj+SdWA4EFYR01Oh6nNYlRsDC3TNe7dB1vp7F2Uqks1zlqQWWxhyU5e2zAd9QBcX5XK7VNRd5HK4uSsgaXDJW3uw6ak7haRrU3zMnRmt0CWWpkKyAJRmxSew07M7Ogm8lp7gvHqx/Uz1actC6skzNNlMFZlTd0C4aw2tzuffyWtVq9zKmmFCc7FYtGqY2ZKw7lT2oGNG6yTBMJbMosVctbKkxpl7XpDJtkQMtDkAPmQBXI5AAsj0CB3SJ2EQMyLBcdsidguXsddIZaxqQF8YQMOhCljCYY90rgh3NA9fJMYBWxAgj1K4slo08DitAwW2zfXcpqSvIUVoYBjeNiCO/da3iybSQPU0pOu48NVcJWIlG4qKANboLa9LE+PVOpJt6hCKSJ1koykdymC1HN6HBTxgOIGupXtQd0eRNWZUQrIFZAB9HiJYLLnqUFI3hWcTThrRJpexO3Vc0qTgdKqKZJuJdne5uQjg59hcXKBUWJOLyHag3I7itauHWXTkZUq7zamsHrhsdqY7XJWC5JJoaYhdTYq5NkiVh3L2SKbDuENclYdyfaosFyLpkWC5S+VFguUPemkK5Q6RVYCAeiwi6IXQwNOkpr6qGWgzsQFIxrWQBNlRZFgLPjaLDuVvrgmoizAVZiTQtIUnIzlUSN7AZg6Bjr75j/vcsqsWpNFReZXM+OMk6J3KsFOoy0En2BFwsA1DbaWsqTJZjY3MxjL38rkF00IOUrcjnrSUUclUyZje2vPvXqQjl0POnJS1KCFoZiskArIBDg22RYE7DucTulZBdjBMVwyOucNFi6MWbxryQTHXdVlKh3Gqrd5YyuDdRr1SdFvRhxUtgiPEb3JtZZSw9jSNe5eKpgFyVjwJXsa8aNjVw2IPtfS+tllUWXQ1g7nQRUTLaDVYNm1ip+FDdGYLAVVRgXtyVJk2M6SLuVXJKW09yi4WLnYeDtdLMVlKXYcQnmFYNp6M2GihsaRpxw2Cm5Rd2Q3cUDAqyZo2srhFsiTsZ/5QaOhK2VFmXFRcJQ4XChxszRSuCVr7NJBCuEbsibsjlp6gk3716kKaSPNnUbZ6BwgSaSK/WT7V68zFRXFfl+Duw7bpp/7uEULgXi/Jc/I6rmk51goKM2qiurTJaMHiHBi5lwSba29XuXXh6+WRy16OZHITQlhs4ar04yUldHnSi4vUpcFaJbI2TJHsgBrIAeyAHsgBWQA9kgHsgBwgCTb+xS7DV2djw0/O299tPHReVio5ZHp4Z5onSsktsuNnWTdOgdwCoPeqRLBg4c0AEMLOiljRRLM0HRNAViqCdhDmsSsO5TJiRFz0VxhchzsAVGN3Gh9S6I4Zp6mDxCtdGPUYiXbrsjQUTllXctyiGUAk/8APUtJRbVjOMrO4S3E7AgX9qz6PfU0VeyBJKom+p1WqppGbqNg9loZno/CB/RIv3n2r15GK7V+X4PTw3Zrz/ILNij3TOipIe2ezSR5cGRsPQuO/PmNua82dd3ywVxTxLzOFKOZrfkkPfEjtDTv7mTC/wBLlKq1e5EcXE/Kn5kTJiI3oL+jNGfcSnx6nOH3HxsSt6f3K5a2sIs6glHg4O9zU1iJLeAukVudJ+py+J01Q91zSzj9286eoLvo+04QVnCRxVZ1JO7gzOfE9vnRyDxY4e8Lde16PNSXl/2YuTW8X6A5nb1V/wBWw3Nv0ZHGiOJm9VcfamFfx/Z/4HxYd4+cdQtVj8M/jX++IcSHeSDh1CtYqi9pr1Q88e8kFoqkHs16od0OAr32GPlQArJALKgC+JnP6FEnyLguZsYfO2O2Uu8D5ovuuSpGU9zqpyUdjZgxFzmtIG+/4LklSSdmdUaraugh1UTtuPZ4KMqRea5EZnA6HxKGkgTbB5InaoGASVpCeS4swO6tKeQMwhUlUqbZLmkMazQ21tvbl4rRUHzM3WXIrfWiy0VBpmbrpoyn76LujscUnroMmSKyBisgBWQAsqAPROER+iR+Mn2r15OK7V+X4PTw3Zrz/JytVKWYTAGm3bzzGW2hflc4AOPMaD2LwXpTX1bPKqylHCRs+s3f6nLZR0WOVdx5lybJHN81xHgSPcmNSa2YSzFJhtNKPCR/4p3feaKvVXxP1L2cRVQ2qJv9Rx96rPLvLWLrr4mXs4trRtUv9eV3vCfEn3mix+IXxF442recod6UUR/hRxZ95S9oV+bv5IX8spz5zKd3pQMPuT4svoV/UKnNL0I/ypv59HRuPfDb3FLP9F6C6dfrQi/IieIID52H03+HOz3FGZfKh9LpvemhHF6I74eB3tqZR7wi8ecfuLpGHe9L7sQrcOO9JM30Z7+9C4fcVxcL8j9Rdrhp/ZrGei6F3vVqpbZyXmGfCvlJCyYcdp6xvpRxu9xWixE1tOXqO+G+aQ4pKI7V8g7nUz/uKtYystqsh2ocqj9CQw2A+biMf+KGRvtVrHV/7nql/grJDlVXoTbhYB8ivoz6TnM/hVf1Cv8ANF+Q8j+GpEOgiqRo2poHjoKgf9lDxVR/KbwnWWinB+YbEK22kNPLbkydpJ8PKR0mp3L1NeJX+WL8GH4VjzZA9j4zHKwgPjcLFvee5bU6qqbaPuOijXVS6as1ug0RNkJtYdy1NtzMr8CvsbFXGp3kuHcAMwQg+UdFXEJyM0aelYLA2PftZS5srIgh+HsGlhYixHIoU5BkiuRzWLYU1ou3yTroToV3Ua8pOz1OGvRildGKGrsOMPpsFmkaHNYcpNgTYD6eXespYinF2bNoUJyV0i2PApc4aWgC+rrgtAGpvlKh4mnZtMtYeeZXRv0/C7ZHC4sOZGhOmy4ulSijreGjIJHArC6+Z+Tppmv4kI6dK2wdChfcHquDMp/Nu0sdHDn4hXHGNq0kKWEXws3sAwh8cDGuLbjMSBrbM9zrfSuWvVUptr6fg2pU3GNn/upwOJfJVF87P9d68iXUXmeHX90p+L/k5pZHmiQAimMZACQAyBiQAyAEgYyAEmMZADIGJAhigYkAKyAGASsNM7dsrnS0UhN3y0hEhO7sjnBpceZs1uvcuug/+SL+h7NJt1Kcnu46m3A8jXYhd56SLnVd/fdFhjF990gGgZuT0TAm69tEITA/iQcDmGbc667lacVp6EcJW1BsPwdgmzOtkGoBN7u/BbSxLdO3MwjhoqpfkaFVKXGzT5PTYLnR0hUEQA03tv3eClu5SVjdwkjJ3jms5FIt+MEk2vYHWyVhjzSam6EBbT+aN+fvUvcZ5NiXyVRfPVH13rgl1F5nzdf3Sn4v+TmlkeaaUWAVLmte2CRzXAFpDSQQdiLKssu46VhKzV1F2IuwKpH9Xm/03/gjLLuF0WsvgYLU0ckdu0jey+2djm3t0uENNbmcqc49ZNFCRAyBiQAyAEgYyAEgYyYDIASAGQMSAEgBIA7vDIg6XDwf/JPP0yFdFF2nHwPaodpS/adDlA0su49Qokg6J3CwspOidxEo4UXGXyyNAsjUAVj0CLoaYvKL2Cw5oiNxbxRmCxfDGFLYwylYRsdOiTY0GG+/0JFAEknlXJ9hOgTJNWjlBYPX7yoa1Hc8rxP5Kovnqj671wS6i8z5yv7pT8X/ACc0sjzT1KsxaSlwqlkiIDssTdRmFiw309S6nNxppo+jqV5UcJGUPocyPhDrOsR/d/g5Z8aZ5/8AVa/0M/F8dqcQMbHMa5zS4sbEx2Y3GulzfRqmU5T3Ma2Jq4q0Wr+BjVEDmOLXtLHDdrgQ4aX1B23Cg5ZRcXaSsx6akkkv2cb321ORjn2HU5QbI15FQpzn1U34HWfBnhjZZnmWEPj7I5S9mZmYPbsSLX3W1FXeux6PsykpSbkrqxy9TQyAu/NSAAu/YcAAD4bLKzOGdGab/S7eAO6JwAJaQDsSCAfA80jNxkldorAvsgSVxFp2tr0QOz2IkpgK6AHItvogbTW5EoASANGgwl00M8rNewyOc3+47NmcPCwPhdNRbTaN6dBzhKS5GckYHfYQbT0H/Qe8vXRR68fA9zD9rT/YdFUSC67Vc9JjRvBTBFxlbZAynMgCIA5oERIF9EwCI3281JjGkLjugBoykwC2PtqEhhEkvkjrzSGAzE2VIQZhQ/NN8XfWKmW4kec4l8lUXztR9d68+XUXmfO1/dKfi/5OaWR5p6w6jglwylbUy9kzJEc12t8rIbC7ge9ddoumszsfSuFOeFgqjsrIwzw3hfKu/wDli/8Aqs8lP5jk6Jg/7n3AeHaWKLFomQydpGC7K+4N7wuJ1bpulFJTSTMcPCEMZFQd1/0ZvHX6/Uek37Nimp1mYe0PeJeX4N/4Kt6r5tnvetKHM7PZPx+C/ks+CjE5HOfTkjs2RmQC2uYvbc39ZTw8nsX7KrSd6fJf5Mes48q3CSMmPK4OYfI1sbg636LN1ZvQ56ntKtrHQO4t+S8P8G/ZFOfZxNcZ7rT8vwYfAw/T6b03fZvU0+ujkwPbxN2kb/Px+df9gVa7XzOyK/8AP/3uCMV4kpqOomENMJZTI4yyyG1nE6sZoTYeoeKpzjFuyLrYqlQqSUYXd9WVxVMMUUmKSwtL55MtPC6xa0gZS69v7jje2w71N0lxH5ApQjF4mUdXsiGDcY/HJW01XFC6OY5AWtILXHzTqTzsLixCI1czyy5k0cZxpcOrFWZx+PUHxeeaK9+zeQCebd2k+ohZyWVtHn16fDqSh3Ho1L8GtM5jHdpMC5rXHymWuQD/AGF0Kgu89ePsyk0ndm7w3wpFR9pkc94lDQ4PykWbfoB/aVwpqNzqw+EhRvl5955dxtw+aOoIaPzUl3xHkBfVni33ELmnDLKx4mNw3Bnps9jTbJlkoj/7Bv0uetsOrzj4HdQ7Wn+w0nVd+a9BI9K43xwhOwrl0dZdKxVwuMkqRkZX25poTKm1QG6dguSZiIHNLKwuiX5QullHctiqAUrBcMimHVKwxPqu9Fhg76wJ2Fc2MKeDE0+l9YrOW4HnGJfJVF89UfXeuCXZrzPna/ulPxf8nNLI809D4n+R6X9z9Qron2S8j3cX7lHyPPCsDwzf4B/X4PF/2b1pT66O32f7xH/eRDjttq+o9Jv2bEqnWYsev/Il5G/8FW9X82z+NXQ5nZ7J+PwX8lHwSfrMvzH8bUYffyJ9k9pLw/k4ufznekfesTzZr9T8WdtxcP5rw88rM9piP4FbT7OJ6uM90p+X4MPgT5QpvTd9m9RDro48D28Tdovl53zsn2JVrtfM7I+/+v4OY4q/Xan5+T6xUT6zOHF9vPxO2GMup8JpZYo45ADkfnbmDdXi++nlAD1rXM401Y9TjunhISirmI34QZQb/F6e41ByG4PW91PFfcjm/qUvlRzON4i6plkmcAHSWJDb20aGi1+4BZzd7s4qtV1Zub5nvtB/RR+g36oXctj6qHVXgEJlHBfCvXxCFsJAdK5wezrG0XBf69W2569FhWa0R5ntOpFU8j3f2OblHl0f/QMP+5yrDL/kX7TKk7VIfsDY3NXpOEjvU43Co8h5LNxZaaLclugQUVS1RbzTUbicrGZPX3K1UDNyKzVpZQuUOqU7BcQqT1RYLlrawjmllHcn+UXDmlkQ8wvykeqMgZiHx4oyhc7Xhya9Ow+n9dy56i/UzRPQ4jEvkqi+eqPrvXmS6i8z56v7pT8X/JzSzPNOsxniKGXD4KZubtI+zzXbZvktINjfvW0ppwUT1MRi6c8NGmt1Y5MrE8wIw6sdDKyVnnRuDh0Ntwe4i49apOzuaUqjpzU1yO6rsawurtLUMe2SwDgA+5tyuzRwW7nTlqz2J4jB17SqLUWHccUsXaRsgMUOWzMrQXucb3c/ytOXMlJVYq6S0Cn7RoQvFRsuRyPCmNmjnbLbM3KWPaNy0227wQCsoSyO552ExHAqZuXM3sVrsKe2SRkcnavDiG2cGiRwNiRmyjU30WjdN3aR11amCleSTuyOAcTUzqUUlaxzmNPkPaCbC9wDY5gRc2I5IhOOXLIeHxdJ0uFXWgTScU0NJI34rTuLbntZXC8hbY2bHmdfe25A8UKpCL/Si44zD0XalHxZjU3EMbcSNYWv7Mve7KA3tLOjLRpmtueqlTWfMcyxMVieNZ2MbGqsTVE0rQQ2SRzwHWuA43F7HdTJ3bZzV5qpUlJc2a/C/FApmvhmj7ank1czS4J3yg6EGw002uqhPKmt0dOFxipJwmrxZpDEMHYc7aeaR3JjtWX7w59re1VemtUmbqpgo6qLbOTxes7eaSTLkD3FwYDcNGwA9SzerbOCtU4k3K1rm9H8IFa0AB7LAAD82Nhor4szqXtGslbT0Oq4S4wkfBVTVTmlsOTLlaGkl2byR1JIaAtIVHZuXI78LjJShOdR7HnGMYk+pmfNJ5zze3Jrf2WjuAWDbbueNWqurNyZ11JCHz0jXbDDYz/uK6sPJxqJruPUoRUqsE/7aJ1jBm56aL14N21OmpFZidO5vXULOVzWCRN5J5qCweSBx/5dNSSE0wVuDyOOgtfror4isLIzVpuEg4eVJY9APvWTrvkaKmBYpgAjPkvv3EKo1LkyhYyzRu5ELS5AO5jgmFyTad5F7GyNAJQUj3HYpOyA1YMAkJHkm2lz3FQ6kS1FnoGFYS2OJrQTYX373E/euWUm2aqOh5rifyVRfPVH13rzpdReZ89X90p+L/k5pZnmCQMSYDIASAGQMZACQAkDGQAkxjIAZAxIEMgYkAWiocGFl/Jc4OLeRc0EAnwDj7U7lqbtl5FSRB32HECpp7/+mxfWXTR66/ae3Q7eP7EW4ja5K9WDdjtqJXMIyEXuDe/0LW1zML/Kvk2y2WfC1NFPQvgxayh0xqYdHjTTuodNlqaCo8XHIpZGVmRVVEya3CFoJ6mTNhzr7rVVDPIyr8nSDmFXEQsjDaWkds42UuSGos06SQRi1sxvp1HgVm/1FrQ36aou25GqxZojSpZbtHr95UsZ5ViXyVRfO1H13rhl1F5nzdf3Sn4v+TmlkeaJACTGMgBFADIGMgBIASBjIASYxkAMgBIAZAxIASAEgDti61RT8v5vgH3rrw6vU/8Ak9uk7Vlf5EF1S9SCuddR23A3LbhnPxgaWnulZl54lJoehQkxupErdSOGyeUOJHvJsp39UsguMi8Nk6pcIOOi6IyXA39aUqdkUqyeiDMr22zC1xpqstDV3RXPVFh1TUUwcmhNncfKym3VJpbDu9y92Nm1rWIU8IrOdVgdWXQMd1zfXcFhONpWLTujhoaV1VhsccIzy0s0hkjHnlkjnEOaOe/LoV57i3HLzXI8KVKVXDKEd4t3RhNwWoP9Xm/0n/gs8r7jg6NW+V+ha3h2rO1NN/pu/BGSXcUsHXfwMsbwvWH+rS+ttveU8ku4pYKv8rLBwfXH+rP/AM0Y/iT4c+4roGI+UmOC63nDbxkiH8SfCn3DXs/EfL90SHBdVzEbfGaMfejhSKXs6t9PUR4NnG8lOPGdqOG/p6j/AKdU716kDwo8b1NGPGoH4I4b70S8DJbzj6jfyZbzrqIfvifc1LJ/7Iawa51I+o38n4RvX0v+Evd7gjKvmQ+iQW9SIvyJS88Ri9UUpStH5kPotH+6vQb8lUQ3xAeqnk+8p2j8wuj0P7n2E2gw/nWyHwp3feUfo7/sHCw39x+hP4jh/Keqd6MDfvKLQ+voXwcN80n5CjoqB3m/H32/sRQp2j9fRBwqHJTfkWswyk5U+JuPTLEP4UWXcylQpP4Zjuw+laRejrtdszmtv7GKlTb2jIbo0l8Ex+zpm7YfMSNhJOQ0+kABcLRYeb2psGqUX2Tv9WXRMe575pbdpJYWaLNY1ujWNHIAAewL1MJhnTvKfWf2Q1mbcpbv7BBJK68qRq5yY2VUQNlQAsqQ7CyoAWVMB7JN2KSuO12XVZTlfQ3pQadxR1YJAOw2WLjY6EyM8rDuL22PPwSSaKdh21lvNRluO4BVOubq46Es7Xhc/o0f+P7Ry5qvWZpDY5iTCG37SNzonj9tjrG3fZRVpRqO+zOaphIyeZNp96J5Ko71k9u4kfTmWfRn87I6NU51GSjo3u86sqv9UhJ4X/2Y+iX3qS9R+E8INW6QSVFRZpIFpXbA21usnQXeylglznL1N2v4DgbG93aTucGkjNLpfv0TjQi3rf1DoFPvfqcxVcPRM1OZw73lbRwtJ8n6mbwNJa6+pWMMpLX7K/7x/wCKvoVPu+4dEw/y/dkoqOkv/Qj1ukP8SfQqa5DWEw6+H7v/ACXinpL27Fn0n3lHRIdxfR6HyoQbT30hj/yhV0WHcNUaPyr0CoqeH/wo/wDI38EuDBckWqVL5V6BVNTRu2YwdPIb+CHCK5FqnDkl6BMFM1mtm+poRpyRWSK5IReOWgTHYvhktbVDGC/Bwfzk/pv+sVgyzYx6pcya4P7Leh961groiTsZU9eXWzW0N9O9aJW2JuKKoYD5bQWu0ceYHcjXkJqPNFEsMTXnQ2BuNb3HSy1VWTVjHgQTugiooGOu4eSeg2Pq6qY1pR0epU8PGWq0Axh12kg6jlotOkaoy6Lo9QDKum5yWCaOkzOs64HUBYVKmVaHRSpZnrsalZh7OzORvlAaHqsIVpZtXodNShHI7LUw8q7LnnjFqHqNOzImnuNieqh2NoykwYxFp8kC/epauaZrA8tLMT5m+vLVK8e801I1dFLG0PcLXNgDvoLpKcZOyG00tQA1RG60sTc9A4SlvSRnvk+1euKr12b0+qc7J2lvNNu4LdZTPUUUsjORt9CGosE2iyac75SEkl3jbNb4MD5UvifeuN7s3Ow4jlyUszukbj9CqmrySJk7I8ufi4cLEaLu4Vjmz3Bu3Z3qrSFdES5h5n1I/UAVTtjG9yobkNWCWSRhTaTK0J/HGnYJZGPMi6GoPeFLQ0wxsl/OUFkpAy2jyD43Qm+4GkU5sp8+/qVK75E+YT8Gh8ub0ne9crNjR4lt25F7eS371tDYiW5l5I7+cSfUquybItDo97X9f3JalaDySA7WQrgOSbalAA8rwOequKbIk0iqF42VSuRBR7i2nq7E6qZItMumxAbBKNNscqiiZ8pubrqisq1OCbU5aF8NGHC+ZZyrWextHDXW5OneGAh3PosptydzenHIrFUkg3PPuSVymW0dc0W5nwSlFji0aVRIyQeUAfGyyV1sXozGfhNIbkjc8n6fQteJU2JyQOkwKGJsDAwWaM1tb/tuvr43WU3JvUayo5qOTXdbNE3CmubbWyjUosbbcI1Ab4NPPm9J3vKxZR2mLxB8MjTs5hB8CmnZ3QmrnDy4XA0GzBdbqpPvIcI9xj1OHt5aHu2W8ZsxlFIHbQn+0B6lo39DNNXsM6mfyN/ahW7hN25koqV2YE2tfVN7aCU1fU1RIB5rAPABc2RrdnQpp9UjNHzuLnlZVG2xM8y1Ki53UJ5BcQaOkJ13Hck5W0KUb6jy4cXeaMo+j8URqJbg4N7Gn8GTbOlHRxHsK43udK2CeK8MfJUlwcAMjB9BW9OolGxlODbuARYSOb/+c03U+gKn9SJoSD/Sf7b/AHoz35Bk+omU19nH2BGb6BlLuza07k+JSu2Fhp2AhNNoGkwbK29tVd2RZE2sYP2QR1N7hLUf6S9pjFjkCX6u8f6VyK6ixN2j6FpBtbmM4xb0Ixxutpoh5NxLichPhsdfYpduRos3xDGnz7HTpfRRmsaZblctGQDfbkLhCncMgFURu5HQbNvc+CtNEtMY4kBYCI+xHD+o1P6HX8PvJgYcpGr9LbeW5YT625a8DllvzIJsOqGNB0ayZZf8G3nzek73lYMo7TFP6GT0SmtwOHqCuiG5EtgErqRwN6ismSyNlKLlsiVkySk7qZG1MkzZQipFoGi0Wxg9wmi80+K5qm52UuqRvqgtBPwb+fN6TveuZ7lhvEzj8YPoN+9bQ2JZny+b61QA4OqpiGugki06+tPkBcpQMZw0CqJMtiyy0MSLB5SksIHP1KRoieXipfM1ITeaPFERyAQ46q7EoHleddT7UITYHzVkhMW3rUMo7TAD+YZ/i+u5c89y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6" name="Picture 6" descr="http://www.sonidoonline.es/wp-content/uploads/2013/11/futuro-nu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6194"/>
            <a:ext cx="3519444" cy="263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9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FALSAS ESPERANZAS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6679" y="2010263"/>
            <a:ext cx="82296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INTERNET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FRAUDE</a:t>
            </a:r>
          </a:p>
          <a:p>
            <a:pPr marL="457200" lvl="1" indent="0">
              <a:buNone/>
            </a:pPr>
            <a:endParaRPr lang="es-E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 smtClean="0"/>
              <a:t>PUBLICIDAD ENGAÑOSA</a:t>
            </a:r>
          </a:p>
          <a:p>
            <a:pPr marL="457200" lvl="1" indent="0">
              <a:buNone/>
            </a:pPr>
            <a:endParaRPr lang="es-ES" sz="1600" dirty="0" smtClean="0"/>
          </a:p>
        </p:txBody>
      </p:sp>
      <p:sp>
        <p:nvSpPr>
          <p:cNvPr id="6" name="AutoShape 4" descr="data:image/jpeg;base64,/9j/4AAQSkZJRgABAQAAAQABAAD/2wCEAAkGBxQSEhQUExQWFRUUFBUUFBQVFRUUFBUUFBQWFhUUFBUYHCggGBolHBQUITEhJSkrLi4uFx8zODMsNygtLisBCgoKDg0OGhAQGywkHyQsLCwsLCwsLCwsLCwsLCwsLCwsLCwsLCwsLCwsLCwsLCwsLCwsLCwsLCwsLCwsLCwsLP/AABEIAMIBAwMBEQACEQEDEQH/xAAbAAABBQEBAAAAAAAAAAAAAAAEAAECAwUGB//EAE0QAAEDAgQDAwYJBwsCBwAAAAEAAgMEEQUSITEGQVETYXEiMnKBkbEHFDVzobKzwdEVIyQ0QoPCFiUzRFJigpKTovB04VNUVWSj0vH/xAAaAQADAQEBAQAAAAAAAAAAAAAAAQIDBAUG/8QAOBEAAgECBAIHBwMEAgMAAAAAAAECAxEEEiExE0EUMjNRcYGRBTRCUmGhsSJywRVT0fAj4SRigv/aAAwDAQACEQMRAD8A40hfVHz4rJgKyAHsgQrIGPZAhwEAPZAHT8EYa4ztlI8huYC+5cRYG3TVceMqpQcFudmFpvNmex6bHGCF49z00QmwaKQWkYHDodlUakou6ZLhF7koqCNjQ1jWtA2AAGiTnKTu2NRSVkEMiA2SuMi+K6LgAwcPRi12NcQS4F3lWcdyBsFq60uTM+FECx3hCOZmgDHDzXNaB7RzC0o4qcH3kVcPGaOPrODZIyB5TiTplbcW55ui7o4xS+hxvCW+p1uBcP8AYsHdfML3BK4K1dzdzsp0VBE5KIb5VnmZplRLsQErsdjJryXOAYLmxsOvUdy3ppW1MZ76G9g+Gtc1pIy6A2NwQTuDdYznqaQjoFYhgzJGlpBsQRoSN1Maji7ocoKW5wuLcCyi5iJeR+y7Qm55E816NPHR2kjiqYR/CYVRw7UM0dGQRryOnM3Gi6o4im9mYPD1FyMoxG9rG+1rG9/BbXW5jZ7Hb4Fw2LtL4tMrdHbd9x/zdebWxD1SZ6FKgtG0dYMBhDcojZa4OjQNQbhcXGne9zq4ce4xeJ8CbLHzuw3BG9tARZbUKzhIyrUlNamJhXCYN3Pv52lug6hdNXFvZGFPDLdkuIeGWtaHtBNiLju7rbpUMS27MqrQVro5Sow94BcGuDAee67o1E9L6nHKm90j03gL9Rh8ZftpF5OM7Z+X4R34bsl5/k8mIXtHljWQIeyAFZACsmA9kAPZAi+keGuBIzDYjqD071Mk2tC4OzPTsKc3I3L5thYHcLwql7u57ELW0OgieLBYs1LnSiyQFTn3QBZGgC9rUAWRpAPK6yAB2uFymAzSboAk+mBGqLgUPodLBO4WAfyNGXNcQQ5pBBvbY31Vqo7WIcFuaTHEHW3coLNCAaXKljQQynadVLkMqqqIHkE1IRhycOtErZRu3NfQG4dbu7lsqry5TN01e4YGi+yzLHegCmUZQTa6EAMQHahVsBXURAjUITEzhOLKkMBY3TkfWvSwkLu7OLEStojp+Ax+gw+Mv20i5sZ2z8vwjTC9kvP8nk5Gq9pHlMayAFZMQ9kAKyAHsgB7IANw+jz6k2AOw3Ph08VlUqZdjWnTzanaYO7IwNtaw23Xk1tZXPTp6KxrtqlhY1uWsqSUrDuFQyqWMNjlSGXtlCQEhN0QBTI4pgRLkAWRFIC8OQBcCkMGfDc3TuAjHZO4gmlkSBBTZLKWrlFvaaJWAFqZVSEAlUIVkgJPZdtkDMqOJzCRyG3/AHVtpklNVVgaKlG4nI8x4klzTvOtrj3W0Xs4ZWpo8rEO8z0HgT9Rh8ZftpF5uM7Z+X4R2YXsl5/lnlLgvaR5Y1kxCsgB7IAVkAWQxFxDRuTZJuyuNJt2Rqx4Nm0B168t9lzPEW1OlUEzYw7CbAttpz//AFctWvd3OinSsrGvHQkbLmc7m6jYkDrbn0U25lJ8i1j1LGFRyKSjQp5RzUMYSCEhkmvAQA80osgCtjrpgWtYUgLL2QA7ZUhk3SoArMiYiyGTVAwzMpGO6VAgKeRUAOHpiCI3aJDGvZAFU7gQgDhOKq0wvblsb3uPVpryXo4Wmpp3OLETcLWOKqJ3P8435r04xUdjz5Sctz0/gb9Si8ZftnryMZ2z8vwj0cN2S8/yzzrFcGlgPlt0J0cNWn8PWvTpV4VNjgq0ZU99gX4qcgdfmRl5+K0z62IyaXK+zPQqromzGLUwFZAi6l0e3xt7dFMtiodY6CKaxygABptc7nldcMo3V2dqfI6fDWCwXBU3OuGxoOYszSwDNE0Xdz2VZnsKy3BO0TsIuilUtDuERzqR3CI6lKw7l7Z0rAWukuEAKOVAwlk6QDvnQBT2yAJCa6AK3TpgSjqUgCW1iVguQfWJjKXT3TERbKgAhkyQCdKmALPUJpCucPxZGfOJ5+xeng2r2OHEp2ucqQvROA9Q4HH6FF4y/bPXjYztn5fhHp4V/wDEvP8ALFxFStfC8O2ssaMmpqxtWinFnnsDywWyggnQnnbovZklJ3ueYm4rYLgc3KSbbeJHQLOSd9DSLVrmXUAG1l0Ruc87FVlZmOwkG43Sauhp2NSinD9HHyidL/iuapFx1Wx0U55tGdbQS2Fhy28F5lRa3PQg9AqWrIUKNy3KxQ6fMnksTmuOKS4veyVxpXBpWZeaYiDZilYdwhkqmw7hccqkovZKiwyfaJATEqQEe2RYBF6YEC8oArMqLAN26Bi+MosBE1KBDtqE7AWNnSsBaKhFgLS82RYZW65TEZ2JYKZSDmsOYtqe6/JdFKvk5GNSln5nJ1uBlp0vbpa9gP7y74YlSWpxTw9ndHc8GxFtHEDyMn2r1wYqSdV+X4R1YeNqaXj+SdWA4EFYR01Oh6nNYlRsDC3TNe7dB1vp7F2Uqks1zlqQWWxhyU5e2zAd9QBcX5XK7VNRd5HK4uSsgaXDJW3uw6ak7haRrU3zMnRmt0CWWpkKyAJRmxSew07M7Ogm8lp7gvHqx/Uz1actC6skzNNlMFZlTd0C4aw2tzuffyWtVq9zKmmFCc7FYtGqY2ZKw7lT2oGNG6yTBMJbMosVctbKkxpl7XpDJtkQMtDkAPmQBXI5AAsj0CB3SJ2EQMyLBcdsidguXsddIZaxqQF8YQMOhCljCYY90rgh3NA9fJMYBWxAgj1K4slo08DitAwW2zfXcpqSvIUVoYBjeNiCO/da3iybSQPU0pOu48NVcJWIlG4qKANboLa9LE+PVOpJt6hCKSJ1koykdymC1HN6HBTxgOIGupXtQd0eRNWZUQrIFZAB9HiJYLLnqUFI3hWcTThrRJpexO3Vc0qTgdKqKZJuJdne5uQjg59hcXKBUWJOLyHag3I7itauHWXTkZUq7zamsHrhsdqY7XJWC5JJoaYhdTYq5NkiVh3L2SKbDuENclYdyfaosFyLpkWC5S+VFguUPemkK5Q6RVYCAeiwi6IXQwNOkpr6qGWgzsQFIxrWQBNlRZFgLPjaLDuVvrgmoizAVZiTQtIUnIzlUSN7AZg6Bjr75j/vcsqsWpNFReZXM+OMk6J3KsFOoy0En2BFwsA1DbaWsqTJZjY3MxjL38rkF00IOUrcjnrSUUclUyZje2vPvXqQjl0POnJS1KCFoZiskArIBDg22RYE7DucTulZBdjBMVwyOucNFi6MWbxryQTHXdVlKh3Gqrd5YyuDdRr1SdFvRhxUtgiPEb3JtZZSw9jSNe5eKpgFyVjwJXsa8aNjVw2IPtfS+tllUWXQ1g7nQRUTLaDVYNm1ip+FDdGYLAVVRgXtyVJk2M6SLuVXJKW09yi4WLnYeDtdLMVlKXYcQnmFYNp6M2GihsaRpxw2Cm5Rd2Q3cUDAqyZo2srhFsiTsZ/5QaOhK2VFmXFRcJQ4XChxszRSuCVr7NJBCuEbsibsjlp6gk3716kKaSPNnUbZ6BwgSaSK/WT7V68zFRXFfl+Duw7bpp/7uEULgXi/Jc/I6rmk51goKM2qiurTJaMHiHBi5lwSba29XuXXh6+WRy16OZHITQlhs4ar04yUldHnSi4vUpcFaJbI2TJHsgBrIAeyAHsgBWQA9kgHsgBwgCTb+xS7DV2djw0/O299tPHReVio5ZHp4Z5onSsktsuNnWTdOgdwCoPeqRLBg4c0AEMLOiljRRLM0HRNAViqCdhDmsSsO5TJiRFz0VxhchzsAVGN3Gh9S6I4Zp6mDxCtdGPUYiXbrsjQUTllXctyiGUAk/8APUtJRbVjOMrO4S3E7AgX9qz6PfU0VeyBJKom+p1WqppGbqNg9loZno/CB/RIv3n2r15GK7V+X4PTw3Zrz/ILNij3TOipIe2ezSR5cGRsPQuO/PmNua82dd3ywVxTxLzOFKOZrfkkPfEjtDTv7mTC/wBLlKq1e5EcXE/Kn5kTJiI3oL+jNGfcSnx6nOH3HxsSt6f3K5a2sIs6glHg4O9zU1iJLeAukVudJ+py+J01Q91zSzj9286eoLvo+04QVnCRxVZ1JO7gzOfE9vnRyDxY4e8Lde16PNSXl/2YuTW8X6A5nb1V/wBWw3Nv0ZHGiOJm9VcfamFfx/Z/4HxYd4+cdQtVj8M/jX++IcSHeSDh1CtYqi9pr1Q88e8kFoqkHs16od0OAr32GPlQArJALKgC+JnP6FEnyLguZsYfO2O2Uu8D5ovuuSpGU9zqpyUdjZgxFzmtIG+/4LklSSdmdUaraugh1UTtuPZ4KMqRea5EZnA6HxKGkgTbB5InaoGASVpCeS4swO6tKeQMwhUlUqbZLmkMazQ21tvbl4rRUHzM3WXIrfWiy0VBpmbrpoyn76LujscUnroMmSKyBisgBWQAsqAPROER+iR+Mn2r15OK7V+X4PTw3Zrz/JytVKWYTAGm3bzzGW2hflc4AOPMaD2LwXpTX1bPKqylHCRs+s3f6nLZR0WOVdx5lybJHN81xHgSPcmNSa2YSzFJhtNKPCR/4p3feaKvVXxP1L2cRVQ2qJv9Rx96rPLvLWLrr4mXs4trRtUv9eV3vCfEn3mix+IXxF442recod6UUR/hRxZ95S9oV+bv5IX8spz5zKd3pQMPuT4svoV/UKnNL0I/ypv59HRuPfDb3FLP9F6C6dfrQi/IieIID52H03+HOz3FGZfKh9LpvemhHF6I74eB3tqZR7wi8ecfuLpGHe9L7sQrcOO9JM30Z7+9C4fcVxcL8j9Rdrhp/ZrGei6F3vVqpbZyXmGfCvlJCyYcdp6xvpRxu9xWixE1tOXqO+G+aQ4pKI7V8g7nUz/uKtYystqsh2ocqj9CQw2A+biMf+KGRvtVrHV/7nql/grJDlVXoTbhYB8ivoz6TnM/hVf1Cv8ANF+Q8j+GpEOgiqRo2poHjoKgf9lDxVR/KbwnWWinB+YbEK22kNPLbkydpJ8PKR0mp3L1NeJX+WL8GH4VjzZA9j4zHKwgPjcLFvee5bU6qqbaPuOijXVS6as1ug0RNkJtYdy1NtzMr8CvsbFXGp3kuHcAMwQg+UdFXEJyM0aelYLA2PftZS5srIgh+HsGlhYixHIoU5BkiuRzWLYU1ou3yTroToV3Ua8pOz1OGvRildGKGrsOMPpsFmkaHNYcpNgTYD6eXespYinF2bNoUJyV0i2PApc4aWgC+rrgtAGpvlKh4mnZtMtYeeZXRv0/C7ZHC4sOZGhOmy4ulSijreGjIJHArC6+Z+Tppmv4kI6dK2wdChfcHquDMp/Nu0sdHDn4hXHGNq0kKWEXws3sAwh8cDGuLbjMSBrbM9zrfSuWvVUptr6fg2pU3GNn/upwOJfJVF87P9d68iXUXmeHX90p+L/k5pZHmiQAimMZACQAyBiQAyAEgYyAEmMZADIGJAhigYkAKyAGASsNM7dsrnS0UhN3y0hEhO7sjnBpceZs1uvcuug/+SL+h7NJt1Kcnu46m3A8jXYhd56SLnVd/fdFhjF990gGgZuT0TAm69tEITA/iQcDmGbc667lacVp6EcJW1BsPwdgmzOtkGoBN7u/BbSxLdO3MwjhoqpfkaFVKXGzT5PTYLnR0hUEQA03tv3eClu5SVjdwkjJ3jms5FIt+MEk2vYHWyVhjzSam6EBbT+aN+fvUvcZ5NiXyVRfPVH13rgl1F5nzdf3Sn4v+TmlkeaaUWAVLmte2CRzXAFpDSQQdiLKssu46VhKzV1F2IuwKpH9Xm/03/gjLLuF0WsvgYLU0ckdu0jey+2djm3t0uENNbmcqc49ZNFCRAyBiQAyAEgYyAEgYyYDIASAGQMSAEgBIA7vDIg6XDwf/JPP0yFdFF2nHwPaodpS/adDlA0su49Qokg6J3CwspOidxEo4UXGXyyNAsjUAVj0CLoaYvKL2Cw5oiNxbxRmCxfDGFLYwylYRsdOiTY0GG+/0JFAEknlXJ9hOgTJNWjlBYPX7yoa1Hc8rxP5Kovnqj671wS6i8z5yv7pT8X/ACc0sjzT1KsxaSlwqlkiIDssTdRmFiw309S6nNxppo+jqV5UcJGUPocyPhDrOsR/d/g5Z8aZ5/8AVa/0M/F8dqcQMbHMa5zS4sbEx2Y3GulzfRqmU5T3Ma2Jq4q0Wr+BjVEDmOLXtLHDdrgQ4aX1B23Cg5ZRcXaSsx6akkkv2cb321ORjn2HU5QbI15FQpzn1U34HWfBnhjZZnmWEPj7I5S9mZmYPbsSLX3W1FXeux6PsykpSbkrqxy9TQyAu/NSAAu/YcAAD4bLKzOGdGab/S7eAO6JwAJaQDsSCAfA80jNxkldorAvsgSVxFp2tr0QOz2IkpgK6AHItvogbTW5EoASANGgwl00M8rNewyOc3+47NmcPCwPhdNRbTaN6dBzhKS5GckYHfYQbT0H/Qe8vXRR68fA9zD9rT/YdFUSC67Vc9JjRvBTBFxlbZAynMgCIA5oERIF9EwCI3281JjGkLjugBoykwC2PtqEhhEkvkjrzSGAzE2VIQZhQ/NN8XfWKmW4kec4l8lUXztR9d68+XUXmfO1/dKfi/5OaWR5p6w6jglwylbUy9kzJEc12t8rIbC7ge9ddoumszsfSuFOeFgqjsrIwzw3hfKu/wDli/8Aqs8lP5jk6Jg/7n3AeHaWKLFomQydpGC7K+4N7wuJ1bpulFJTSTMcPCEMZFQd1/0ZvHX6/Uek37Nimp1mYe0PeJeX4N/4Kt6r5tnvetKHM7PZPx+C/ks+CjE5HOfTkjs2RmQC2uYvbc39ZTw8nsX7KrSd6fJf5Mes48q3CSMmPK4OYfI1sbg636LN1ZvQ56ntKtrHQO4t+S8P8G/ZFOfZxNcZ7rT8vwYfAw/T6b03fZvU0+ujkwPbxN2kb/Px+df9gVa7XzOyK/8AP/3uCMV4kpqOomENMJZTI4yyyG1nE6sZoTYeoeKpzjFuyLrYqlQqSUYXd9WVxVMMUUmKSwtL55MtPC6xa0gZS69v7jje2w71N0lxH5ApQjF4mUdXsiGDcY/HJW01XFC6OY5AWtILXHzTqTzsLixCI1czyy5k0cZxpcOrFWZx+PUHxeeaK9+zeQCebd2k+ohZyWVtHn16fDqSh3Ho1L8GtM5jHdpMC5rXHymWuQD/AGF0Kgu89ePsyk0ndm7w3wpFR9pkc94lDQ4PykWbfoB/aVwpqNzqw+EhRvl5955dxtw+aOoIaPzUl3xHkBfVni33ELmnDLKx4mNw3Bnps9jTbJlkoj/7Bv0uetsOrzj4HdQ7Wn+w0nVd+a9BI9K43xwhOwrl0dZdKxVwuMkqRkZX25poTKm1QG6dguSZiIHNLKwuiX5QullHctiqAUrBcMimHVKwxPqu9Fhg76wJ2Fc2MKeDE0+l9YrOW4HnGJfJVF89UfXeuCXZrzPna/ulPxf8nNLI809D4n+R6X9z9Qron2S8j3cX7lHyPPCsDwzf4B/X4PF/2b1pT66O32f7xH/eRDjttq+o9Jv2bEqnWYsev/Il5G/8FW9X82z+NXQ5nZ7J+PwX8lHwSfrMvzH8bUYffyJ9k9pLw/k4ufznekfesTzZr9T8WdtxcP5rw88rM9piP4FbT7OJ6uM90p+X4MPgT5QpvTd9m9RDro48D28Tdovl53zsn2JVrtfM7I+/+v4OY4q/Xan5+T6xUT6zOHF9vPxO2GMup8JpZYo45ADkfnbmDdXi++nlAD1rXM401Y9TjunhISirmI34QZQb/F6e41ByG4PW91PFfcjm/qUvlRzON4i6plkmcAHSWJDb20aGi1+4BZzd7s4qtV1Zub5nvtB/RR+g36oXctj6qHVXgEJlHBfCvXxCFsJAdK5wezrG0XBf69W2569FhWa0R5ntOpFU8j3f2OblHl0f/QMP+5yrDL/kX7TKk7VIfsDY3NXpOEjvU43Co8h5LNxZaaLclugQUVS1RbzTUbicrGZPX3K1UDNyKzVpZQuUOqU7BcQqT1RYLlrawjmllHcn+UXDmlkQ8wvykeqMgZiHx4oyhc7Xhya9Ow+n9dy56i/UzRPQ4jEvkqi+eqPrvXmS6i8z56v7pT8X/JzSzPNOsxniKGXD4KZubtI+zzXbZvktINjfvW0ppwUT1MRi6c8NGmt1Y5MrE8wIw6sdDKyVnnRuDh0Ntwe4i49apOzuaUqjpzU1yO6rsawurtLUMe2SwDgA+5tyuzRwW7nTlqz2J4jB17SqLUWHccUsXaRsgMUOWzMrQXucb3c/ytOXMlJVYq6S0Cn7RoQvFRsuRyPCmNmjnbLbM3KWPaNy0227wQCsoSyO552ExHAqZuXM3sVrsKe2SRkcnavDiG2cGiRwNiRmyjU30WjdN3aR11amCleSTuyOAcTUzqUUlaxzmNPkPaCbC9wDY5gRc2I5IhOOXLIeHxdJ0uFXWgTScU0NJI34rTuLbntZXC8hbY2bHmdfe25A8UKpCL/Si44zD0XalHxZjU3EMbcSNYWv7Mve7KA3tLOjLRpmtueqlTWfMcyxMVieNZ2MbGqsTVE0rQQ2SRzwHWuA43F7HdTJ3bZzV5qpUlJc2a/C/FApmvhmj7ank1czS4J3yg6EGw002uqhPKmt0dOFxipJwmrxZpDEMHYc7aeaR3JjtWX7w59re1VemtUmbqpgo6qLbOTxes7eaSTLkD3FwYDcNGwA9SzerbOCtU4k3K1rm9H8IFa0AB7LAAD82Nhor4szqXtGslbT0Oq4S4wkfBVTVTmlsOTLlaGkl2byR1JIaAtIVHZuXI78LjJShOdR7HnGMYk+pmfNJ5zze3Jrf2WjuAWDbbueNWqurNyZ11JCHz0jXbDDYz/uK6sPJxqJruPUoRUqsE/7aJ1jBm56aL14N21OmpFZidO5vXULOVzWCRN5J5qCweSBx/5dNSSE0wVuDyOOgtfror4isLIzVpuEg4eVJY9APvWTrvkaKmBYpgAjPkvv3EKo1LkyhYyzRu5ELS5AO5jgmFyTad5F7GyNAJQUj3HYpOyA1YMAkJHkm2lz3FQ6kS1FnoGFYS2OJrQTYX373E/euWUm2aqOh5rifyVRfPVH13rzpdReZ89X90p+L/k5pZnmCQMSYDIASAGQMZACQAkDGQAkxjIAZAxIEMgYkAWiocGFl/Jc4OLeRc0EAnwDj7U7lqbtl5FSRB32HECpp7/+mxfWXTR66/ae3Q7eP7EW4ja5K9WDdjtqJXMIyEXuDe/0LW1zML/Kvk2y2WfC1NFPQvgxayh0xqYdHjTTuodNlqaCo8XHIpZGVmRVVEya3CFoJ6mTNhzr7rVVDPIyr8nSDmFXEQsjDaWkds42UuSGos06SQRi1sxvp1HgVm/1FrQ36aou25GqxZojSpZbtHr95UsZ5ViXyVRfO1H13rhl1F5nzdf3Sn4v+TmlkeaJACTGMgBFADIGMgBIASBjIASYxkAMgBIAZAxIASAEgDti61RT8v5vgH3rrw6vU/8Ak9uk7Vlf5EF1S9SCuddR23A3LbhnPxgaWnulZl54lJoehQkxupErdSOGyeUOJHvJsp39UsguMi8Nk6pcIOOi6IyXA39aUqdkUqyeiDMr22zC1xpqstDV3RXPVFh1TUUwcmhNncfKym3VJpbDu9y92Nm1rWIU8IrOdVgdWXQMd1zfXcFhONpWLTujhoaV1VhsccIzy0s0hkjHnlkjnEOaOe/LoV57i3HLzXI8KVKVXDKEd4t3RhNwWoP9Xm/0n/gs8r7jg6NW+V+ha3h2rO1NN/pu/BGSXcUsHXfwMsbwvWH+rS+ttveU8ku4pYKv8rLBwfXH+rP/AM0Y/iT4c+4roGI+UmOC63nDbxkiH8SfCn3DXs/EfL90SHBdVzEbfGaMfejhSKXs6t9PUR4NnG8lOPGdqOG/p6j/AKdU716kDwo8b1NGPGoH4I4b70S8DJbzj6jfyZbzrqIfvifc1LJ/7Iawa51I+o38n4RvX0v+Evd7gjKvmQ+iQW9SIvyJS88Ri9UUpStH5kPotH+6vQb8lUQ3xAeqnk+8p2j8wuj0P7n2E2gw/nWyHwp3feUfo7/sHCw39x+hP4jh/Keqd6MDfvKLQ+voXwcN80n5CjoqB3m/H32/sRQp2j9fRBwqHJTfkWswyk5U+JuPTLEP4UWXcylQpP4Zjuw+laRejrtdszmtv7GKlTb2jIbo0l8Ex+zpm7YfMSNhJOQ0+kABcLRYeb2psGqUX2Tv9WXRMe575pbdpJYWaLNY1ujWNHIAAewL1MJhnTvKfWf2Q1mbcpbv7BBJK68qRq5yY2VUQNlQAsqQ7CyoAWVMB7JN2KSuO12XVZTlfQ3pQadxR1YJAOw2WLjY6EyM8rDuL22PPwSSaKdh21lvNRluO4BVOubq46Es7Xhc/o0f+P7Ry5qvWZpDY5iTCG37SNzonj9tjrG3fZRVpRqO+zOaphIyeZNp96J5Ko71k9u4kfTmWfRn87I6NU51GSjo3u86sqv9UhJ4X/2Y+iX3qS9R+E8INW6QSVFRZpIFpXbA21usnQXeylglznL1N2v4DgbG93aTucGkjNLpfv0TjQi3rf1DoFPvfqcxVcPRM1OZw73lbRwtJ8n6mbwNJa6+pWMMpLX7K/7x/wCKvoVPu+4dEw/y/dkoqOkv/Qj1ukP8SfQqa5DWEw6+H7v/ACXinpL27Fn0n3lHRIdxfR6HyoQbT30hj/yhV0WHcNUaPyr0CoqeH/wo/wDI38EuDBckWqVL5V6BVNTRu2YwdPIb+CHCK5FqnDkl6BMFM1mtm+poRpyRWSK5IReOWgTHYvhktbVDGC/Bwfzk/pv+sVgyzYx6pcya4P7Leh961groiTsZU9eXWzW0N9O9aJW2JuKKoYD5bQWu0ceYHcjXkJqPNFEsMTXnQ2BuNb3HSy1VWTVjHgQTugiooGOu4eSeg2Pq6qY1pR0epU8PGWq0Axh12kg6jlotOkaoy6Lo9QDKum5yWCaOkzOs64HUBYVKmVaHRSpZnrsalZh7OzORvlAaHqsIVpZtXodNShHI7LUw8q7LnnjFqHqNOzImnuNieqh2NoykwYxFp8kC/epauaZrA8tLMT5m+vLVK8e801I1dFLG0PcLXNgDvoLpKcZOyG00tQA1RG60sTc9A4SlvSRnvk+1euKr12b0+qc7J2lvNNu4LdZTPUUUsjORt9CGosE2iyac75SEkl3jbNb4MD5UvifeuN7s3Ow4jlyUszukbj9CqmrySJk7I8ufi4cLEaLu4Vjmz3Bu3Z3qrSFdES5h5n1I/UAVTtjG9yobkNWCWSRhTaTK0J/HGnYJZGPMi6GoPeFLQ0wxsl/OUFkpAy2jyD43Qm+4GkU5sp8+/qVK75E+YT8Gh8ub0ne9crNjR4lt25F7eS371tDYiW5l5I7+cSfUquybItDo97X9f3JalaDySA7WQrgOSbalAA8rwOequKbIk0iqF42VSuRBR7i2nq7E6qZItMumxAbBKNNscqiiZ8pubrqisq1OCbU5aF8NGHC+ZZyrWextHDXW5OneGAh3PosptydzenHIrFUkg3PPuSVymW0dc0W5nwSlFji0aVRIyQeUAfGyyV1sXozGfhNIbkjc8n6fQteJU2JyQOkwKGJsDAwWaM1tb/tuvr43WU3JvUayo5qOTXdbNE3CmubbWyjUosbbcI1Ab4NPPm9J3vKxZR2mLxB8MjTs5hB8CmnZ3QmrnDy4XA0GzBdbqpPvIcI9xj1OHt5aHu2W8ZsxlFIHbQn+0B6lo39DNNXsM6mfyN/ahW7hN25koqV2YE2tfVN7aCU1fU1RIB5rAPABc2RrdnQpp9UjNHzuLnlZVG2xM8y1Ki53UJ5BcQaOkJ13Hck5W0KUb6jy4cXeaMo+j8URqJbg4N7Gn8GTbOlHRxHsK43udK2CeK8MfJUlwcAMjB9BW9OolGxlODbuARYSOb/+c03U+gKn9SJoSD/Sf7b/AHoz35Bk+omU19nH2BGb6BlLuza07k+JSu2Fhp2AhNNoGkwbK29tVd2RZE2sYP2QR1N7hLUf6S9pjFjkCX6u8f6VyK6ixN2j6FpBtbmM4xb0Ixxutpoh5NxLichPhsdfYpduRos3xDGnz7HTpfRRmsaZblctGQDfbkLhCncMgFURu5HQbNvc+CtNEtMY4kBYCI+xHD+o1P6HX8PvJgYcpGr9LbeW5YT625a8DllvzIJsOqGNB0ayZZf8G3nzek73lYMo7TFP6GT0SmtwOHqCuiG5EtgErqRwN6ismSyNlKLlsiVkySk7qZG1MkzZQipFoGi0Wxg9wmi80+K5qm52UuqRvqgtBPwb+fN6TveuZ7lhvEzj8YPoN+9bQ2JZny+b61QA4OqpiGugki06+tPkBcpQMZw0CqJMtiyy0MSLB5SksIHP1KRoieXipfM1ITeaPFERyAQ46q7EoHleddT7UITYHzVkhMW3rUMo7TAD+YZ/i+u5c89y0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2700" y="2010264"/>
            <a:ext cx="4123450" cy="275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7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CuadroTexto"/>
          <p:cNvSpPr txBox="1">
            <a:spLocks noChangeArrowheads="1"/>
          </p:cNvSpPr>
          <p:nvPr/>
        </p:nvSpPr>
        <p:spPr bwMode="auto">
          <a:xfrm>
            <a:off x="8858250" y="648811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1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1057649" y="1412777"/>
            <a:ext cx="3757613" cy="359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 err="1" smtClean="0">
                <a:latin typeface="+mn-lt"/>
              </a:rPr>
              <a:t>Blasco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Núñez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Cela</a:t>
            </a:r>
            <a:r>
              <a:rPr lang="en-US" dirty="0" smtClean="0">
                <a:latin typeface="+mn-lt"/>
              </a:rPr>
              <a:t>, Carlos</a:t>
            </a:r>
          </a:p>
          <a:p>
            <a:pPr>
              <a:spcBef>
                <a:spcPct val="20000"/>
              </a:spcBef>
              <a:defRPr/>
            </a:pPr>
            <a:r>
              <a:rPr lang="en-US" dirty="0" err="1" smtClean="0">
                <a:latin typeface="+mn-lt"/>
              </a:rPr>
              <a:t>Fernández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Losada</a:t>
            </a:r>
            <a:r>
              <a:rPr lang="en-US" dirty="0">
                <a:latin typeface="+mn-lt"/>
              </a:rPr>
              <a:t>, Cristina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latin typeface="+mn-lt"/>
              </a:rPr>
              <a:t>Ferrari Balboa, Julia</a:t>
            </a:r>
          </a:p>
          <a:p>
            <a:pPr>
              <a:spcBef>
                <a:spcPct val="20000"/>
              </a:spcBef>
              <a:defRPr/>
            </a:pPr>
            <a:r>
              <a:rPr lang="en-US" dirty="0" err="1">
                <a:latin typeface="+mn-lt"/>
              </a:rPr>
              <a:t>García</a:t>
            </a:r>
            <a:r>
              <a:rPr lang="en-US" dirty="0">
                <a:latin typeface="+mn-lt"/>
              </a:rPr>
              <a:t> Cruz, Natalia</a:t>
            </a:r>
          </a:p>
          <a:p>
            <a:pPr>
              <a:spcBef>
                <a:spcPct val="20000"/>
              </a:spcBef>
              <a:defRPr/>
            </a:pPr>
            <a:r>
              <a:rPr lang="en-US" dirty="0" err="1">
                <a:latin typeface="+mn-lt"/>
              </a:rPr>
              <a:t>García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López</a:t>
            </a:r>
            <a:r>
              <a:rPr lang="en-US" dirty="0">
                <a:latin typeface="+mn-lt"/>
              </a:rPr>
              <a:t>, Carmen</a:t>
            </a:r>
          </a:p>
          <a:p>
            <a:pPr>
              <a:spcBef>
                <a:spcPct val="20000"/>
              </a:spcBef>
              <a:defRPr/>
            </a:pPr>
            <a:r>
              <a:rPr lang="en-US" dirty="0" err="1">
                <a:latin typeface="+mn-lt"/>
              </a:rPr>
              <a:t>Giró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García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Paúl</a:t>
            </a:r>
            <a:endParaRPr lang="en-US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 err="1">
                <a:latin typeface="+mn-lt"/>
              </a:rPr>
              <a:t>Goenagas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Ibea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Néstor</a:t>
            </a:r>
            <a:endParaRPr lang="en-US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 err="1">
                <a:latin typeface="+mn-lt"/>
              </a:rPr>
              <a:t>Gomis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López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Cinta</a:t>
            </a:r>
            <a:endParaRPr lang="en-US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latin typeface="+mn-lt"/>
              </a:rPr>
              <a:t>Linares </a:t>
            </a:r>
            <a:r>
              <a:rPr lang="en-US" dirty="0" err="1">
                <a:latin typeface="+mn-lt"/>
              </a:rPr>
              <a:t>Calero</a:t>
            </a:r>
            <a:r>
              <a:rPr lang="en-US" dirty="0">
                <a:latin typeface="+mn-lt"/>
              </a:rPr>
              <a:t>, Sara</a:t>
            </a:r>
          </a:p>
          <a:p>
            <a:pPr>
              <a:spcBef>
                <a:spcPct val="20000"/>
              </a:spcBef>
              <a:defRPr/>
            </a:pPr>
            <a:r>
              <a:rPr lang="en-US" dirty="0" err="1">
                <a:latin typeface="+mn-lt"/>
              </a:rPr>
              <a:t>López</a:t>
            </a:r>
            <a:r>
              <a:rPr lang="en-US" dirty="0">
                <a:latin typeface="+mn-lt"/>
              </a:rPr>
              <a:t> Rodríguez, Eva</a:t>
            </a:r>
          </a:p>
          <a:p>
            <a:pPr lvl="3">
              <a:spcBef>
                <a:spcPct val="20000"/>
              </a:spcBef>
              <a:defRPr/>
            </a:pPr>
            <a:r>
              <a:rPr lang="en-US" sz="1400" dirty="0" smtClean="0">
                <a:latin typeface="+mn-lt"/>
              </a:rPr>
              <a:t>                                       </a:t>
            </a:r>
          </a:p>
        </p:txBody>
      </p:sp>
      <p:sp>
        <p:nvSpPr>
          <p:cNvPr id="14340" name="1 Título"/>
          <p:cNvSpPr>
            <a:spLocks noGrp="1"/>
          </p:cNvSpPr>
          <p:nvPr>
            <p:ph type="title"/>
          </p:nvPr>
        </p:nvSpPr>
        <p:spPr>
          <a:xfrm>
            <a:off x="467544" y="488694"/>
            <a:ext cx="8229600" cy="1143000"/>
          </a:xfrm>
        </p:spPr>
        <p:txBody>
          <a:bodyPr/>
          <a:lstStyle/>
          <a:p>
            <a:pPr eaLnBrk="1" hangingPunct="1"/>
            <a:r>
              <a:rPr lang="es-ES" dirty="0" smtClean="0"/>
              <a:t>Grupo Investigador</a:t>
            </a:r>
            <a:endParaRPr lang="en-US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4815262" y="1643949"/>
            <a:ext cx="5013322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 err="1" smtClean="0">
                <a:latin typeface="+mn-lt"/>
              </a:rPr>
              <a:t>Manso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Antona</a:t>
            </a:r>
            <a:r>
              <a:rPr lang="en-US" dirty="0" smtClean="0">
                <a:latin typeface="+mn-lt"/>
              </a:rPr>
              <a:t>, Clara</a:t>
            </a:r>
          </a:p>
          <a:p>
            <a:pPr>
              <a:spcBef>
                <a:spcPct val="20000"/>
              </a:spcBef>
              <a:defRPr/>
            </a:pPr>
            <a:r>
              <a:rPr lang="en-US" dirty="0" err="1" smtClean="0">
                <a:latin typeface="+mn-lt"/>
              </a:rPr>
              <a:t>Martínez</a:t>
            </a:r>
            <a:r>
              <a:rPr lang="en-US" dirty="0" smtClean="0">
                <a:latin typeface="+mn-lt"/>
              </a:rPr>
              <a:t> Cano, </a:t>
            </a:r>
            <a:r>
              <a:rPr lang="en-US" dirty="0" err="1" smtClean="0">
                <a:latin typeface="+mn-lt"/>
              </a:rPr>
              <a:t>Estíbaliz</a:t>
            </a:r>
            <a:endParaRPr lang="en-US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latin typeface="+mn-lt"/>
              </a:rPr>
              <a:t>Pérez </a:t>
            </a:r>
            <a:r>
              <a:rPr lang="en-US" dirty="0" err="1" smtClean="0">
                <a:latin typeface="+mn-lt"/>
              </a:rPr>
              <a:t>Betancor</a:t>
            </a:r>
            <a:r>
              <a:rPr lang="en-US" dirty="0" smtClean="0">
                <a:latin typeface="+mn-lt"/>
              </a:rPr>
              <a:t>, Sara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latin typeface="+mn-lt"/>
              </a:rPr>
              <a:t>Pérez Marrero, Laura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latin typeface="+mn-lt"/>
              </a:rPr>
              <a:t>Prada </a:t>
            </a:r>
            <a:r>
              <a:rPr lang="en-US" dirty="0" err="1" smtClean="0">
                <a:latin typeface="+mn-lt"/>
              </a:rPr>
              <a:t>Fernández</a:t>
            </a:r>
            <a:r>
              <a:rPr lang="en-US" dirty="0" smtClean="0">
                <a:latin typeface="+mn-lt"/>
              </a:rPr>
              <a:t>-Roca, Manuel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latin typeface="+mn-lt"/>
              </a:rPr>
              <a:t>Pulido </a:t>
            </a:r>
            <a:r>
              <a:rPr lang="en-US" dirty="0" err="1" smtClean="0">
                <a:latin typeface="+mn-lt"/>
              </a:rPr>
              <a:t>Fraiz</a:t>
            </a:r>
            <a:r>
              <a:rPr lang="en-US" dirty="0" smtClean="0">
                <a:latin typeface="+mn-lt"/>
              </a:rPr>
              <a:t>, Lara</a:t>
            </a:r>
          </a:p>
          <a:p>
            <a:pPr>
              <a:spcBef>
                <a:spcPct val="20000"/>
              </a:spcBef>
              <a:defRPr/>
            </a:pPr>
            <a:r>
              <a:rPr lang="en-US" dirty="0" err="1" smtClean="0">
                <a:latin typeface="+mn-lt"/>
              </a:rPr>
              <a:t>Quirós</a:t>
            </a:r>
            <a:r>
              <a:rPr lang="en-US" dirty="0" smtClean="0">
                <a:latin typeface="+mn-lt"/>
              </a:rPr>
              <a:t> de la Peña, </a:t>
            </a:r>
            <a:r>
              <a:rPr lang="en-US" dirty="0" err="1" smtClean="0">
                <a:latin typeface="+mn-lt"/>
              </a:rPr>
              <a:t>Begoña</a:t>
            </a:r>
            <a:endParaRPr lang="en-US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latin typeface="+mn-lt"/>
              </a:rPr>
              <a:t>Rodríguez </a:t>
            </a:r>
            <a:r>
              <a:rPr lang="en-US" dirty="0" err="1" smtClean="0">
                <a:latin typeface="+mn-lt"/>
              </a:rPr>
              <a:t>Martínez</a:t>
            </a:r>
            <a:r>
              <a:rPr lang="en-US" dirty="0" smtClean="0">
                <a:latin typeface="+mn-lt"/>
              </a:rPr>
              <a:t>, Enrique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latin typeface="+mn-lt"/>
              </a:rPr>
              <a:t>Sancho Palau, Anna</a:t>
            </a:r>
          </a:p>
          <a:p>
            <a:pPr>
              <a:spcBef>
                <a:spcPct val="20000"/>
              </a:spcBef>
              <a:defRPr/>
            </a:pPr>
            <a:r>
              <a:rPr lang="en-US" dirty="0" err="1" smtClean="0">
                <a:latin typeface="+mn-lt"/>
              </a:rPr>
              <a:t>Sanz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Arilla</a:t>
            </a:r>
            <a:r>
              <a:rPr lang="en-US" dirty="0" smtClean="0">
                <a:latin typeface="+mn-lt"/>
              </a:rPr>
              <a:t>, Guillermo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627784" y="537321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n-lt"/>
              </a:rPr>
              <a:t>Moderadora: Antolín </a:t>
            </a:r>
            <a:r>
              <a:rPr lang="es-ES" dirty="0" err="1">
                <a:latin typeface="+mn-lt"/>
              </a:rPr>
              <a:t>Andérez</a:t>
            </a:r>
            <a:r>
              <a:rPr lang="es-ES" dirty="0">
                <a:latin typeface="+mn-lt"/>
              </a:rPr>
              <a:t>, Nuria</a:t>
            </a:r>
          </a:p>
          <a:p>
            <a:r>
              <a:rPr lang="es-ES" dirty="0">
                <a:latin typeface="+mn-lt"/>
              </a:rPr>
              <a:t>Secretario: González </a:t>
            </a:r>
            <a:r>
              <a:rPr lang="es-ES" dirty="0" err="1">
                <a:latin typeface="+mn-lt"/>
              </a:rPr>
              <a:t>Moure</a:t>
            </a:r>
            <a:r>
              <a:rPr lang="es-ES" dirty="0">
                <a:latin typeface="+mn-lt"/>
              </a:rPr>
              <a:t>, Borja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764704"/>
            <a:ext cx="8046156" cy="5361459"/>
          </a:xfrm>
        </p:spPr>
      </p:pic>
    </p:spTree>
    <p:extLst>
      <p:ext uri="{BB962C8B-B14F-4D97-AF65-F5344CB8AC3E}">
        <p14:creationId xmlns:p14="http://schemas.microsoft.com/office/powerpoint/2010/main" xmlns="" val="14629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4400" dirty="0">
                <a:latin typeface="+mj-lt"/>
                <a:ea typeface="+mj-ea"/>
                <a:cs typeface="+mj-cs"/>
              </a:rPr>
              <a:t>Í</a:t>
            </a:r>
            <a:r>
              <a:rPr lang="es-ES" sz="4400" dirty="0" smtClean="0">
                <a:latin typeface="+mj-lt"/>
                <a:ea typeface="+mj-ea"/>
                <a:cs typeface="+mj-cs"/>
              </a:rPr>
              <a:t>ndice</a:t>
            </a:r>
            <a:endParaRPr lang="es-E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611560" y="1124744"/>
            <a:ext cx="817721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s-ES" sz="2000" dirty="0" smtClean="0">
                <a:latin typeface="Calibri" pitchFamily="34" charset="0"/>
              </a:rPr>
              <a:t>INTRODUCCIÓN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s-ES" sz="2000" dirty="0" smtClean="0">
                <a:latin typeface="Calibri" pitchFamily="34" charset="0"/>
              </a:rPr>
              <a:t>Historia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s-ES" sz="2000" dirty="0" smtClean="0">
                <a:latin typeface="Calibri" pitchFamily="34" charset="0"/>
              </a:rPr>
              <a:t>Terapia celular y génica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s-ES" sz="2000" dirty="0" smtClean="0">
                <a:latin typeface="Calibri" pitchFamily="34" charset="0"/>
              </a:rPr>
              <a:t>Células madre</a:t>
            </a:r>
          </a:p>
          <a:p>
            <a:pPr lvl="1" algn="just">
              <a:defRPr/>
            </a:pPr>
            <a:endParaRPr lang="es-ES" sz="2000" dirty="0">
              <a:latin typeface="+mn-lt"/>
            </a:endParaRP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Calibri" pitchFamily="34" charset="0"/>
              </a:rPr>
              <a:t>DESARROLLO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Calibri" pitchFamily="34" charset="0"/>
              </a:rPr>
              <a:t>Aplicaciones (enfermedades)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Calibri" pitchFamily="34" charset="0"/>
              </a:rPr>
              <a:t>Investigación en España y a nivel mundial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Calibri" pitchFamily="34" charset="0"/>
              </a:rPr>
              <a:t>Ventajas y desventajas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Calibri" pitchFamily="34" charset="0"/>
              </a:rPr>
              <a:t>Ética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s-ES" sz="2000" dirty="0">
              <a:latin typeface="Calibri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Calibri" pitchFamily="34" charset="0"/>
              </a:rPr>
              <a:t>CONCLUSIÓN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Calibri" pitchFamily="34" charset="0"/>
              </a:rPr>
              <a:t>Educación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Calibri" pitchFamily="34" charset="0"/>
              </a:rPr>
              <a:t>Futuro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000" dirty="0" smtClean="0">
                <a:latin typeface="Calibri" pitchFamily="34" charset="0"/>
              </a:rPr>
              <a:t>Falsas expectativas</a:t>
            </a:r>
            <a:endParaRPr lang="es-ES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HISTORIA</a:t>
            </a:r>
            <a:endParaRPr lang="es-E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07504" y="4437112"/>
            <a:ext cx="4153126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0" hangingPunct="0">
              <a:spcBef>
                <a:spcPct val="20000"/>
              </a:spcBef>
              <a:defRPr/>
            </a:pPr>
            <a:endParaRPr lang="es-ES" sz="2000" dirty="0" smtClean="0">
              <a:latin typeface="+mn-lt"/>
            </a:endParaRPr>
          </a:p>
          <a:p>
            <a:pPr lvl="1" eaLnBrk="0" hangingPunct="0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</a:rPr>
              <a:t>Paul </a:t>
            </a:r>
            <a:r>
              <a:rPr lang="es-ES" sz="2000" dirty="0" err="1" smtClean="0">
                <a:latin typeface="+mn-lt"/>
              </a:rPr>
              <a:t>Niehans</a:t>
            </a:r>
            <a:r>
              <a:rPr lang="es-ES" sz="2000" dirty="0" smtClean="0">
                <a:latin typeface="+mn-lt"/>
              </a:rPr>
              <a:t>, 1931</a:t>
            </a:r>
          </a:p>
          <a:p>
            <a:pPr lvl="1" eaLnBrk="0" hangingPunct="0">
              <a:spcBef>
                <a:spcPct val="20000"/>
              </a:spcBef>
              <a:defRPr/>
            </a:pPr>
            <a:endParaRPr lang="es-ES" sz="2000" dirty="0" smtClean="0">
              <a:latin typeface="+mn-lt"/>
            </a:endParaRPr>
          </a:p>
          <a:p>
            <a:pPr lvl="1" eaLnBrk="0" hangingPunct="0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</a:rPr>
              <a:t>Primer trasplante exitoso de células provenientes de un becerro a un humano.</a:t>
            </a:r>
          </a:p>
          <a:p>
            <a:pPr lvl="1" eaLnBrk="0" hangingPunct="0">
              <a:spcBef>
                <a:spcPct val="20000"/>
              </a:spcBef>
              <a:defRPr/>
            </a:pPr>
            <a:endParaRPr lang="es-ES" sz="2000" dirty="0">
              <a:latin typeface="+mn-lt"/>
            </a:endParaRPr>
          </a:p>
          <a:p>
            <a:pPr lvl="1" eaLnBrk="0" hangingPunct="0">
              <a:spcBef>
                <a:spcPct val="20000"/>
              </a:spcBef>
              <a:defRPr/>
            </a:pPr>
            <a:endParaRPr lang="es-ES" sz="2000" dirty="0" smtClean="0">
              <a:latin typeface="+mn-lt"/>
            </a:endParaRPr>
          </a:p>
          <a:p>
            <a:pPr lvl="1" eaLnBrk="0" hangingPunct="0">
              <a:spcBef>
                <a:spcPct val="20000"/>
              </a:spcBef>
              <a:defRPr/>
            </a:pPr>
            <a:endParaRPr lang="es-ES" sz="2000" dirty="0">
              <a:latin typeface="+mn-lt"/>
            </a:endParaRPr>
          </a:p>
          <a:p>
            <a:pPr lvl="1" eaLnBrk="0" hangingPunct="0">
              <a:spcBef>
                <a:spcPct val="20000"/>
              </a:spcBef>
              <a:defRPr/>
            </a:pPr>
            <a:endParaRPr lang="es-ES" sz="2000" dirty="0" smtClean="0">
              <a:latin typeface="+mn-lt"/>
            </a:endParaRPr>
          </a:p>
          <a:p>
            <a:pPr lvl="1" eaLnBrk="0" hangingPunct="0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</a:rPr>
              <a:t>   </a:t>
            </a:r>
            <a:endParaRPr lang="es-ES" sz="2000" dirty="0">
              <a:latin typeface="+mn-lt"/>
            </a:endParaRPr>
          </a:p>
          <a:p>
            <a:pPr lvl="1" eaLnBrk="0" hangingPunct="0">
              <a:spcBef>
                <a:spcPct val="20000"/>
              </a:spcBef>
              <a:defRPr/>
            </a:pPr>
            <a:endParaRPr lang="es-ES" sz="2000" dirty="0" smtClean="0">
              <a:latin typeface="+mn-lt"/>
            </a:endParaRPr>
          </a:p>
          <a:p>
            <a:pPr lvl="1" eaLnBrk="0" hangingPunct="0">
              <a:spcBef>
                <a:spcPct val="20000"/>
              </a:spcBef>
              <a:defRPr/>
            </a:pPr>
            <a:endParaRPr lang="es-ES" sz="20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20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200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</a:endParaRPr>
          </a:p>
        </p:txBody>
      </p:sp>
      <p:pic>
        <p:nvPicPr>
          <p:cNvPr id="1026" name="Picture 2" descr="http://2.bp.blogspot.com/_HXUqZ0qut_0/Scdh6ijWqdI/AAAAAAAAD20/gprI-iMEPX8/s320/Professor+Niehans+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943" y="1628800"/>
            <a:ext cx="2232248" cy="29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932040" y="4797152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atin typeface="+mn-lt"/>
              </a:rPr>
              <a:t>Yamanaka</a:t>
            </a:r>
            <a:r>
              <a:rPr lang="es-ES" sz="2000" dirty="0" smtClean="0">
                <a:latin typeface="+mn-lt"/>
              </a:rPr>
              <a:t>, 2006</a:t>
            </a:r>
          </a:p>
          <a:p>
            <a:endParaRPr lang="es-ES" sz="2800" dirty="0" smtClean="0">
              <a:latin typeface="+mn-lt"/>
            </a:endParaRPr>
          </a:p>
          <a:p>
            <a:r>
              <a:rPr lang="es-ES" sz="2000" dirty="0" smtClean="0">
                <a:latin typeface="+mn-lt"/>
              </a:rPr>
              <a:t>Rompe el dogma unidireccional de la vida de las células</a:t>
            </a:r>
            <a:endParaRPr lang="es-ES" sz="2000" dirty="0">
              <a:latin typeface="+mn-lt"/>
            </a:endParaRPr>
          </a:p>
        </p:txBody>
      </p:sp>
      <p:pic>
        <p:nvPicPr>
          <p:cNvPr id="1028" name="Picture 4" descr="http://www.ucsf.edu/sites/default/files/legacy_files/yamanaka-400-1005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3250" y="1808212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11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TERAPIA CELULAR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910309"/>
          </a:xfrm>
        </p:spPr>
        <p:txBody>
          <a:bodyPr/>
          <a:lstStyle/>
          <a:p>
            <a:r>
              <a:rPr lang="es-ES" dirty="0" smtClean="0"/>
              <a:t>Regeneración de células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Enfermedades no genéticas (neurodegenerativas)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/>
              <a:t>TERAPIA GÉNICA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910309"/>
          </a:xfrm>
        </p:spPr>
        <p:txBody>
          <a:bodyPr/>
          <a:lstStyle/>
          <a:p>
            <a:r>
              <a:rPr lang="es-ES" dirty="0" smtClean="0"/>
              <a:t>Alteración de células químicamente y genéticamente (proteínas y ADN)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Enfermedades hereditarias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805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dirty="0" smtClean="0"/>
              <a:t>Estudio y comprensión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dirty="0" smtClean="0"/>
              <a:t>Reparación de células dañadas</a:t>
            </a:r>
          </a:p>
          <a:p>
            <a:pPr marL="400050" lvl="1" indent="0">
              <a:buNone/>
            </a:pPr>
            <a:r>
              <a:rPr lang="es-ES" dirty="0"/>
              <a:t>	</a:t>
            </a:r>
            <a:r>
              <a:rPr lang="es-ES" dirty="0" smtClean="0"/>
              <a:t>Creación de tejido nuevo</a:t>
            </a:r>
          </a:p>
          <a:p>
            <a:pPr marL="400050" lvl="1" indent="0">
              <a:buNone/>
            </a:pPr>
            <a:r>
              <a:rPr lang="es-ES" dirty="0"/>
              <a:t>	</a:t>
            </a:r>
            <a:r>
              <a:rPr lang="es-ES" dirty="0" smtClean="0"/>
              <a:t>Fusión con el tejido existente</a:t>
            </a:r>
          </a:p>
          <a:p>
            <a:pPr marL="400050" lvl="1" indent="0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400050" lvl="1" indent="0">
              <a:buNone/>
            </a:pPr>
            <a:r>
              <a:rPr lang="es-ES" dirty="0" smtClean="0"/>
              <a:t>	  </a:t>
            </a:r>
            <a:r>
              <a:rPr lang="es-ES" sz="3600" dirty="0" smtClean="0"/>
              <a:t>Cura de enfermedades</a:t>
            </a:r>
          </a:p>
        </p:txBody>
      </p:sp>
      <p:sp>
        <p:nvSpPr>
          <p:cNvPr id="4" name="Abrir llave 3"/>
          <p:cNvSpPr/>
          <p:nvPr/>
        </p:nvSpPr>
        <p:spPr>
          <a:xfrm rot="16200000">
            <a:off x="3990764" y="831541"/>
            <a:ext cx="432048" cy="7499176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413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8313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CÉLULAS MADRE</a:t>
            </a:r>
            <a:endParaRPr lang="es-E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917893" y="1988840"/>
            <a:ext cx="42119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0" hangingPunct="0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</a:rPr>
              <a:t>    Células Madre</a:t>
            </a:r>
          </a:p>
          <a:p>
            <a:pPr lvl="1" eaLnBrk="0" hangingPunct="0">
              <a:spcBef>
                <a:spcPct val="20000"/>
              </a:spcBef>
              <a:defRPr/>
            </a:pPr>
            <a:endParaRPr lang="es-ES" sz="20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sz="2000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s-ES" sz="2000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s-ES" sz="2000" dirty="0" smtClean="0">
                <a:latin typeface="+mn-lt"/>
              </a:rPr>
              <a:t>Auto-replicación</a:t>
            </a:r>
            <a:endParaRPr lang="es-ES" sz="20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</a:endParaRPr>
          </a:p>
        </p:txBody>
      </p:sp>
      <p:pic>
        <p:nvPicPr>
          <p:cNvPr id="6" name="Picture 3" descr="C:\Users\usuari\Desktop\c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54" y="1412776"/>
            <a:ext cx="4529170" cy="34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/>
          <p:cNvCxnSpPr/>
          <p:nvPr/>
        </p:nvCxnSpPr>
        <p:spPr>
          <a:xfrm>
            <a:off x="7150141" y="2564904"/>
            <a:ext cx="822960" cy="82296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 flipH="1">
            <a:off x="5637973" y="2564904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078133" y="346093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n-lt"/>
              </a:rPr>
              <a:t>Diferenciación</a:t>
            </a:r>
            <a:endParaRPr lang="es-ES" sz="2000" dirty="0">
              <a:latin typeface="+mn-l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27584" y="5517232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n-lt"/>
              </a:rPr>
              <a:t>Métodos de obtención</a:t>
            </a:r>
            <a:endParaRPr lang="es-ES" sz="2000" dirty="0">
              <a:latin typeface="+mn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131840" y="508518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n-lt"/>
              </a:rPr>
              <a:t>CM Embrionarias</a:t>
            </a:r>
            <a:endParaRPr lang="es-ES" sz="2000" dirty="0">
              <a:latin typeface="+mn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131840" y="6165304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n-lt"/>
              </a:rPr>
              <a:t>CM Adultas</a:t>
            </a:r>
            <a:endParaRPr lang="es-ES" sz="2000" dirty="0">
              <a:latin typeface="+mn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849808" y="515719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n-lt"/>
              </a:rPr>
              <a:t>Embrión (</a:t>
            </a:r>
            <a:r>
              <a:rPr lang="es-ES" sz="2000" dirty="0" err="1" smtClean="0">
                <a:latin typeface="+mn-lt"/>
              </a:rPr>
              <a:t>blastocisto</a:t>
            </a:r>
            <a:r>
              <a:rPr lang="es-ES" sz="2000" dirty="0" smtClean="0">
                <a:latin typeface="+mn-lt"/>
              </a:rPr>
              <a:t>)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724128" y="602128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n-lt"/>
              </a:rPr>
              <a:t>Médula ósea, cordón umbilical…</a:t>
            </a:r>
            <a:endParaRPr lang="es-ES" sz="2000" dirty="0">
              <a:latin typeface="+mn-lt"/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2483768" y="5949280"/>
            <a:ext cx="648072" cy="36004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endCxn id="13" idx="1"/>
          </p:cNvCxnSpPr>
          <p:nvPr/>
        </p:nvCxnSpPr>
        <p:spPr>
          <a:xfrm flipV="1">
            <a:off x="2483768" y="5285239"/>
            <a:ext cx="648072" cy="30400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5436096" y="5373216"/>
            <a:ext cx="432048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endCxn id="16" idx="1"/>
          </p:cNvCxnSpPr>
          <p:nvPr/>
        </p:nvCxnSpPr>
        <p:spPr>
          <a:xfrm flipV="1">
            <a:off x="4716016" y="6375231"/>
            <a:ext cx="1008112" cy="609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97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80450" y="4744478"/>
            <a:ext cx="6715184" cy="892156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280451" y="3774606"/>
            <a:ext cx="6715184" cy="8921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CÉLULAS MADRE: CLASIFICACIÓN</a:t>
            </a:r>
            <a:endParaRPr lang="es-ES" sz="3600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80452" y="5705196"/>
            <a:ext cx="6715183" cy="8921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80453" y="2464836"/>
            <a:ext cx="6715184" cy="12139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0452" y="1491901"/>
            <a:ext cx="6715183" cy="8921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/>
          </a:p>
        </p:txBody>
      </p:sp>
      <p:cxnSp>
        <p:nvCxnSpPr>
          <p:cNvPr id="10" name="Connector corbat 4"/>
          <p:cNvCxnSpPr/>
          <p:nvPr/>
        </p:nvCxnSpPr>
        <p:spPr>
          <a:xfrm flipV="1">
            <a:off x="7544156" y="3118371"/>
            <a:ext cx="12700" cy="2924268"/>
          </a:xfrm>
          <a:prstGeom prst="curvedConnector3">
            <a:avLst>
              <a:gd name="adj1" fmla="val 5798512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QuadreDeText 9"/>
          <p:cNvSpPr txBox="1"/>
          <p:nvPr/>
        </p:nvSpPr>
        <p:spPr>
          <a:xfrm rot="10800000">
            <a:off x="8290622" y="3392996"/>
            <a:ext cx="430887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sz="1600" dirty="0" err="1" smtClean="0">
                <a:latin typeface="Helvetica-Light" panose="020B0400000000000000" pitchFamily="34" charset="0"/>
              </a:rPr>
              <a:t>Reprogramación</a:t>
            </a:r>
            <a:endParaRPr lang="ca-ES" sz="1600" dirty="0">
              <a:latin typeface="Helvetica-Light" panose="020B0400000000000000" pitchFamily="34" charset="0"/>
            </a:endParaRPr>
          </a:p>
        </p:txBody>
      </p:sp>
      <p:sp>
        <p:nvSpPr>
          <p:cNvPr id="12" name="Clau de tancament 11"/>
          <p:cNvSpPr/>
          <p:nvPr/>
        </p:nvSpPr>
        <p:spPr>
          <a:xfrm>
            <a:off x="7498534" y="3772448"/>
            <a:ext cx="216024" cy="186202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a-ES"/>
          </a:p>
        </p:txBody>
      </p:sp>
      <p:sp>
        <p:nvSpPr>
          <p:cNvPr id="13" name="QuadreDeText 45"/>
          <p:cNvSpPr txBox="1"/>
          <p:nvPr/>
        </p:nvSpPr>
        <p:spPr>
          <a:xfrm rot="10800000">
            <a:off x="7714558" y="4265036"/>
            <a:ext cx="430887" cy="8652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600" dirty="0" err="1" smtClean="0">
                <a:latin typeface="Helvetica-Light" panose="020B0400000000000000" pitchFamily="34" charset="0"/>
              </a:rPr>
              <a:t>Adultas</a:t>
            </a:r>
            <a:endParaRPr lang="ca-ES" sz="1600" dirty="0">
              <a:latin typeface="Helvetica-Light" panose="020B0400000000000000" pitchFamily="34" charset="0"/>
            </a:endParaRPr>
          </a:p>
        </p:txBody>
      </p:sp>
      <p:pic>
        <p:nvPicPr>
          <p:cNvPr id="14" name="Picture 9" descr="http://www.advancedfertility.com/images/zygo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8" t="7326" r="2391" b="2002"/>
          <a:stretch/>
        </p:blipFill>
        <p:spPr bwMode="auto">
          <a:xfrm>
            <a:off x="6579351" y="1491901"/>
            <a:ext cx="886684" cy="8921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s://encrypted-tbn1.gstatic.com/images?q=tbn:ANd9GcRaa1Var23L7EvubbezL5hD05uUH36yg7VHBpZmq9eGAnGh-nI-8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7" t="4787" r="6907"/>
          <a:stretch/>
        </p:blipFill>
        <p:spPr bwMode="auto">
          <a:xfrm>
            <a:off x="6562430" y="3760980"/>
            <a:ext cx="903605" cy="8978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http://stemcellmed.yolasite.com/resources/Neural%20Stem%20Cell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9" r="21410" b="9076"/>
          <a:stretch/>
        </p:blipFill>
        <p:spPr bwMode="auto">
          <a:xfrm>
            <a:off x="6562430" y="4730851"/>
            <a:ext cx="903605" cy="8921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http://www.microbehunter.com/wp/wp-content/forum-image-uploads/naphthalene/2012/08/MEF-monolayer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887"/>
          <a:stretch/>
        </p:blipFill>
        <p:spPr bwMode="auto">
          <a:xfrm>
            <a:off x="6562430" y="5705196"/>
            <a:ext cx="903605" cy="8921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temcellcourse.org/images/IPSC_NOS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283"/>
          <a:stretch/>
        </p:blipFill>
        <p:spPr bwMode="auto">
          <a:xfrm>
            <a:off x="6579350" y="2617622"/>
            <a:ext cx="886685" cy="8890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QuadreDeText 2"/>
          <p:cNvSpPr txBox="1"/>
          <p:nvPr/>
        </p:nvSpPr>
        <p:spPr>
          <a:xfrm>
            <a:off x="434581" y="1672748"/>
            <a:ext cx="5839817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Totipotentes</a:t>
            </a:r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a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ca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3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Pluripotentes</a:t>
            </a:r>
            <a:r>
              <a:rPr lang="ca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endParaRPr lang="ca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Multipotentes</a:t>
            </a:r>
            <a:r>
              <a:rPr lang="ca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ca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Unipotentes</a:t>
            </a:r>
            <a:r>
              <a:rPr lang="ca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Células</a:t>
            </a:r>
            <a:r>
              <a:rPr lang="ca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diferenciadas</a:t>
            </a:r>
            <a:r>
              <a:rPr lang="ca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QuadreDeText 3"/>
          <p:cNvSpPr txBox="1"/>
          <p:nvPr/>
        </p:nvSpPr>
        <p:spPr>
          <a:xfrm>
            <a:off x="2818014" y="2619742"/>
            <a:ext cx="345638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a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Células</a:t>
            </a:r>
            <a:r>
              <a:rPr lang="ca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madre</a:t>
            </a:r>
            <a:r>
              <a:rPr lang="ca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embrionarias</a:t>
            </a:r>
            <a:endParaRPr lang="ca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a-ES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a-ES" sz="16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a-ES" sz="16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nduced</a:t>
            </a:r>
            <a:r>
              <a:rPr lang="ca-ES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Pluripotent </a:t>
            </a:r>
            <a:r>
              <a:rPr lang="ca-ES" sz="16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ca-ES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(iPS)</a:t>
            </a:r>
          </a:p>
          <a:p>
            <a:pPr algn="r"/>
            <a:endParaRPr lang="ca-ES" sz="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ca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Shinya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Yamanaka</a:t>
            </a: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nector angular 2048"/>
          <p:cNvCxnSpPr/>
          <p:nvPr/>
        </p:nvCxnSpPr>
        <p:spPr>
          <a:xfrm>
            <a:off x="3563888" y="3220093"/>
            <a:ext cx="288032" cy="225253"/>
          </a:xfrm>
          <a:prstGeom prst="bentConnector3">
            <a:avLst>
              <a:gd name="adj1" fmla="val 879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QuadreDeText 26"/>
          <p:cNvSpPr txBox="1"/>
          <p:nvPr/>
        </p:nvSpPr>
        <p:spPr>
          <a:xfrm>
            <a:off x="2915816" y="177281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Cigoto</a:t>
            </a:r>
            <a:endParaRPr lang="ca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QuadreDeText 27"/>
          <p:cNvSpPr txBox="1"/>
          <p:nvPr/>
        </p:nvSpPr>
        <p:spPr>
          <a:xfrm>
            <a:off x="2914494" y="4051090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Células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madre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hematopoyéticas</a:t>
            </a:r>
            <a:endParaRPr lang="ca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QuadreDeText 29"/>
          <p:cNvSpPr txBox="1"/>
          <p:nvPr/>
        </p:nvSpPr>
        <p:spPr>
          <a:xfrm>
            <a:off x="2914494" y="5022416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Células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madre</a:t>
            </a:r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espermatogénicas</a:t>
            </a:r>
            <a:endParaRPr lang="ca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QuadreDeText 33"/>
          <p:cNvSpPr txBox="1"/>
          <p:nvPr/>
        </p:nvSpPr>
        <p:spPr>
          <a:xfrm>
            <a:off x="2914494" y="5988571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Fibroblastos</a:t>
            </a:r>
          </a:p>
        </p:txBody>
      </p:sp>
    </p:spTree>
    <p:extLst>
      <p:ext uri="{BB962C8B-B14F-4D97-AF65-F5344CB8AC3E}">
        <p14:creationId xmlns:p14="http://schemas.microsoft.com/office/powerpoint/2010/main" xmlns="" val="27665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6632"/>
          <a:ext cx="82296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770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rgbClr val="B58A3C"/>
      </a:dk1>
      <a:lt1>
        <a:sysClr val="window" lastClr="FFFFFF"/>
      </a:lt1>
      <a:dk2>
        <a:srgbClr val="B58A3C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vestiga I+D+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510</Words>
  <Application>Microsoft Office PowerPoint</Application>
  <PresentationFormat>Presentación en pantalla (4:3)</PresentationFormat>
  <Paragraphs>228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V Congreso INVESTIGA I+D+i</vt:lpstr>
      <vt:lpstr>Grupo Investigador</vt:lpstr>
      <vt:lpstr>Diapositiva 3</vt:lpstr>
      <vt:lpstr>Diapositiva 4</vt:lpstr>
      <vt:lpstr>CONCEPTOS</vt:lpstr>
      <vt:lpstr>OBJETIVOS</vt:lpstr>
      <vt:lpstr>Diapositiva 7</vt:lpstr>
      <vt:lpstr>CÉLULAS MADRE: CLASIFICACIÓN</vt:lpstr>
      <vt:lpstr>Diapositiva 9</vt:lpstr>
      <vt:lpstr>CÁNCER</vt:lpstr>
      <vt:lpstr>NEURODEGENERATIVAS</vt:lpstr>
      <vt:lpstr>CARDIOVASCULARES</vt:lpstr>
      <vt:lpstr>ESTÉTICA Y ESTUDIO</vt:lpstr>
      <vt:lpstr>INVESTIGACIÓN EN ESPAÑA</vt:lpstr>
      <vt:lpstr>BENEFICIOS Y DESVENTAJAS</vt:lpstr>
      <vt:lpstr>ÉTICA</vt:lpstr>
      <vt:lpstr>EDUCACIÓN</vt:lpstr>
      <vt:lpstr>FUTURO</vt:lpstr>
      <vt:lpstr>FALSAS ESPERANZAS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fin de semana de la Investigación</dc:title>
  <dc:creator>JOSE ALBERTO</dc:creator>
  <cp:lastModifiedBy>JOSE ALBERTO MARTINEZ</cp:lastModifiedBy>
  <cp:revision>117</cp:revision>
  <dcterms:created xsi:type="dcterms:W3CDTF">2010-04-26T10:24:20Z</dcterms:created>
  <dcterms:modified xsi:type="dcterms:W3CDTF">2014-05-10T21:08:51Z</dcterms:modified>
</cp:coreProperties>
</file>