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1" r:id="rId4"/>
    <p:sldId id="274" r:id="rId5"/>
    <p:sldId id="275" r:id="rId6"/>
    <p:sldId id="276" r:id="rId7"/>
    <p:sldId id="277" r:id="rId8"/>
    <p:sldId id="278" r:id="rId9"/>
    <p:sldId id="279" r:id="rId10"/>
    <p:sldId id="262" r:id="rId11"/>
    <p:sldId id="263" r:id="rId12"/>
    <p:sldId id="265" r:id="rId13"/>
    <p:sldId id="266" r:id="rId14"/>
    <p:sldId id="281" r:id="rId15"/>
    <p:sldId id="267" r:id="rId16"/>
    <p:sldId id="268" r:id="rId17"/>
    <p:sldId id="269" r:id="rId18"/>
    <p:sldId id="270" r:id="rId19"/>
    <p:sldId id="280" r:id="rId20"/>
    <p:sldId id="272" r:id="rId21"/>
    <p:sldId id="282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E9"/>
    <a:srgbClr val="CFECCA"/>
    <a:srgbClr val="9AD890"/>
    <a:srgbClr val="67C557"/>
    <a:srgbClr val="48A539"/>
    <a:srgbClr val="3FA4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8" autoAdjust="0"/>
  </p:normalViewPr>
  <p:slideViewPr>
    <p:cSldViewPr>
      <p:cViewPr>
        <p:scale>
          <a:sx n="60" d="100"/>
          <a:sy n="60" d="100"/>
        </p:scale>
        <p:origin x="-146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394C4-AAB2-4A5F-8DFD-41CBD90A2013}" type="datetimeFigureOut">
              <a:rPr lang="en-US"/>
              <a:pPr>
                <a:defRPr/>
              </a:pPr>
              <a:t>5/10/2014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73516-1D65-4349-A5F0-715A581E88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0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7518A-7983-477A-9C0A-4FFAE0F920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3516-1D65-4349-A5F0-715A581E88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3516-1D65-4349-A5F0-715A581E88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0045-0289-4132-947C-12C6A27DDD34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 dirty="0"/>
              <a:t>EL USO Y LA GENERACIÓN DE HIDRÓGENO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C10F-5D10-43A2-9E4B-AC402D41CB88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0EB94E-F902-4914-B08D-915A308BD7C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A9D9-46DC-4FDD-8051-9DD1F744AF78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AEF17-C939-4317-B9CE-B6BDE66AF6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C48B-3CFB-491A-AC50-D4E974D07064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 dirty="0"/>
              <a:t>EL USO Y LA GENERACIÓN DE HIDRÓGENO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2B21-486B-4DDF-97DD-ED060D4BB6A2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 dirty="0"/>
              <a:t>EL USO Y LA GENERACIÓN DE HIDRÓGENO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43A3-6E28-4504-B06D-92B0C74CCC2C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9E049F-3C8B-46ED-8A05-D5C74F0428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B39E-B673-482E-8A34-A4E3C4998514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FF35E6-1516-4FB3-8894-54B865A5194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AE2F-2527-4057-88BC-5DB9488B4A69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 dirty="0"/>
              <a:t>EL USO Y LA GENERACIÓN DE HIDRÓGENO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B3FD-D119-4CFA-BFEE-2ED200DF5384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/>
              <a:t>EL USO Y LA GENERACIÓN DE HIDRÓGENO</a:t>
            </a:r>
            <a:endParaRPr lang="es-ES" b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E15E-B5E7-4547-BA33-E8AC2A9C4D58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0E318C-D223-4664-940B-241C83D0943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91F6-15ED-4A42-AC69-D00AE85A82C3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2748AE-0E94-425F-B7E9-F9CAE8C6CE8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FA4AF"/>
            </a:gs>
            <a:gs pos="10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 Congreso INVESTIGA I+D+i</a:t>
            </a: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 dirty="0">
                <a:latin typeface="Verdana" pitchFamily="34" charset="0"/>
                <a:cs typeface="Times New Roman" pitchFamily="18" charset="0"/>
              </a:rPr>
              <a:t>  </a:t>
            </a:r>
            <a:endParaRPr lang="es-ES" dirty="0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 dirty="0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 dirty="0"/>
              <a:t> </a:t>
            </a:r>
            <a:endParaRPr lang="en-US" dirty="0"/>
          </a:p>
        </p:txBody>
      </p:sp>
      <p:pic>
        <p:nvPicPr>
          <p:cNvPr id="13317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3357563"/>
            <a:ext cx="8929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de Energía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 </a:t>
            </a:r>
          </a:p>
          <a:p>
            <a:pPr algn="r">
              <a:defRPr/>
            </a:pPr>
            <a:r>
              <a:rPr lang="es-ES" sz="2800" b="1" u="sng" dirty="0" smtClean="0">
                <a:latin typeface="+mj-lt"/>
                <a:cs typeface="+mn-cs"/>
              </a:rPr>
              <a:t>Energía solar de concentración</a:t>
            </a:r>
            <a:endParaRPr lang="es-ES" sz="2800" u="sng" dirty="0">
              <a:latin typeface="+mj-lt"/>
              <a:cs typeface="+mn-cs"/>
            </a:endParaRPr>
          </a:p>
        </p:txBody>
      </p:sp>
      <p:pic>
        <p:nvPicPr>
          <p:cNvPr id="12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5668218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3837" y="5880149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803" y="5858718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0409" y="5741020"/>
            <a:ext cx="927547" cy="927547"/>
          </a:xfrm>
          <a:prstGeom prst="rect">
            <a:avLst/>
          </a:prstGeom>
          <a:noFill/>
        </p:spPr>
      </p:pic>
      <p:pic>
        <p:nvPicPr>
          <p:cNvPr id="17" name="Imagen 5" descr="sant_universidades_negativ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447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JOSE ALBERTO\Documents\INVESTIGA 2013\logos\endesa_gran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935" y="4797152"/>
            <a:ext cx="648072" cy="61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1.7. Tipos de CSP </a:t>
            </a:r>
            <a:endParaRPr lang="es-ES" sz="3600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2071677"/>
          <a:ext cx="825820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491"/>
                <a:gridCol w="1821491"/>
                <a:gridCol w="1396866"/>
                <a:gridCol w="1609179"/>
                <a:gridCol w="1609179"/>
              </a:tblGrid>
              <a:tr h="887156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Central cilindro-parabólica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Central</a:t>
                      </a:r>
                      <a:r>
                        <a:rPr lang="es-ES" baseline="0" dirty="0" smtClean="0"/>
                        <a:t> Fresnel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Central Stirling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Central Torre Central</a:t>
                      </a:r>
                      <a:endParaRPr lang="es-ES" dirty="0"/>
                    </a:p>
                  </a:txBody>
                  <a:tcPr/>
                </a:tc>
              </a:tr>
              <a:tr h="359791">
                <a:tc>
                  <a:txBody>
                    <a:bodyPr/>
                    <a:lstStyle/>
                    <a:p>
                      <a:r>
                        <a:rPr lang="es-ES" dirty="0" smtClean="0"/>
                        <a:t>Forma reflector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Parabólico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Parabólico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Rectos</a:t>
                      </a:r>
                      <a:endParaRPr lang="es-ES" dirty="0"/>
                    </a:p>
                  </a:txBody>
                  <a:tcPr/>
                </a:tc>
              </a:tr>
              <a:tr h="359791">
                <a:tc>
                  <a:txBody>
                    <a:bodyPr/>
                    <a:lstStyle/>
                    <a:p>
                      <a:r>
                        <a:rPr lang="es-ES" dirty="0" smtClean="0"/>
                        <a:t>Receptor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Tubo colector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Tubo colector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Disco</a:t>
                      </a:r>
                      <a:r>
                        <a:rPr lang="es-ES" baseline="0" dirty="0" smtClean="0"/>
                        <a:t> Stirling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Tubo colector</a:t>
                      </a:r>
                      <a:endParaRPr lang="es-ES" dirty="0"/>
                    </a:p>
                  </a:txBody>
                  <a:tcPr/>
                </a:tc>
              </a:tr>
              <a:tr h="359791">
                <a:tc>
                  <a:txBody>
                    <a:bodyPr/>
                    <a:lstStyle/>
                    <a:p>
                      <a:r>
                        <a:rPr lang="es-ES" dirty="0" smtClean="0"/>
                        <a:t>Fluido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Aceite térmico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Aceite térmico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HTF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Sales</a:t>
                      </a:r>
                      <a:r>
                        <a:rPr lang="es-ES" baseline="0" dirty="0" smtClean="0"/>
                        <a:t> de nitrato</a:t>
                      </a:r>
                      <a:endParaRPr lang="es-ES" dirty="0"/>
                    </a:p>
                  </a:txBody>
                  <a:tcPr/>
                </a:tc>
              </a:tr>
              <a:tr h="359791">
                <a:tc>
                  <a:txBody>
                    <a:bodyPr/>
                    <a:lstStyle/>
                    <a:p>
                      <a:r>
                        <a:rPr lang="es-ES" dirty="0" smtClean="0"/>
                        <a:t>Eficiencia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Media-alta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Media-alta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dversitylab_07\Downloads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3240738" cy="2714644"/>
          </a:xfrm>
          <a:prstGeom prst="round2Diag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7" name="Picture 3" descr="C:\Users\addversitylab_07\Downloads\image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2957514" cy="2514600"/>
          </a:xfrm>
          <a:prstGeom prst="round2Diag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8" name="Picture 4" descr="C:\Users\addversitylab_07\Downloads\image (2).jpeg"/>
          <p:cNvPicPr>
            <a:picLocks noChangeAspect="1" noChangeArrowheads="1"/>
          </p:cNvPicPr>
          <p:nvPr/>
        </p:nvPicPr>
        <p:blipFill>
          <a:blip r:embed="rId4" cstate="print"/>
          <a:srcRect b="13068"/>
          <a:stretch>
            <a:fillRect/>
          </a:stretch>
        </p:blipFill>
        <p:spPr bwMode="auto">
          <a:xfrm>
            <a:off x="428596" y="3571876"/>
            <a:ext cx="4241800" cy="2428892"/>
          </a:xfrm>
          <a:prstGeom prst="round2Diag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9" name="Picture 5" descr="C:\Users\addversitylab_07\Downloads\image (3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00438"/>
            <a:ext cx="2514600" cy="2409825"/>
          </a:xfrm>
          <a:prstGeom prst="round2Diag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CuadroTexto"/>
          <p:cNvSpPr txBox="1"/>
          <p:nvPr/>
        </p:nvSpPr>
        <p:spPr>
          <a:xfrm>
            <a:off x="1357290" y="30718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Torre Central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6644" y="278605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Cilindro-parabólicos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358082" y="6215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Stirling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00166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Fresnel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es-ES" dirty="0" smtClean="0"/>
              <a:t>Diferentes hipótesis.</a:t>
            </a:r>
          </a:p>
          <a:p>
            <a:r>
              <a:rPr lang="es-ES" dirty="0" smtClean="0"/>
              <a:t>¿Únicamente </a:t>
            </a:r>
            <a:r>
              <a:rPr lang="es-ES" dirty="0"/>
              <a:t>s</a:t>
            </a:r>
            <a:r>
              <a:rPr lang="es-ES" dirty="0" smtClean="0"/>
              <a:t>olar?</a:t>
            </a:r>
          </a:p>
          <a:p>
            <a:r>
              <a:rPr lang="es-ES" dirty="0" smtClean="0"/>
              <a:t>¿Innovará? ¿Cómo?</a:t>
            </a:r>
          </a:p>
          <a:p>
            <a:r>
              <a:rPr lang="es-ES" dirty="0" smtClean="0"/>
              <a:t>¿Dónde? ¿Por qué?</a:t>
            </a:r>
          </a:p>
          <a:p>
            <a:r>
              <a:rPr lang="es-ES" dirty="0" smtClean="0"/>
              <a:t>¿Tendrá futuro?</a:t>
            </a:r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7143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Proyecto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2.2. ¿Únicamente solar?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Central híbrida.</a:t>
            </a:r>
          </a:p>
          <a:p>
            <a:pPr>
              <a:buNone/>
            </a:pPr>
            <a:r>
              <a:rPr lang="es-ES" dirty="0" smtClean="0"/>
              <a:t>	(CSPT+ Biomasa)</a:t>
            </a:r>
          </a:p>
          <a:p>
            <a:r>
              <a:rPr lang="es-ES" dirty="0" smtClean="0"/>
              <a:t>Renovable.</a:t>
            </a:r>
          </a:p>
          <a:p>
            <a:r>
              <a:rPr lang="es-ES" dirty="0" smtClean="0"/>
              <a:t>Uso de residuos forestales y cultivos.</a:t>
            </a:r>
          </a:p>
          <a:p>
            <a:r>
              <a:rPr lang="es-ES" dirty="0" smtClean="0"/>
              <a:t>Independiente del clima.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dversitylab_07\Downloads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2.3. ¿Innovará? ¿Cómo?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Mediante el uso del </a:t>
            </a:r>
            <a:r>
              <a:rPr lang="es-ES" dirty="0" err="1" smtClean="0"/>
              <a:t>grafeno</a:t>
            </a:r>
            <a:r>
              <a:rPr lang="es-ES" dirty="0" smtClean="0"/>
              <a:t>.</a:t>
            </a:r>
          </a:p>
          <a:p>
            <a:r>
              <a:rPr lang="es-ES" dirty="0" smtClean="0"/>
              <a:t>Circuito cerrado.</a:t>
            </a:r>
          </a:p>
          <a:p>
            <a:r>
              <a:rPr lang="es-ES" dirty="0" smtClean="0"/>
              <a:t>No contaminación térmica H</a:t>
            </a:r>
            <a:r>
              <a:rPr lang="es-ES" baseline="-25000" dirty="0" smtClean="0"/>
              <a:t>2</a:t>
            </a:r>
            <a:r>
              <a:rPr lang="es-ES" dirty="0" smtClean="0"/>
              <a:t>O</a:t>
            </a:r>
          </a:p>
          <a:p>
            <a:r>
              <a:rPr lang="es-ES" dirty="0" smtClean="0"/>
              <a:t>Primera central de este tipo.</a:t>
            </a:r>
          </a:p>
          <a:p>
            <a:r>
              <a:rPr lang="es-ES" dirty="0" smtClean="0"/>
              <a:t>No pierde electricidad al condensar.</a:t>
            </a:r>
          </a:p>
          <a:p>
            <a:r>
              <a:rPr lang="es-ES" dirty="0" smtClean="0"/>
              <a:t>No depende una central de la otra.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2.4. ¿Dónde? ¿Por qué?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España.</a:t>
            </a:r>
          </a:p>
          <a:p>
            <a:pPr>
              <a:buNone/>
            </a:pPr>
            <a:r>
              <a:rPr lang="es-ES" dirty="0" smtClean="0"/>
              <a:t>		- Andalucía.</a:t>
            </a:r>
          </a:p>
          <a:p>
            <a:pPr>
              <a:buNone/>
            </a:pPr>
            <a:r>
              <a:rPr lang="es-ES" dirty="0" smtClean="0"/>
              <a:t>	    - Huelva</a:t>
            </a:r>
          </a:p>
          <a:p>
            <a:pPr>
              <a:buNone/>
            </a:pPr>
            <a:r>
              <a:rPr lang="es-ES" dirty="0" smtClean="0"/>
              <a:t>		- Embalse de la Gallega</a:t>
            </a:r>
            <a:endParaRPr lang="es-ES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36341"/>
            <a:ext cx="3362212" cy="252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2241078" cy="225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3554861" cy="266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Conector recto de flecha"/>
          <p:cNvCxnSpPr/>
          <p:nvPr/>
        </p:nvCxnSpPr>
        <p:spPr>
          <a:xfrm rot="5400000">
            <a:off x="6679421" y="1607331"/>
            <a:ext cx="1428760" cy="35719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>
            <a:off x="6965173" y="3750471"/>
            <a:ext cx="1428760" cy="35719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2.5. ¿Tendrá futuro?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Más de este tipo en España.</a:t>
            </a:r>
          </a:p>
          <a:p>
            <a:r>
              <a:rPr lang="es-ES" sz="2800" dirty="0" smtClean="0"/>
              <a:t>Vender nuestro producto a nivel mundial.</a:t>
            </a:r>
          </a:p>
          <a:p>
            <a:r>
              <a:rPr lang="es-ES" sz="2800" dirty="0" smtClean="0"/>
              <a:t>Portugal y nuestro potencial energético.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es-ES" dirty="0" smtClean="0"/>
              <a:t>3. Conclusiones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150017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3.1. Conclusión socioeconómica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913208"/>
              </p:ext>
            </p:extLst>
          </p:nvPr>
        </p:nvGraphicFramePr>
        <p:xfrm>
          <a:off x="428596" y="2928934"/>
          <a:ext cx="8229600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62"/>
                <a:gridCol w="4186238"/>
              </a:tblGrid>
              <a:tr h="427251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Actualidad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Futuro hipotético</a:t>
                      </a:r>
                      <a:endParaRPr lang="es-ES" dirty="0"/>
                    </a:p>
                  </a:txBody>
                  <a:tcPr/>
                </a:tc>
              </a:tr>
              <a:tr h="2001641"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Crisis </a:t>
                      </a:r>
                      <a:r>
                        <a:rPr lang="es-E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inversión</a:t>
                      </a:r>
                      <a:r>
                        <a:rPr lang="es-ES" dirty="0" smtClean="0"/>
                        <a:t/>
                      </a:r>
                      <a:br>
                        <a:rPr lang="es-ES" dirty="0" smtClean="0"/>
                      </a:b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Cinco años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aumento 1200 MW</a:t>
                      </a:r>
                      <a:r>
                        <a:rPr lang="es-ES" dirty="0" smtClean="0"/>
                        <a:t/>
                      </a:r>
                      <a:br>
                        <a:rPr lang="es-ES" dirty="0" smtClean="0"/>
                      </a:b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España líder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-75% energía renovable</a:t>
                      </a:r>
                      <a:r>
                        <a:rPr lang="es-ES" dirty="0" smtClean="0"/>
                        <a:t/>
                      </a:r>
                      <a:br>
                        <a:rPr lang="es-ES" dirty="0" smtClean="0"/>
                      </a:b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Aumento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trabajo</a:t>
                      </a:r>
                      <a:r>
                        <a:rPr lang="es-ES" dirty="0" smtClean="0"/>
                        <a:t/>
                      </a:r>
                      <a:br>
                        <a:rPr lang="es-ES" dirty="0" smtClean="0"/>
                      </a:b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Total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autonomía energética</a:t>
                      </a:r>
                    </a:p>
                    <a:p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Uso </a:t>
                      </a:r>
                      <a:r>
                        <a:rPr lang="es-ES" sz="18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grafeno</a:t>
                      </a:r>
                      <a:r>
                        <a:rPr lang="es-ES" dirty="0" smtClean="0"/>
                        <a:t/>
                      </a:r>
                      <a:br>
                        <a:rPr lang="es-ES" dirty="0" smtClean="0"/>
                      </a:b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Vapor = ahorrar en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producción</a:t>
                      </a:r>
                      <a:r>
                        <a:rPr lang="es-ES" dirty="0" smtClean="0"/>
                        <a:t/>
                      </a:r>
                      <a:br>
                        <a:rPr lang="es-ES" dirty="0" smtClean="0"/>
                      </a:b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EU   </a:t>
                      </a:r>
                      <a:r>
                        <a:rPr lang="es-E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misma evolución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4-05-10 18.55.14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643998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Grupo Investigador</a:t>
            </a:r>
            <a:endParaRPr lang="en-US" dirty="0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642910" y="2214530"/>
            <a:ext cx="8215370" cy="4643470"/>
          </a:xfrm>
        </p:spPr>
        <p:txBody>
          <a:bodyPr numCol="2"/>
          <a:lstStyle/>
          <a:p>
            <a:pPr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1800" b="1" dirty="0" smtClean="0"/>
              <a:t>PARTICIPANTES</a:t>
            </a:r>
            <a:r>
              <a:rPr lang="en-US" sz="1800" dirty="0" smtClean="0"/>
              <a:t>: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 Fernando Benito	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Miguel Bujarrabal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Ana Chaparro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Asier Fernández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Francisco </a:t>
            </a:r>
            <a:r>
              <a:rPr lang="en-US" sz="1800" dirty="0" err="1" smtClean="0"/>
              <a:t>Foncillas</a:t>
            </a:r>
            <a:endParaRPr lang="en-US" sz="1800" dirty="0" smtClean="0"/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Pau Font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Carla </a:t>
            </a:r>
            <a:r>
              <a:rPr lang="en-US" sz="1800" dirty="0" err="1" smtClean="0"/>
              <a:t>Frías</a:t>
            </a:r>
            <a:endParaRPr lang="en-US" sz="1800" dirty="0" smtClean="0"/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Antonio González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Paula </a:t>
            </a:r>
            <a:r>
              <a:rPr lang="en-US" sz="1800" dirty="0" err="1" smtClean="0"/>
              <a:t>Hortas</a:t>
            </a:r>
            <a:endParaRPr lang="en-US" sz="1800" dirty="0" smtClean="0"/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Miguel </a:t>
            </a:r>
            <a:r>
              <a:rPr lang="en-US" sz="1800" dirty="0" err="1" smtClean="0"/>
              <a:t>Lechón</a:t>
            </a:r>
            <a:endParaRPr lang="en-US" sz="1800" dirty="0" smtClean="0"/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José López-Rúa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endParaRPr lang="en-US" sz="1800" dirty="0" smtClean="0"/>
          </a:p>
          <a:p>
            <a:pPr marL="631825" indent="174625" eaLnBrk="1" hangingPunct="1">
              <a:buNone/>
            </a:pPr>
            <a:endParaRPr lang="en-US" sz="1800" dirty="0" smtClean="0"/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Patricia Novo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Pedro Pacheco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Rodrigo Peña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Alejandro Pérez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Guillermo Rodríguez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Oscar Salvador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José Javier Sánchez-</a:t>
            </a:r>
            <a:r>
              <a:rPr lang="en-US" sz="1800" dirty="0" err="1" smtClean="0"/>
              <a:t>Runde</a:t>
            </a:r>
            <a:endParaRPr lang="en-US" sz="1800" dirty="0" smtClean="0"/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Ginés Sola</a:t>
            </a:r>
          </a:p>
          <a:p>
            <a:pPr marL="631825" indent="174625" eaLnBrk="1" hangingPunct="1">
              <a:buFont typeface="Verdana" pitchFamily="34" charset="0"/>
              <a:buChar char="−"/>
            </a:pPr>
            <a:r>
              <a:rPr lang="en-US" sz="1800" dirty="0" smtClean="0"/>
              <a:t>Manuel Toledo</a:t>
            </a:r>
          </a:p>
          <a:p>
            <a:pPr eaLnBrk="1" hangingPunct="1"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2910" y="1357298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 MODERADOR</a:t>
            </a:r>
            <a:r>
              <a:rPr lang="en-US" dirty="0" smtClean="0">
                <a:latin typeface="+mn-lt"/>
              </a:rPr>
              <a:t>: Miguel Ángel Sastre Uyá</a:t>
            </a:r>
          </a:p>
          <a:p>
            <a:pPr eaLnBrk="1" hangingPunct="1"/>
            <a:endParaRPr lang="en-US" dirty="0" smtClean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 SECRETARIA</a:t>
            </a:r>
            <a:r>
              <a:rPr lang="en-US" dirty="0" smtClean="0">
                <a:latin typeface="+mn-lt"/>
              </a:rPr>
              <a:t>: María Garmendia Aguilar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Aumento de población </a:t>
            </a:r>
          </a:p>
          <a:p>
            <a:r>
              <a:rPr lang="es-ES" dirty="0" smtClean="0"/>
              <a:t>Producción &lt; demanda petróleo</a:t>
            </a:r>
          </a:p>
          <a:p>
            <a:r>
              <a:rPr lang="es-ES" dirty="0" smtClean="0"/>
              <a:t>Desaparición de ecosistemas árticos</a:t>
            </a:r>
          </a:p>
          <a:p>
            <a:r>
              <a:rPr lang="es-ES" dirty="0" smtClean="0"/>
              <a:t>1 </a:t>
            </a:r>
            <a:r>
              <a:rPr lang="es-ES" dirty="0" err="1" smtClean="0"/>
              <a:t>kWh</a:t>
            </a:r>
            <a:r>
              <a:rPr lang="es-ES" dirty="0" smtClean="0"/>
              <a:t>      248g/</a:t>
            </a:r>
            <a:r>
              <a:rPr lang="es-ES" dirty="0" err="1" smtClean="0"/>
              <a:t>kWh</a:t>
            </a:r>
            <a:r>
              <a:rPr lang="es-ES" dirty="0" smtClean="0"/>
              <a:t> CO</a:t>
            </a:r>
            <a:r>
              <a:rPr lang="es-ES" baseline="-25000" dirty="0" smtClean="0"/>
              <a:t>2</a:t>
            </a:r>
          </a:p>
          <a:p>
            <a:r>
              <a:rPr lang="es-ES" dirty="0" smtClean="0"/>
              <a:t>Producción 208.000.000 </a:t>
            </a:r>
            <a:r>
              <a:rPr lang="es-ES" dirty="0" err="1" smtClean="0"/>
              <a:t>kWh</a:t>
            </a:r>
            <a:endParaRPr lang="es-ES" baseline="-25000" dirty="0" smtClean="0"/>
          </a:p>
          <a:p>
            <a:r>
              <a:rPr lang="es-ES" dirty="0" smtClean="0"/>
              <a:t>Ahorro 51.584.000 Kg  CO2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6" name="5 Flecha a la derecha con muesca"/>
          <p:cNvSpPr/>
          <p:nvPr/>
        </p:nvSpPr>
        <p:spPr>
          <a:xfrm>
            <a:off x="2357422" y="3500438"/>
            <a:ext cx="500066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es-ES" sz="4000" i="1" dirty="0" smtClean="0"/>
              <a:t>“El objetivo es que España sea el Qatar de la energía solar”</a:t>
            </a:r>
            <a:endParaRPr lang="es-E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401080" cy="5000660"/>
          </a:xfrm>
        </p:spPr>
        <p:txBody>
          <a:bodyPr/>
          <a:lstStyle/>
          <a:p>
            <a:pPr marL="268288" indent="-268288">
              <a:buAutoNum type="arabicPeriod"/>
            </a:pPr>
            <a:r>
              <a:rPr lang="es-ES" sz="1600" dirty="0" smtClean="0"/>
              <a:t>Introducción.</a:t>
            </a:r>
          </a:p>
          <a:p>
            <a:pPr marL="457200" indent="-457200">
              <a:buNone/>
            </a:pPr>
            <a:r>
              <a:rPr lang="es-ES" sz="1600" dirty="0" smtClean="0"/>
              <a:t>	1.1. Definición.		</a:t>
            </a:r>
          </a:p>
          <a:p>
            <a:pPr marL="457200" indent="-457200">
              <a:buNone/>
            </a:pPr>
            <a:r>
              <a:rPr lang="es-ES" sz="1600" dirty="0" smtClean="0"/>
              <a:t>	1.2. Situación en España.</a:t>
            </a:r>
          </a:p>
          <a:p>
            <a:pPr marL="457200" indent="-457200">
              <a:buNone/>
            </a:pPr>
            <a:r>
              <a:rPr lang="es-ES" sz="1600" dirty="0" smtClean="0"/>
              <a:t>	1.3. El Sol.</a:t>
            </a:r>
          </a:p>
          <a:p>
            <a:pPr marL="457200" indent="-457200">
              <a:buNone/>
            </a:pPr>
            <a:r>
              <a:rPr lang="es-ES" sz="1600" dirty="0" smtClean="0"/>
              <a:t>	1.4. Comparación de CSP y energías renovables</a:t>
            </a:r>
          </a:p>
          <a:p>
            <a:pPr marL="457200" indent="-457200">
              <a:buNone/>
            </a:pPr>
            <a:r>
              <a:rPr lang="es-ES" sz="1600" dirty="0" smtClean="0"/>
              <a:t>	1.5. Ventajas y similitudes.</a:t>
            </a:r>
          </a:p>
          <a:p>
            <a:pPr marL="457200" indent="-457200">
              <a:buNone/>
            </a:pPr>
            <a:r>
              <a:rPr lang="es-ES" sz="1600" dirty="0" smtClean="0"/>
              <a:t>	1.6. Desventajas</a:t>
            </a:r>
          </a:p>
          <a:p>
            <a:pPr marL="457200" indent="-457200">
              <a:buNone/>
            </a:pPr>
            <a:r>
              <a:rPr lang="es-ES" sz="1600" dirty="0" smtClean="0"/>
              <a:t>	1.7. Tipos de CSP.</a:t>
            </a:r>
          </a:p>
          <a:p>
            <a:pPr marL="268288" indent="-268288">
              <a:buNone/>
            </a:pPr>
            <a:r>
              <a:rPr lang="es-ES" sz="1600" dirty="0" smtClean="0"/>
              <a:t>2. Proyecto</a:t>
            </a:r>
          </a:p>
          <a:p>
            <a:pPr marL="268288" indent="-268288">
              <a:buNone/>
            </a:pPr>
            <a:r>
              <a:rPr lang="es-ES" sz="1600" dirty="0" smtClean="0"/>
              <a:t>	   2.1. ¿Qué proyecto hemos hecho?</a:t>
            </a:r>
          </a:p>
          <a:p>
            <a:pPr marL="268288" indent="-268288">
              <a:buNone/>
            </a:pPr>
            <a:r>
              <a:rPr lang="es-ES" sz="1600" dirty="0" smtClean="0"/>
              <a:t>       2.2. Nuestras innovaciones</a:t>
            </a:r>
          </a:p>
          <a:p>
            <a:pPr marL="268288" indent="-268288">
              <a:buNone/>
            </a:pPr>
            <a:r>
              <a:rPr lang="es-ES" sz="1600" dirty="0" smtClean="0"/>
              <a:t>       2.3. Localización</a:t>
            </a:r>
          </a:p>
          <a:p>
            <a:pPr marL="268288" indent="-268288">
              <a:buNone/>
            </a:pPr>
            <a:r>
              <a:rPr lang="es-ES" sz="1600" dirty="0" smtClean="0"/>
              <a:t>       2.4. Expansión</a:t>
            </a:r>
          </a:p>
          <a:p>
            <a:pPr>
              <a:buNone/>
            </a:pPr>
            <a:r>
              <a:rPr lang="es-ES" sz="1600" dirty="0" smtClean="0"/>
              <a:t>3. Conclusión.</a:t>
            </a:r>
          </a:p>
          <a:p>
            <a:pPr>
              <a:buNone/>
            </a:pPr>
            <a:r>
              <a:rPr lang="es-ES" sz="1600" dirty="0" smtClean="0"/>
              <a:t>	  3.1. Conclusiones medioambientales y del proyecto.</a:t>
            </a:r>
          </a:p>
          <a:p>
            <a:pPr>
              <a:buNone/>
            </a:pPr>
            <a:r>
              <a:rPr lang="es-ES" sz="1600" dirty="0" smtClean="0"/>
              <a:t>       3.2. Conclusiones socioeconómicas.</a:t>
            </a:r>
          </a:p>
          <a:p>
            <a:pPr>
              <a:buNone/>
            </a:pPr>
            <a:r>
              <a:rPr lang="es-ES" sz="1600" dirty="0" smtClean="0"/>
              <a:t>       </a:t>
            </a:r>
          </a:p>
          <a:p>
            <a:pPr>
              <a:buNone/>
            </a:pPr>
            <a:r>
              <a:rPr lang="es-ES" sz="1600" dirty="0" smtClean="0"/>
              <a:t>	</a:t>
            </a:r>
          </a:p>
          <a:p>
            <a:pPr>
              <a:buNone/>
            </a:pPr>
            <a:r>
              <a:rPr lang="es-ES" sz="1600" dirty="0" smtClean="0"/>
              <a:t>	  </a:t>
            </a:r>
          </a:p>
          <a:p>
            <a:pPr marL="668338" lvl="1" indent="-268288">
              <a:buNone/>
            </a:pPr>
            <a:r>
              <a:rPr lang="es-ES" sz="1200" dirty="0" smtClean="0"/>
              <a:t>  </a:t>
            </a:r>
          </a:p>
          <a:p>
            <a:pPr marL="457200" indent="-457200">
              <a:buNone/>
            </a:pPr>
            <a:endParaRPr lang="es-ES" sz="1600" dirty="0"/>
          </a:p>
        </p:txBody>
      </p:sp>
      <p:pic>
        <p:nvPicPr>
          <p:cNvPr id="4" name="6 Marcador de contenido" descr="planta-de-Concentración-So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4" y="2643182"/>
            <a:ext cx="2933469" cy="2357454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179512" y="1587513"/>
            <a:ext cx="85689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s-ES" sz="3600" dirty="0" smtClean="0">
                <a:latin typeface="Calibri" panose="020F0502020204030204" pitchFamily="34" charset="0"/>
              </a:rPr>
              <a:t>- Concentración de los rayos solares.</a:t>
            </a:r>
          </a:p>
          <a:p>
            <a:pPr algn="just">
              <a:buFontTx/>
              <a:buChar char="-"/>
            </a:pPr>
            <a:r>
              <a:rPr lang="es-ES" sz="3600" dirty="0" smtClean="0">
                <a:latin typeface="Calibri" panose="020F0502020204030204" pitchFamily="34" charset="0"/>
              </a:rPr>
              <a:t>Limpia y sin residuos.</a:t>
            </a:r>
          </a:p>
          <a:p>
            <a:pPr algn="just">
              <a:buFontTx/>
              <a:buChar char="-"/>
            </a:pPr>
            <a:r>
              <a:rPr lang="es-ES" sz="3600" dirty="0" smtClean="0">
                <a:latin typeface="Calibri" panose="020F0502020204030204" pitchFamily="34" charset="0"/>
              </a:rPr>
              <a:t>Almacenable.</a:t>
            </a:r>
          </a:p>
          <a:p>
            <a:pPr algn="just">
              <a:buFontTx/>
              <a:buChar char="-"/>
            </a:pPr>
            <a:r>
              <a:rPr lang="es-ES" sz="3600" dirty="0" smtClean="0">
                <a:latin typeface="Calibri" panose="020F0502020204030204" pitchFamily="34" charset="0"/>
              </a:rPr>
              <a:t>Uso doméstico e industrial.</a:t>
            </a:r>
            <a:endParaRPr lang="pt-BR" sz="3600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468560" y="158714"/>
            <a:ext cx="10515600" cy="1325563"/>
          </a:xfrm>
        </p:spPr>
        <p:txBody>
          <a:bodyPr/>
          <a:lstStyle/>
          <a:p>
            <a:pPr algn="ctr"/>
            <a:r>
              <a:rPr lang="es-ES" sz="3600" b="1" dirty="0" smtClean="0">
                <a:latin typeface="Calibri" panose="020F0502020204030204" pitchFamily="34" charset="0"/>
              </a:rPr>
              <a:t>1. ¿QUÉ ES?</a:t>
            </a:r>
            <a:endParaRPr lang="pt-BR" sz="3600" b="1" dirty="0">
              <a:latin typeface="Calibri" panose="020F0502020204030204" pitchFamily="34" charset="0"/>
            </a:endParaRPr>
          </a:p>
        </p:txBody>
      </p:sp>
      <p:pic>
        <p:nvPicPr>
          <p:cNvPr id="5126" name="Picture 6" descr="http://www.bullitbalear.com/wp-content/uploads/2013/03/interrogant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19" y="4530288"/>
            <a:ext cx="3761928" cy="23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4.bp.blogspot.com/-u1Y7XGbPJQo/UsDsyZ0IzUI/AAAAAAAAqJc/lLrFprKdirA/s1600/icona_omino_punto_interrogativo-7401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814" y="342900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7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7615"/>
            <a:ext cx="8229600" cy="1143000"/>
          </a:xfrm>
        </p:spPr>
        <p:txBody>
          <a:bodyPr/>
          <a:lstStyle/>
          <a:p>
            <a:pPr algn="ctr"/>
            <a:r>
              <a:rPr lang="es-ES" sz="3600" b="1" dirty="0" smtClean="0">
                <a:latin typeface="Calibri" panose="020F0502020204030204" pitchFamily="34" charset="0"/>
              </a:rPr>
              <a:t>1.2.Situación de España</a:t>
            </a:r>
            <a:endParaRPr lang="pt-BR" sz="3600" b="1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40556" y="2204864"/>
            <a:ext cx="8229600" cy="2548880"/>
          </a:xfrm>
        </p:spPr>
        <p:txBody>
          <a:bodyPr/>
          <a:lstStyle/>
          <a:p>
            <a:pPr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3º país más productor.</a:t>
            </a:r>
          </a:p>
          <a:p>
            <a:pPr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Geografía ideal.</a:t>
            </a:r>
          </a:p>
          <a:p>
            <a:pPr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Alta dependencia energética.</a:t>
            </a:r>
          </a:p>
          <a:p>
            <a:pPr>
              <a:buFontTx/>
              <a:buChar char="-"/>
            </a:pPr>
            <a:r>
              <a:rPr lang="es-ES" dirty="0">
                <a:latin typeface="Calibri" panose="020F0502020204030204" pitchFamily="34" charset="0"/>
              </a:rPr>
              <a:t>E</a:t>
            </a:r>
            <a:r>
              <a:rPr lang="es-ES" dirty="0" smtClean="0">
                <a:latin typeface="Calibri" panose="020F0502020204030204" pitchFamily="34" charset="0"/>
              </a:rPr>
              <a:t>mpresas y centros emprendedores.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41729"/>
            <a:ext cx="1610891" cy="15207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5262629"/>
            <a:ext cx="4744324" cy="1078992"/>
          </a:xfrm>
          <a:prstGeom prst="rect">
            <a:avLst/>
          </a:prstGeom>
        </p:spPr>
      </p:pic>
      <p:pic>
        <p:nvPicPr>
          <p:cNvPr id="4098" name="Picture 2" descr="potencial-solar-esp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2539" y="1340768"/>
            <a:ext cx="3057044" cy="270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9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-469776" y="-3279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s-ES" sz="3600" b="1" dirty="0" smtClean="0">
                <a:latin typeface="Calibri" panose="020F0502020204030204" pitchFamily="34" charset="0"/>
              </a:rPr>
              <a:t>1.3. EL SOL</a:t>
            </a:r>
            <a:endParaRPr lang="pt-BR" sz="36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upload.wikimedia.org/wikipedia/commons/a/a8/TheSu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368" y="1966405"/>
            <a:ext cx="34173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 flipV="1">
            <a:off x="5220072" y="1944697"/>
            <a:ext cx="1656184" cy="172819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174754" y="121968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alibri" panose="020F0502020204030204" pitchFamily="34" charset="0"/>
              </a:rPr>
              <a:t>Inagotable</a:t>
            </a:r>
            <a:endParaRPr lang="pt-BR" sz="3600" dirty="0">
              <a:latin typeface="Calibri" panose="020F050202020403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1974711" y="2050875"/>
            <a:ext cx="2029610" cy="133903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95536" y="132007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alibri" panose="020F0502020204030204" pitchFamily="34" charset="0"/>
              </a:rPr>
              <a:t>Imprescindible</a:t>
            </a:r>
            <a:endParaRPr lang="pt-BR" sz="3600" dirty="0">
              <a:latin typeface="Calibri" panose="020F0502020204030204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246029" y="3814608"/>
            <a:ext cx="325971" cy="215671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827584" y="5757616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Calibri" panose="020F0502020204030204" pitchFamily="34" charset="0"/>
              </a:rPr>
              <a:t>142 </a:t>
            </a:r>
            <a:r>
              <a:rPr lang="es-ES" sz="3200" dirty="0">
                <a:latin typeface="Calibri" panose="020F0502020204030204" pitchFamily="34" charset="0"/>
              </a:rPr>
              <a:t>W/M2 radiación media cada 30 minutos en España (3000H anuales)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20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-756592" y="764704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s-ES" sz="3600" b="1" dirty="0" smtClean="0"/>
              <a:t>1.4. COMPARATIVA</a:t>
            </a:r>
            <a:r>
              <a:rPr lang="pt-BR" sz="5400" b="1" dirty="0" smtClean="0">
                <a:latin typeface="Arial" panose="020B0604020202020204" pitchFamily="34" charset="0"/>
              </a:rPr>
              <a:t/>
            </a:r>
            <a:br>
              <a:rPr lang="pt-BR" sz="5400" b="1" dirty="0" smtClean="0">
                <a:latin typeface="Arial" panose="020B0604020202020204" pitchFamily="34" charset="0"/>
              </a:rPr>
            </a:br>
            <a:endParaRPr lang="pt-BR" sz="5400" b="1" dirty="0"/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502957"/>
              </p:ext>
            </p:extLst>
          </p:nvPr>
        </p:nvGraphicFramePr>
        <p:xfrm>
          <a:off x="111622" y="2018259"/>
          <a:ext cx="8924874" cy="382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437"/>
                <a:gridCol w="4462437"/>
              </a:tblGrid>
              <a:tr h="803456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ENERGÍA SOLAR DE CONCENTRACIÓN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OTRAS ENERGÍAS RENOVABLES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803456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Posee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el mayor rendimiento en energías renovables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Rendimiento alto aunque insuficiente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803456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Bajo coste de mantenimiento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Mantenimiento elevado (eólica, mareomotriz…)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534546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Desarrollo joven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Más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desarrollada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803456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Mayor impacto visual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Menor impacto visual (mareomotriz, hidráulica…)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21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31640" y="3326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latin typeface="Calibri" panose="020F0502020204030204" pitchFamily="34" charset="0"/>
              </a:rPr>
              <a:t>1.5. VENTAJAS </a:t>
            </a:r>
            <a:r>
              <a:rPr lang="es-ES" sz="3600" b="1" dirty="0">
                <a:latin typeface="Calibri" panose="020F0502020204030204" pitchFamily="34" charset="0"/>
              </a:rPr>
              <a:t>Y SIMILITUDES</a:t>
            </a:r>
            <a:endParaRPr lang="pt-BR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1464937"/>
              </p:ext>
            </p:extLst>
          </p:nvPr>
        </p:nvGraphicFramePr>
        <p:xfrm>
          <a:off x="0" y="1628800"/>
          <a:ext cx="9144000" cy="289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48072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E.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S. Térmica de concentración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E.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S. Fotovoltaica de concentración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49572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Utiliza la radiación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Utiliza los fotones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49572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Múltiples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procesos físicos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Obtiene directamente la energía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49572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Más desarrollada y abaratada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Desarrollo joven.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comenzandodecero.com/wp-content/uploads/2013/04/ventajas-de-los-acortadores-de-ur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476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6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Calibri" panose="020F0502020204030204" pitchFamily="34" charset="0"/>
              </a:rPr>
              <a:t>1.6. DESVENTAJAS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690128"/>
            <a:ext cx="8229600" cy="3312368"/>
          </a:xfrm>
        </p:spPr>
        <p:txBody>
          <a:bodyPr/>
          <a:lstStyle/>
          <a:p>
            <a:pPr>
              <a:buFontTx/>
              <a:buChar char="-"/>
            </a:pPr>
            <a:r>
              <a:rPr lang="es-ES" sz="3600" dirty="0">
                <a:latin typeface="Calibri" panose="020F0502020204030204" pitchFamily="34" charset="0"/>
              </a:rPr>
              <a:t>Impacto visual.</a:t>
            </a:r>
          </a:p>
          <a:p>
            <a:pPr>
              <a:buFontTx/>
              <a:buChar char="-"/>
            </a:pPr>
            <a:r>
              <a:rPr lang="es-ES" sz="3600" dirty="0">
                <a:latin typeface="Calibri" panose="020F0502020204030204" pitchFamily="34" charset="0"/>
              </a:rPr>
              <a:t>Alta inversión inicial.</a:t>
            </a:r>
          </a:p>
          <a:p>
            <a:pPr>
              <a:buFontTx/>
              <a:buChar char="-"/>
            </a:pPr>
            <a:r>
              <a:rPr lang="es-ES" sz="3600" dirty="0">
                <a:latin typeface="Calibri" panose="020F0502020204030204" pitchFamily="34" charset="0"/>
              </a:rPr>
              <a:t>Dependencia energética</a:t>
            </a:r>
            <a:r>
              <a:rPr lang="pt-BR" sz="3600" dirty="0">
                <a:latin typeface="Calibri" panose="020F050202020403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ES" sz="3600" dirty="0">
                <a:latin typeface="Calibri" panose="020F0502020204030204" pitchFamily="34" charset="0"/>
              </a:rPr>
              <a:t>Difícil exportación</a:t>
            </a:r>
          </a:p>
          <a:p>
            <a:pPr>
              <a:buFontTx/>
              <a:buChar char="-"/>
            </a:pPr>
            <a:r>
              <a:rPr lang="es-ES" sz="3600" dirty="0">
                <a:latin typeface="Calibri" panose="020F0502020204030204" pitchFamily="34" charset="0"/>
              </a:rPr>
              <a:t>Recursos e infraestructuras necesarias.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AutoShape 4" descr="data:image/jpeg;base64,/9j/4AAQSkZJRgABAQAAAQABAAD/2wCEAAkGBxQSEhUUEBQVFRUVFhUVFRQVFBQVFxQXFRUWFhgUFhUYHCggGBolHBQUITEhJykrLi4uFx8zODMsNygtLisBCgoKDg0OGxAQGywkICQtLCw0LCwsLCwsLCwsLCwsLyw1LCw0LCwsLCwsLCwsLCwsLCwsLCwsLCwsLCwsLCwsLP/AABEIAOsA1gMBIgACEQEDEQH/xAAcAAABBQEBAQAAAAAAAAAAAAAAAQMFBgcEAgj/xABHEAABAwICBgcFBAcECwAAAAABAAIDBBEFIQYSMUFRYQcTMnGBkaEiQlKx0RQjcsFikrLC0uHwJTOCohUWF0RTVGNzo7Pi/8QAGwEBAAIDAQEAAAAAAAAAAAAAAAQFAgMGBwH/xAAwEQACAgIAAwYFBAMBAQAAAAAAAQIDBBEFITEGEjJBUWETInGhsRQjkcFigeHRQv/aAAwDAQACEQMRAD8A28BLZASofNHmyWyVCH3R5siy9IQCAIslQgPNkWXpCASyLIXgyBAerIsmjMlEyDSHbJLLwJQnAgEsiyVCDQlkWXpIgEslshCALIISoQHmyLJUIBmUJUk6VZLoRrNd4dCVeQlWJJFSIQgBCFG4riQiyG1ASWsi6qpxkrvw3Ei57RuOXzQE2i6FyYhUaosNp+SAJ6hMGVcRnXkzIDt61HWrh65HXIDvEqdiqLHkozrV761AToN16XDh897t4bF2oAQhCAEqRKgEQhCAEIQgGpkImQsl0I9niHQlSBKsSQCEIQHmV9gTwF1Uqkh7i47SrJijrRO7reaqUjkA4YGp7D7NkZb4h81Hly6Kd1t6DRdCVXsVqPvHcrBQOkvSVDTkxwtMsrcjuY083b/BGE1klXEyUNu6Rus7V2A77XWCmm9IkWYttdasktJkgZl565c9RC9mb2kDjuTHXLMjkh1qXrVHiVeutQHf1q9CZcAlSiVATGH1Fnt77easQKz/ABGp1YZHXIsx5BGVjqmxB3G9lQ9HekSsgsJH9e3LKQ3dbk/afG61WXRg9Mn4vDrcqDlX5G+JVUtG9O6aqs0kxSH3H2F/wu2OVrDrrOMlJbRFtpspl3bFpntC8helkahEqRKgBIhCAamQiZCyXQjz8Q6EJAlWJIBCEIDixphML7bbX8jdUhzytBkbcEHYQR5qjvp7EtO0EjyKA47lPQsJT32dK4aoQHF/qfRmUzStL3OOsWuddt+7f4qSqMVbG0NYA1rcgBkByAGxRVZiB2C5OwNALiTwAGZPIJaXRyrkLpZdWNgadSE+1I87tYjJndn4LBRSfJG+Vtlq+eXJD3+n73BBN+I+q4OvzXHK+xtwyIO4jcm+tWZoJITJwTKLEy9iZASYlSiVRwmXtkt9nd38kBx6ZYh1dK4XzkIjHjcn0B9FnUYW14j0fsq4Wda97JQCQW5ga2eq5pyO7hsWe6QaEVNH7Tm9bH/xIwSBzc3a31UDLhNvaOt4BlY8I/DlLUmyvtV00T0/mpiGT3li4k3ewcj7w5bVTAi6gwslB7R1OVhU5NfdsWz6RwvEo6iMSQuD2nePkeBXYCvnnRrSGWik14jdpI14ycnjZ4HnyW46P43HVxCWI8i3ew72kK1oyFYvc8/4pwmzClvrF9H/AESyEgSqQVIIQhANTISTJVkuhHs8Q6EqQIWJIFXkpVzV9Y2GN0khs1oJJ7l8Z9ScnpELpnpK2ih1sjI7JjeJ4nkFSNFMcdO13Wu1pA4lx46xJB/JVDSXGn1c7pXbLkMb8LRs8d65sJrTDIHXyPsu7iq/9U3b7HYx4Ao4L343z/4a8JQuOpJcQ1u1xAHK5tcqBbXu4rogqblWJxzWm0aFhGCxwAaou+2bzt8DuHcpRVPC8dc0Wd7Q57R4qchxiI7Tq9/1Q+Fb0w0fOc0I5vaP2gqUStckxSEbXjwufyVIxehifKXQghpzItYa19w4ICtXRdTTcMCdbhbd4QENSU8krg2JrnOPAbO87Ar5o3ouIbSTWdJuHus+pTeD14gaGCIAfE3In8V9pVhpK9knZOfA5FAdNl5cy69pEBn2l/R4yW8tJaOSxJZ7j/D3TzCyipp3xucyRpa9psWkWIX0uVUdO9Fo6qIyCzJmAlr9gP6L+IUPIxVJbjyOk4RxydMlVdzj90YipjRjSCSimEjM2nKRm57f4huPfxUQ9tiQdxIyz2ZbUirIScJbR3F1FeRW4TW0z6RwnEWVEbJYnazXgEfQ8CNi7brGOjPSY083USH7qU5E+5IdmfB2/mtlaVdU2qyOzzLiODLDudb6eX0PaRCFtIA1MhEyFkuhHs8Q4EqAgrEkAst6W8dzbSsPB0ndub/XBaTXVAjY57tjWknwXzti9c6eaSV217ie4bAPJRMuzuw0vM6Hs7hfGyPiS6R/Jxp+go3zSNiiF3vOq0br8SdwG09yYC1HojwKzXVcgzddkXJo7Tu8keQCr6KnZPR1/Fc1YeO5+b5L6i41oo6njYY9Z7WsAe7aQ4DtEcFBwSWWzAKu47olFPd0Y6uT4m7HfiA+YV2lrkeYSk5PbKjS1Ck4p7qv19HLTO1Zm24EZtdzBT1LVofCxtsvTWBRsNRdd0MiAeEScbEhhTzUB4Eaca2y9IfsQEph1Zf2Sbm2R7lIKnUdbaYDmL+OSb0w07jpbxw/eS8BsbzcfyWM5xgts34+NZkTUK1tlgx3HYaRhfM63Bu9x4Ab1jmlWmM1YS0Esh3MHvc3ce5Q2J4lLUPMk7y9x8mjg0bguNVd+VKfKPQ7rhfAa8ZKdvzS+yBC9MYSQ1oJJNg0C5J4Ab13Yrg81MWidmoXt1gLg+dth+qiqD1svXkVxmq21t+RH/13c1u3R9jv2ulaXG8kf3cnG4GTvEWKwlW/oxxbqKwMJ9icah/ELlh/aHiFJxLO7PXkUvaDCV+M5rrHmbeChIEqtzzsZmSomQsl0I9niHQgoCFiSCmdKmI9VRuaDYylrPC9z6BYotE6Y6u80MW4Nc895Nh+azsqozJbs16HonZyj4eGpecnsdpKZ0sjI2dqRzWN5Enb4bfBfRuFULYIWRMFmxta0eAA81jPRfQ9biDSdkUb5PH2WDx9u/gtxBUrChqLkUPabIc8hVLpFfdihKkCFNOZOeuoWTMLJWhzTuI9RwKz3SDRSSnu+G74uHvM7+I5rSkhF0BlFDId6mKd686QYWIZiGizXe0Bw4hMwoCWjcn2uXFE5dDXIDqBXiadrAXPIa0bSdgUXjGOR0rNaQ5+6wdp30HNZrj2kEtU72jqsHZjGzvPEqNdkxr5LqXPDeDXZb2+UfUkMb0lJfIKYmzifvNhtwYNw5qsk8d+3mi6RVc7JWPmd9iYVOJDu1rXuLZSGB4LNVyakDbnLWccmsvvcfy2qf0Q0Elq9WSa8UORzBD5Bts0e6OfkN62DC8Lip4xHAwMaNwHmTxKk0Yjlzl0KPinaCFO66OcvXyRB6JaFw0YDiBJNbOUjMcmD3QuPpTwnrqQyNHtQnWHG2xw8irpZc9dTiSN7HbHNI8wVYSqj3HFHIVZtqyI3ye2mfNa9RSuYQ5mTmkOaeDmm4PnZOVcBY97D7r3N/VJCZVH4Wepcra/Zo+lMMqxNFHI3Y9rXDxF11Ko9F9Z1mHxg7Yy6P8AVdl6WVuV7B7imeT5FXwrZQfk2hqZCJkLauhBs8Q4EOShI5Ykgw7pQm1sQePhYxvzP5qpqx9IZ/tCf/D+wFXFR3vdjPU+FJRxK1/iaV0L0/t1MnKNnldx/aHktTAWb9C391Uf91v/AK2rSQrXHWq0cBxmTlm2b9QQlQt5ViISoQFe0whuxjt4fbwLSfyCrTGq1aUG7GD9InyFv3lV6mZkbS6RwaBvPy718bSW2ZQhKcu7FbY+wqvY/pY2K7ILPk2F21rD+8eWxQGO6UOluyG7I9hOxzv4Qq7ZV9+W38sDseF9nUv3Mj+B2pqHSOL5HFzjtJ+XIck0hSWDYPJUuswWaD7Uh7I5D4jyCgqMpvSOotupxa9y0kjgiYXHVaLuOxo2laDoPoxE2Rr6oB7stVm1rDxd8R+ScfgkVNTnqxdwLS6Q5udnY57hyHBO4XWbFZ0Yijzl1OH4rx6zI3XU9R/JpzWjcva4MKqw9gvtHqu9TDnAskIXpIUB8/ab0+pXVAGwv1vMAqCVp6Sx/aEvc35KrKiuWps9W4bLvYlb/wAV+DV+hiX7idl9k17cnRs/hK0dZh0LbKnvi+T1pytsd/to884wks2xL1Gp0qJkKSuhST8Q6EjglCCsSQYR0kRWxCXmGH/Lb8lWFeul2l1atj9z4wPFpP1CoqpMhasZ6jwixTw637aNP6F5hapZv1mP8wW/uLTwsX6JKzUrXM3SxHxcwhw9HPWzgqzxZbrRwvHa+5mz9+Z6QvN0XUgqBUjim552sBc8gAZknIBZhph0ik3iojydLb9j6rXZbGtbZMw8G7Kn3a1/sm9OdJ4oCG313gGzGnO53u4DJZRiuKyVDtaQ5e60dlvcFySSFxJcSXHMk5knmvCqbsiVj9jv+HcHqxIrfOXqCE7TQOkdqxtLncOHMncFaMLwZkNnP9uTj7rfwg/MpTjysfsfeI8Xpw46b3L0OHB9HS+z57tbtDNjnDnwbyV1pHNa0NYA1oFgBkB4KKM6fglVrXTGtcjgc3iF2XPvTfL09CYqGdZG9vxNI9FT4KgsKt9JJv4KH0nw4R1Dw3sus8cg8Xt53W0gktgWO2sCbK7UNeHhY8AW5hWTAcVdsJ2IDS0hXHhdV1jL7xkV0yvsCeAQGEdIkutiE3Itb5D+ara7cbqutqJpPikefDWIHpZcQVDa9zbPWMGHw8aEX5JGqdC0f3VS/jIxv6rNb99aSqT0S0epQ6xFjJI93yYPRoV3sriharR5txSffy7H7jUyEToUhdCon4hwJUBBWJIM86YaHWgjlA7DrE8nZfOyyRfROk+HCoppYj7zTbkRmD6L54ljLSWuFiCQe8KrzYals7vsxkKdDqfWL+x24FiJp6iKbcxwLvwnJ3pfyX0VC8OAI2EAjuOxfMwW0dGOOCelETj95BZhvtLLewfIW/wrLCs18rI/ajEbUb4/R/0XW6icf0ghpGF0zrcGja7kAq7pfp9HTXjgtJLns7LOZP5LJMSxCSd5kmeXuPE5DkOC335ShyXUrOF8BsydTsXdj92TOlWl81aSLlkW6MHbzdbb3KuIXpjCSGtBLjkGjMnuCrJSlY9s7qnHpxa+7FaSPKlcHwKSo9rsR/GR2vwDf37FO4Hojaz6qx4RDYObzvPIZcVZJLDIZAZAcOSmUYm+cjmeK9oVHdWP19SJhomQt1YxYbzvPMnevH2eR7XvjaXNjGs8jYB/Wa6qhyv+juGiOmawjtjWfz1xsPhYKxSS5I46dkpvvSe2ZRA8lSlKxMyUnVSvjPuOc3yOXou2AL6YEjThd+l1BrwRTt2ta0O5tIyPnl4rggVvhgEtKGH3mEeO71AQGWOan8Ou11xsG3u3p5zG3IIsQbEcCNynNEqQOmzAI1XXB2G4tY+aAsGjMwIcBwBXjTnFPs9HI+9iRqt73ZD5qUocNjgv1bbX25k772z2DNZb0sY11kzadh9mP2n8NYjIeAz8VpvsUINljwrFeTlRh5dX9CgIJyP9eCFO6E4V9prYmEXa09a7uYQQP1tVU8IuUkj0nKuVFEpvyRtujNB9npYYt7I2g99s/W6lEjUqvdaWjyeUnKTk/MamQiZCzXQi2eIdCUpAhYkgQhYl0mYJ9nqjI0exN7Q5OAAcPS625QOmOBispnR+8PaYeDhsWjIq+JDS6lnwnN/SZKm+j5M+f10UddJEXGJ7mFzdUlptccE3PCWOc14s5pLXA7QQf5JtUvOLPTdQtjz5pik/VIhXPQ/QKSq1ZKjWihyIGx8g5fC08dvAb1nXXKx6RFy8yrEr79j0vz7FfwDA5quTUgbe3aeeyy/xHjyWsYRolDQQOcPbmIAdKRY5nMNHujly3qz4bh0cEYjhaGsbsA+Z4lcukDrRgcXegB+qtqceNa9zgeJcZuzHpco+hWJiuGUrrmK4pApBTnmgputmjZuc8X7hm70BWnhUnRCC9QXfCw+ZsPzV1CAzrSqn1ax9vfDX+bbH1aVyxNU3puy00buLCP1XfzUPGUB1Qq5YEbwt8R6lUyMq36OP+6I4OPrmgOfGtFoqg62cbztc22feN6ewLAmUoNnF7jtc75Abgpa648VxGOnjdJK4Na0XN9/IJvR9jFyel1I3TDHW0dO557RyY3e4lYJUTue5z3m7nEuJ5lS2lWkD62YvdkwXEbOA2X7yoVU+Vd35aXQ9G4Hwz9JV3p+KX29gWv8ARLgfVQOqHj257FvKNvZ8yS7xHBZ3ojgBralsefVj25XbgwEDVvxds8+C36CMNADRYAWAG4Dct+HT/wDbKrtNxBaWNB+7/wDBwBKhCsTjRqZCJkLJdCPZ4h0JUgSrEkAvJCVFkBmfSdomXXqoG3cB960DtADtAcR8llxX03I24sc7rItP9CHQl09M28ZJL2DMsJz1mj4duSr8rG380Tr+A8ZUV+nuf0f9FAV40I06dTWhqSXQ7A/a6PkeLfUKjoChV2Sre0dRmYdWXX3LF/w+lqOqZK0Pjc1zSLhzTcEKG0mlza3kT5rGcA0lqKN14Heze7o3Zsd+bTzC0akxz7bG2bULLjVLSb5tJvY8Fa03xs+p5/xLhFuE9vnH1G5bph67XtXNOpBUFk0Jp7Me8+84AdzR9T6KyLgwODq4I279W573Z/mu66ArGnUN2Ru4OI8x/wDKrcLVc9K4tamfxaWuHg4A+hKp8CAeZGrLou7J44Fp87/RV4va0XcQAN5IAUNVaetpw5tLaR7rDWPYbbWz57VrnbCHVkvGwL8h6rjv8Gh45jkNJGXzPA4De48AFimlek8ta+7vZjHYjHzdxKjMTxKWofrzvL3br7B3DcFyKsvynPkuh3HCuB14n7lnOf2QJ+kpnyvbHE3We82a0bz9Oa8U8DnuDI2lz3GzWjMk8B/PJbPoJoaKNvWygOneMztEbT7jPS53+AWNFDsfsSOLcUrw69LxPov7JLQ7R1tFAGCxe72pX/E6279EbByCsISJVcRSS0jzeyyVk3OT22KkQhfTAamQknSrJdCPZ4h0IQEqxJAiEqEAhXl7QRY5jmvaSyAzLTTo71iZqIAHMuhvYHmy+w8lmM0Ra4teC1zci0ixHeNy+miFX9JNE6esF5G2eBlI3Jw+o5FQ7sRS5x5M6XhfaCdH7d3OPr5owBy03QqK1HHzMh/8jvoq7pFoFVU1yxvXRjMOYLut+kzj3XV40fojHTRMIzaxoPfbP1WvFqlCfNEvj+fTkY8fhS3tnuQKMxOUMY5xzDQSRxsL2UzNGqtprJq0sv4beZAU+T0tnKUx79ii/U66XpgjNtameO5zSF2/7VoLZRS/5fqsWiK641WyyrF0O1o4Bhz6p/yafifSe2SNzGwOs4Fpu4DIqqTaVy2tGGs59o+uSgEKPLJsfmWlHBMOrmob+vM6Kqukl/vXud3nLy2LnQnqOlfK/UhaXuPutBPnbYtfzSZPfwqI+UV/pDKkMFwaaqfqU7C47HO2NZzc78tqumjnRi95D612o3I9Uw+0fxPHZ7h5rTcMwyKnYI4GNjaNzRbxPE81Mqw2+cjmuI9o64Jxx+b9fIhNEdDoqJut25j2pCNn6LPhb6lWcBACWysYxUVpHF23Ttk5ze2wQhCyNYIQhANTIRMhZLoR7PEOhKkCVYkgEIQgBCEIBEEJUhQHLUVIGQ2/JRj2qKfiFnOB2hxv4Fe/t4O9Ae6gqsaTYa+oidDEAXvsGgkAE3va58VM1NaPpz5BSeBYQ8vEso1QOy07SeJ4DkvjW1oyhNwkpLyMdfoDiDP92cfwuYfzXuPQ6u/5WXx1f4l9DJFGeJBl5X2hyYdEv4MEGg9dqlxg1QASS5zBa3K6Wj0Plf2nsYO5zj6WHqt5c24sVSsYww07tZucTjkfhPwnlwPNFh1o+z7SZkvNL6IgsK0Gp25yl8p5nVB8G528VcMPoo4QBCxjALGzWho9FF09WOK6DXhb41xj0RU35l973ZJstcEocLhO2Vf0dqtd7+AAv3qwrMjAhCEAIQkQCpEIQDUyEk6VZLoR7PEOhC83S3WJv2KhJdF0GxUJLoug2KhJdF0GyOr8DhmOtIz2viaS0+JG1cY0Sg/6nd1jlO3RdBs4aHB4YTeNgB+I5nzK70l0XQbFQkui6aGxV5kYHAhwBB2g5g96W6LoNkJUaKwONxrs/C7LwBBATceiMA7TpHci8D9kBT90XQbGKOiZE3VjaGjlv7zvXQkui6DYqEl0XQbFQkui6DYqEl0l0GzxMhJKlWaI9j+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data:image/jpeg;base64,/9j/4AAQSkZJRgABAQAAAQABAAD/2wCEAAkGBxQSEhUUEBQVFRUVFhUVFRQVFBQVFxQXFRUWFhgUFhUYHCggGBolHBQUITEhJykrLi4uFx8zODMsNygtLisBCgoKDg0OGxAQGywkICQtLCw0LCwsLCwsLCwsLCwsLyw1LCw0LCwsLCwsLCwsLCwsLCwsLCwsLCwsLCwsLCwsLP/AABEIAOsA1gMBIgACEQEDEQH/xAAcAAABBQEBAQAAAAAAAAAAAAAAAQMFBgcEAgj/xABHEAABAwICBgcFBAcECwAAAAABAAIDBBEFIQYSMUFRYQcTMnGBkaEiQlKx0RQjcsFikrLC0uHwJTOCohUWF0RTVGNzo7Pi/8QAGwEBAAIDAQEAAAAAAAAAAAAAAAQFAgMGBwH/xAAwEQACAgIAAwYFBAMBAQAAAAAAAQIDBBEFITEGEjJBUWETInGhsRQjkcFigeHRQv/aAAwDAQACEQMRAD8A28BLZASofNHmyWyVCH3R5siy9IQCAIslQgPNkWXpCASyLIXgyBAerIsmjMlEyDSHbJLLwJQnAgEsiyVCDQlkWXpIgEslshCALIISoQHmyLJUIBmUJUk6VZLoRrNd4dCVeQlWJJFSIQgBCFG4riQiyG1ASWsi6qpxkrvw3Ei57RuOXzQE2i6FyYhUaosNp+SAJ6hMGVcRnXkzIDt61HWrh65HXIDvEqdiqLHkozrV761AToN16XDh897t4bF2oAQhCAEqRKgEQhCAEIQgGpkImQsl0I9niHQlSBKsSQCEIQHmV9gTwF1Uqkh7i47SrJijrRO7reaqUjkA4YGp7D7NkZb4h81Hly6Kd1t6DRdCVXsVqPvHcrBQOkvSVDTkxwtMsrcjuY083b/BGE1klXEyUNu6Rus7V2A77XWCmm9IkWYttdasktJkgZl565c9RC9mb2kDjuTHXLMjkh1qXrVHiVeutQHf1q9CZcAlSiVATGH1Fnt77easQKz/ABGp1YZHXIsx5BGVjqmxB3G9lQ9HekSsgsJH9e3LKQ3dbk/afG61WXRg9Mn4vDrcqDlX5G+JVUtG9O6aqs0kxSH3H2F/wu2OVrDrrOMlJbRFtpspl3bFpntC8helkahEqRKgBIhCAamQiZCyXQjz8Q6EJAlWJIBCEIDixphML7bbX8jdUhzytBkbcEHYQR5qjvp7EtO0EjyKA47lPQsJT32dK4aoQHF/qfRmUzStL3OOsWuddt+7f4qSqMVbG0NYA1rcgBkByAGxRVZiB2C5OwNALiTwAGZPIJaXRyrkLpZdWNgadSE+1I87tYjJndn4LBRSfJG+Vtlq+eXJD3+n73BBN+I+q4OvzXHK+xtwyIO4jcm+tWZoJITJwTKLEy9iZASYlSiVRwmXtkt9nd38kBx6ZYh1dK4XzkIjHjcn0B9FnUYW14j0fsq4Wda97JQCQW5ga2eq5pyO7hsWe6QaEVNH7Tm9bH/xIwSBzc3a31UDLhNvaOt4BlY8I/DlLUmyvtV00T0/mpiGT3li4k3ewcj7w5bVTAi6gwslB7R1OVhU5NfdsWz6RwvEo6iMSQuD2nePkeBXYCvnnRrSGWik14jdpI14ycnjZ4HnyW46P43HVxCWI8i3ew72kK1oyFYvc8/4pwmzClvrF9H/AESyEgSqQVIIQhANTISTJVkuhHs8Q6EqQIWJIFXkpVzV9Y2GN0khs1oJJ7l8Z9ScnpELpnpK2ih1sjI7JjeJ4nkFSNFMcdO13Wu1pA4lx46xJB/JVDSXGn1c7pXbLkMb8LRs8d65sJrTDIHXyPsu7iq/9U3b7HYx4Ao4L343z/4a8JQuOpJcQ1u1xAHK5tcqBbXu4rogqblWJxzWm0aFhGCxwAaou+2bzt8DuHcpRVPC8dc0Wd7Q57R4qchxiI7Tq9/1Q+Fb0w0fOc0I5vaP2gqUStckxSEbXjwufyVIxehifKXQghpzItYa19w4ICtXRdTTcMCdbhbd4QENSU8krg2JrnOPAbO87Ar5o3ouIbSTWdJuHus+pTeD14gaGCIAfE3In8V9pVhpK9knZOfA5FAdNl5cy69pEBn2l/R4yW8tJaOSxJZ7j/D3TzCyipp3xucyRpa9psWkWIX0uVUdO9Fo6qIyCzJmAlr9gP6L+IUPIxVJbjyOk4RxydMlVdzj90YipjRjSCSimEjM2nKRm57f4huPfxUQ9tiQdxIyz2ZbUirIScJbR3F1FeRW4TW0z6RwnEWVEbJYnazXgEfQ8CNi7brGOjPSY083USH7qU5E+5IdmfB2/mtlaVdU2qyOzzLiODLDudb6eX0PaRCFtIA1MhEyFkuhHs8Q4EqAgrEkAst6W8dzbSsPB0ndub/XBaTXVAjY57tjWknwXzti9c6eaSV217ie4bAPJRMuzuw0vM6Hs7hfGyPiS6R/Jxp+go3zSNiiF3vOq0br8SdwG09yYC1HojwKzXVcgzddkXJo7Tu8keQCr6KnZPR1/Fc1YeO5+b5L6i41oo6njYY9Z7WsAe7aQ4DtEcFBwSWWzAKu47olFPd0Y6uT4m7HfiA+YV2lrkeYSk5PbKjS1Ck4p7qv19HLTO1Zm24EZtdzBT1LVofCxtsvTWBRsNRdd0MiAeEScbEhhTzUB4Eaca2y9IfsQEph1Zf2Sbm2R7lIKnUdbaYDmL+OSb0w07jpbxw/eS8BsbzcfyWM5xgts34+NZkTUK1tlgx3HYaRhfM63Bu9x4Ab1jmlWmM1YS0Esh3MHvc3ce5Q2J4lLUPMk7y9x8mjg0bguNVd+VKfKPQ7rhfAa8ZKdvzS+yBC9MYSQ1oJJNg0C5J4Ab13Yrg81MWidmoXt1gLg+dth+qiqD1svXkVxmq21t+RH/13c1u3R9jv2ulaXG8kf3cnG4GTvEWKwlW/oxxbqKwMJ9icah/ELlh/aHiFJxLO7PXkUvaDCV+M5rrHmbeChIEqtzzsZmSomQsl0I9niHQgoCFiSCmdKmI9VRuaDYylrPC9z6BYotE6Y6u80MW4Nc895Nh+azsqozJbs16HonZyj4eGpecnsdpKZ0sjI2dqRzWN5Enb4bfBfRuFULYIWRMFmxta0eAA81jPRfQ9biDSdkUb5PH2WDx9u/gtxBUrChqLkUPabIc8hVLpFfdihKkCFNOZOeuoWTMLJWhzTuI9RwKz3SDRSSnu+G74uHvM7+I5rSkhF0BlFDId6mKd686QYWIZiGizXe0Bw4hMwoCWjcn2uXFE5dDXIDqBXiadrAXPIa0bSdgUXjGOR0rNaQ5+6wdp30HNZrj2kEtU72jqsHZjGzvPEqNdkxr5LqXPDeDXZb2+UfUkMb0lJfIKYmzifvNhtwYNw5qsk8d+3mi6RVc7JWPmd9iYVOJDu1rXuLZSGB4LNVyakDbnLWccmsvvcfy2qf0Q0Elq9WSa8UORzBD5Bts0e6OfkN62DC8Lip4xHAwMaNwHmTxKk0Yjlzl0KPinaCFO66OcvXyRB6JaFw0YDiBJNbOUjMcmD3QuPpTwnrqQyNHtQnWHG2xw8irpZc9dTiSN7HbHNI8wVYSqj3HFHIVZtqyI3ye2mfNa9RSuYQ5mTmkOaeDmm4PnZOVcBY97D7r3N/VJCZVH4Wepcra/Zo+lMMqxNFHI3Y9rXDxF11Ko9F9Z1mHxg7Yy6P8AVdl6WVuV7B7imeT5FXwrZQfk2hqZCJkLauhBs8Q4EOShI5Ykgw7pQm1sQePhYxvzP5qpqx9IZ/tCf/D+wFXFR3vdjPU+FJRxK1/iaV0L0/t1MnKNnldx/aHktTAWb9C391Uf91v/AK2rSQrXHWq0cBxmTlm2b9QQlQt5ViISoQFe0whuxjt4fbwLSfyCrTGq1aUG7GD9InyFv3lV6mZkbS6RwaBvPy718bSW2ZQhKcu7FbY+wqvY/pY2K7ILPk2F21rD+8eWxQGO6UOluyG7I9hOxzv4Qq7ZV9+W38sDseF9nUv3Mj+B2pqHSOL5HFzjtJ+XIck0hSWDYPJUuswWaD7Uh7I5D4jyCgqMpvSOotupxa9y0kjgiYXHVaLuOxo2laDoPoxE2Rr6oB7stVm1rDxd8R+ScfgkVNTnqxdwLS6Q5udnY57hyHBO4XWbFZ0Yijzl1OH4rx6zI3XU9R/JpzWjcva4MKqw9gvtHqu9TDnAskIXpIUB8/ab0+pXVAGwv1vMAqCVp6Sx/aEvc35KrKiuWps9W4bLvYlb/wAV+DV+hiX7idl9k17cnRs/hK0dZh0LbKnvi+T1pytsd/to884wks2xL1Gp0qJkKSuhST8Q6EjglCCsSQYR0kRWxCXmGH/Lb8lWFeul2l1atj9z4wPFpP1CoqpMhasZ6jwixTw637aNP6F5hapZv1mP8wW/uLTwsX6JKzUrXM3SxHxcwhw9HPWzgqzxZbrRwvHa+5mz9+Z6QvN0XUgqBUjim552sBc8gAZknIBZhph0ik3iojydLb9j6rXZbGtbZMw8G7Kn3a1/sm9OdJ4oCG313gGzGnO53u4DJZRiuKyVDtaQ5e60dlvcFySSFxJcSXHMk5knmvCqbsiVj9jv+HcHqxIrfOXqCE7TQOkdqxtLncOHMncFaMLwZkNnP9uTj7rfwg/MpTjysfsfeI8Xpw46b3L0OHB9HS+z57tbtDNjnDnwbyV1pHNa0NYA1oFgBkB4KKM6fglVrXTGtcjgc3iF2XPvTfL09CYqGdZG9vxNI9FT4KgsKt9JJv4KH0nw4R1Dw3sus8cg8Xt53W0gktgWO2sCbK7UNeHhY8AW5hWTAcVdsJ2IDS0hXHhdV1jL7xkV0yvsCeAQGEdIkutiE3Itb5D+ara7cbqutqJpPikefDWIHpZcQVDa9zbPWMGHw8aEX5JGqdC0f3VS/jIxv6rNb99aSqT0S0epQ6xFjJI93yYPRoV3sriharR5txSffy7H7jUyEToUhdCon4hwJUBBWJIM86YaHWgjlA7DrE8nZfOyyRfROk+HCoppYj7zTbkRmD6L54ljLSWuFiCQe8KrzYals7vsxkKdDqfWL+x24FiJp6iKbcxwLvwnJ3pfyX0VC8OAI2EAjuOxfMwW0dGOOCelETj95BZhvtLLewfIW/wrLCs18rI/ajEbUb4/R/0XW6icf0ghpGF0zrcGja7kAq7pfp9HTXjgtJLns7LOZP5LJMSxCSd5kmeXuPE5DkOC335ShyXUrOF8BsydTsXdj92TOlWl81aSLlkW6MHbzdbb3KuIXpjCSGtBLjkGjMnuCrJSlY9s7qnHpxa+7FaSPKlcHwKSo9rsR/GR2vwDf37FO4Hojaz6qx4RDYObzvPIZcVZJLDIZAZAcOSmUYm+cjmeK9oVHdWP19SJhomQt1YxYbzvPMnevH2eR7XvjaXNjGs8jYB/Wa6qhyv+juGiOmawjtjWfz1xsPhYKxSS5I46dkpvvSe2ZRA8lSlKxMyUnVSvjPuOc3yOXou2AL6YEjThd+l1BrwRTt2ta0O5tIyPnl4rggVvhgEtKGH3mEeO71AQGWOan8Ou11xsG3u3p5zG3IIsQbEcCNynNEqQOmzAI1XXB2G4tY+aAsGjMwIcBwBXjTnFPs9HI+9iRqt73ZD5qUocNjgv1bbX25k772z2DNZb0sY11kzadh9mP2n8NYjIeAz8VpvsUINljwrFeTlRh5dX9CgIJyP9eCFO6E4V9prYmEXa09a7uYQQP1tVU8IuUkj0nKuVFEpvyRtujNB9npYYt7I2g99s/W6lEjUqvdaWjyeUnKTk/MamQiZCzXQi2eIdCUpAhYkgQhYl0mYJ9nqjI0exN7Q5OAAcPS625QOmOBispnR+8PaYeDhsWjIq+JDS6lnwnN/SZKm+j5M+f10UddJEXGJ7mFzdUlptccE3PCWOc14s5pLXA7QQf5JtUvOLPTdQtjz5pik/VIhXPQ/QKSq1ZKjWihyIGx8g5fC08dvAb1nXXKx6RFy8yrEr79j0vz7FfwDA5quTUgbe3aeeyy/xHjyWsYRolDQQOcPbmIAdKRY5nMNHujly3qz4bh0cEYjhaGsbsA+Z4lcukDrRgcXegB+qtqceNa9zgeJcZuzHpco+hWJiuGUrrmK4pApBTnmgputmjZuc8X7hm70BWnhUnRCC9QXfCw+ZsPzV1CAzrSqn1ax9vfDX+bbH1aVyxNU3puy00buLCP1XfzUPGUB1Qq5YEbwt8R6lUyMq36OP+6I4OPrmgOfGtFoqg62cbztc22feN6ewLAmUoNnF7jtc75Abgpa648VxGOnjdJK4Na0XN9/IJvR9jFyel1I3TDHW0dO557RyY3e4lYJUTue5z3m7nEuJ5lS2lWkD62YvdkwXEbOA2X7yoVU+Vd35aXQ9G4Hwz9JV3p+KX29gWv8ARLgfVQOqHj257FvKNvZ8yS7xHBZ3ojgBralsefVj25XbgwEDVvxds8+C36CMNADRYAWAG4Dct+HT/wDbKrtNxBaWNB+7/wDBwBKhCsTjRqZCJkLJdCPZ4h0JUgSrEkAvJCVFkBmfSdomXXqoG3cB960DtADtAcR8llxX03I24sc7rItP9CHQl09M28ZJL2DMsJz1mj4duSr8rG380Tr+A8ZUV+nuf0f9FAV40I06dTWhqSXQ7A/a6PkeLfUKjoChV2Sre0dRmYdWXX3LF/w+lqOqZK0Pjc1zSLhzTcEKG0mlza3kT5rGcA0lqKN14Heze7o3Zsd+bTzC0akxz7bG2bULLjVLSb5tJvY8Fa03xs+p5/xLhFuE9vnH1G5bph67XtXNOpBUFk0Jp7Me8+84AdzR9T6KyLgwODq4I279W573Z/mu66ArGnUN2Ru4OI8x/wDKrcLVc9K4tamfxaWuHg4A+hKp8CAeZGrLou7J44Fp87/RV4va0XcQAN5IAUNVaetpw5tLaR7rDWPYbbWz57VrnbCHVkvGwL8h6rjv8Gh45jkNJGXzPA4De48AFimlek8ta+7vZjHYjHzdxKjMTxKWofrzvL3br7B3DcFyKsvynPkuh3HCuB14n7lnOf2QJ+kpnyvbHE3We82a0bz9Oa8U8DnuDI2lz3GzWjMk8B/PJbPoJoaKNvWygOneMztEbT7jPS53+AWNFDsfsSOLcUrw69LxPov7JLQ7R1tFAGCxe72pX/E6279EbByCsISJVcRSS0jzeyyVk3OT22KkQhfTAamQknSrJdCPZ4h0IQEqxJAiEqEAhXl7QRY5jmvaSyAzLTTo71iZqIAHMuhvYHmy+w8lmM0Ra4teC1zci0ixHeNy+miFX9JNE6esF5G2eBlI3Jw+o5FQ7sRS5x5M6XhfaCdH7d3OPr5owBy03QqK1HHzMh/8jvoq7pFoFVU1yxvXRjMOYLut+kzj3XV40fojHTRMIzaxoPfbP1WvFqlCfNEvj+fTkY8fhS3tnuQKMxOUMY5xzDQSRxsL2UzNGqtprJq0sv4beZAU+T0tnKUx79ii/U66XpgjNtameO5zSF2/7VoLZRS/5fqsWiK641WyyrF0O1o4Bhz6p/yafifSe2SNzGwOs4Fpu4DIqqTaVy2tGGs59o+uSgEKPLJsfmWlHBMOrmob+vM6Kqukl/vXud3nLy2LnQnqOlfK/UhaXuPutBPnbYtfzSZPfwqI+UV/pDKkMFwaaqfqU7C47HO2NZzc78tqumjnRi95D612o3I9Uw+0fxPHZ7h5rTcMwyKnYI4GNjaNzRbxPE81Mqw2+cjmuI9o64Jxx+b9fIhNEdDoqJut25j2pCNn6LPhb6lWcBACWysYxUVpHF23Ttk5ze2wQhCyNYIQhANTIRMhZLoR7PEOhKkCVYkgEIQgBCEIBEEJUhQHLUVIGQ2/JRj2qKfiFnOB2hxv4Fe/t4O9Ae6gqsaTYa+oidDEAXvsGgkAE3va58VM1NaPpz5BSeBYQ8vEso1QOy07SeJ4DkvjW1oyhNwkpLyMdfoDiDP92cfwuYfzXuPQ6u/5WXx1f4l9DJFGeJBl5X2hyYdEv4MEGg9dqlxg1QASS5zBa3K6Wj0Plf2nsYO5zj6WHqt5c24sVSsYww07tZucTjkfhPwnlwPNFh1o+z7SZkvNL6IgsK0Gp25yl8p5nVB8G528VcMPoo4QBCxjALGzWho9FF09WOK6DXhb41xj0RU35l973ZJstcEocLhO2Vf0dqtd7+AAv3qwrMjAhCEAIQkQCpEIQDUyEk6VZLoR7PEOhC83S3WJv2KhJdF0GxUJLoug2KhJdF0GyOr8DhmOtIz2viaS0+JG1cY0Sg/6nd1jlO3RdBs4aHB4YTeNgB+I5nzK70l0XQbFQkui6aGxV5kYHAhwBB2g5g96W6LoNkJUaKwONxrs/C7LwBBATceiMA7TpHci8D9kBT90XQbGKOiZE3VjaGjlv7zvXQkui6DYqEl0XQbFQkui6DYqEl0l0GzxMhJKlWaI9j+Y/9k="/>
          <p:cNvSpPr>
            <a:spLocks noChangeAspect="1" noChangeArrowheads="1"/>
          </p:cNvSpPr>
          <p:nvPr/>
        </p:nvSpPr>
        <p:spPr bwMode="auto">
          <a:xfrm>
            <a:off x="307974" y="7937"/>
            <a:ext cx="2103785" cy="21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http://comenzandodecero.com/wp-content/uploads/2013/04/inconvenientes-de-los-acortadores-de-ur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79578"/>
            <a:ext cx="2160240" cy="236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0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428</Words>
  <Application>Microsoft Office PowerPoint</Application>
  <PresentationFormat>Presentación en pantalla (4:3)</PresentationFormat>
  <Paragraphs>170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V Congreso INVESTIGA I+D+i</vt:lpstr>
      <vt:lpstr>Grupo Investigador</vt:lpstr>
      <vt:lpstr>Índice</vt:lpstr>
      <vt:lpstr>1. ¿QUÉ ES?</vt:lpstr>
      <vt:lpstr>1.2.Situación de España</vt:lpstr>
      <vt:lpstr>Diapositiva 6</vt:lpstr>
      <vt:lpstr>Diapositiva 7</vt:lpstr>
      <vt:lpstr>Diapositiva 8</vt:lpstr>
      <vt:lpstr>1.6. DESVENTAJAS</vt:lpstr>
      <vt:lpstr>1.7. Tipos de CSP </vt:lpstr>
      <vt:lpstr>Diapositiva 11</vt:lpstr>
      <vt:lpstr>Diapositiva 12</vt:lpstr>
      <vt:lpstr>2.2. ¿Únicamente solar?</vt:lpstr>
      <vt:lpstr>Diapositiva 14</vt:lpstr>
      <vt:lpstr>2.3. ¿Innovará? ¿Cómo?</vt:lpstr>
      <vt:lpstr>2.4. ¿Dónde? ¿Por qué?</vt:lpstr>
      <vt:lpstr>2.5. ¿Tendrá futuro?</vt:lpstr>
      <vt:lpstr>3. Conclusiones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JOSE ALBERTO MARTINEZ</cp:lastModifiedBy>
  <cp:revision>88</cp:revision>
  <dcterms:created xsi:type="dcterms:W3CDTF">2010-04-26T10:24:20Z</dcterms:created>
  <dcterms:modified xsi:type="dcterms:W3CDTF">2014-05-10T21:09:11Z</dcterms:modified>
</cp:coreProperties>
</file>