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78" r:id="rId4"/>
    <p:sldId id="281" r:id="rId5"/>
    <p:sldId id="260" r:id="rId6"/>
    <p:sldId id="262" r:id="rId7"/>
    <p:sldId id="263" r:id="rId8"/>
    <p:sldId id="264" r:id="rId9"/>
    <p:sldId id="282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0" r:id="rId23"/>
    <p:sldId id="274" r:id="rId24"/>
    <p:sldId id="283" r:id="rId25"/>
    <p:sldId id="275" r:id="rId26"/>
    <p:sldId id="284" r:id="rId27"/>
    <p:sldId id="285" r:id="rId28"/>
    <p:sldId id="286" r:id="rId29"/>
    <p:sldId id="287" r:id="rId30"/>
    <p:sldId id="267" r:id="rId31"/>
    <p:sldId id="268" r:id="rId32"/>
    <p:sldId id="269" r:id="rId33"/>
    <p:sldId id="270" r:id="rId34"/>
    <p:sldId id="289" r:id="rId35"/>
    <p:sldId id="271" r:id="rId36"/>
    <p:sldId id="303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0" autoAdjust="0"/>
    <p:restoredTop sz="94660"/>
  </p:normalViewPr>
  <p:slideViewPr>
    <p:cSldViewPr>
      <p:cViewPr>
        <p:scale>
          <a:sx n="40" d="100"/>
          <a:sy n="40" d="100"/>
        </p:scale>
        <p:origin x="-22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E3F-6B64-4E4A-A7FE-92D2907CFF82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E2B177-7104-49D2-BF35-0D1054A268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300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BAC1C-300C-4BAE-9B58-8A211B8A35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72C7-5E4A-4C63-809B-652A7E56D3A3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DB48-424B-480C-95F2-D6A49426A906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30B8AD-2FA5-472F-B108-AE6A963A6A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E735-C164-48BE-A154-F2CF49C20429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9E9E30-2087-4B96-B4DB-E9808F1198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681B-1E4B-4132-AF2E-A5DC3CDA76B6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3468-7914-4D5A-AFF0-9D35993EFE4E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777E-AE50-4815-BBD2-86B98AE4AC99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D43123-93CB-42A2-9CEA-DC374FDCAF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7A85-18A2-40B3-96A1-8494314CBC7E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A20473-DF26-4381-BB3D-A0A76E6546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450A-D81A-455D-9687-241DA186F20C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A142-DD45-4BDC-B497-B1D99AA7A073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98B0-F4FF-4EE2-9C84-AF12FB2D2E89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C96C62-6C1B-4DDF-B9C3-74DDBB345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DF33-6749-4A5C-A3B7-6C1EAA687B1C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0B5AAD-93AF-45C9-AA31-6F90AC726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smtClean="0"/>
              <a:t>V Congreso INVESTIGA I+D+i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8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79388" y="3357563"/>
            <a:ext cx="8750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Nanotecnología y Nuevos Materiales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  <a:cs typeface="+mn-cs"/>
              </a:rPr>
              <a:t>El </a:t>
            </a:r>
            <a:r>
              <a:rPr lang="es-ES" sz="2800" b="1" u="sng" dirty="0" err="1" smtClean="0">
                <a:latin typeface="+mj-lt"/>
                <a:cs typeface="+mn-cs"/>
              </a:rPr>
              <a:t>grafeno</a:t>
            </a:r>
            <a:endParaRPr lang="es-ES" sz="2800" u="sng" dirty="0">
              <a:latin typeface="+mj-lt"/>
              <a:cs typeface="+mn-cs"/>
            </a:endParaRPr>
          </a:p>
        </p:txBody>
      </p:sp>
      <p:pic>
        <p:nvPicPr>
          <p:cNvPr id="14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5596210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837" y="5808141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803" y="5786710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0409" y="5669012"/>
            <a:ext cx="927547" cy="927547"/>
          </a:xfrm>
          <a:prstGeom prst="rect">
            <a:avLst/>
          </a:prstGeom>
          <a:noFill/>
        </p:spPr>
      </p:pic>
      <p:pic>
        <p:nvPicPr>
          <p:cNvPr id="18" name="Imagen 5" descr="sant_universidades_negativ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447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JOSE ALBERTO\Documents\INVESTIGA 2013\logos\endesa_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935" y="4797152"/>
            <a:ext cx="648072" cy="6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6510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Dureza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5544616" cy="369641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338936" cy="1143000"/>
          </a:xfrm>
        </p:spPr>
        <p:txBody>
          <a:bodyPr/>
          <a:lstStyle/>
          <a:p>
            <a:r>
              <a:rPr lang="en-US" dirty="0" err="1" smtClean="0"/>
              <a:t>Transparencia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340768"/>
            <a:ext cx="3528392" cy="51482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23928" y="260648"/>
            <a:ext cx="53389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y </a:t>
            </a:r>
            <a:r>
              <a:rPr lang="en-US" dirty="0" err="1"/>
              <a:t>e</a:t>
            </a:r>
            <a:r>
              <a:rPr lang="en-US" dirty="0" err="1" smtClean="0"/>
              <a:t>lasticidad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 </a:t>
            </a:r>
            <a:r>
              <a:rPr lang="en-US" dirty="0" err="1"/>
              <a:t>c</a:t>
            </a:r>
            <a:r>
              <a:rPr lang="en-US" dirty="0" err="1" smtClean="0"/>
              <a:t>onductividad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912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5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Ligereza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033616" cy="48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6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Resistencia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4870400" cy="48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3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Espesor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1916832"/>
            <a:ext cx="7884368" cy="36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Permeabilidad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2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Resistencia a la </a:t>
            </a:r>
            <a:r>
              <a:rPr lang="en-US" dirty="0" err="1" smtClean="0"/>
              <a:t>radiación</a:t>
            </a:r>
            <a:r>
              <a:rPr lang="en-US" dirty="0" smtClean="0"/>
              <a:t> </a:t>
            </a:r>
            <a:r>
              <a:rPr lang="en-US" dirty="0" err="1" smtClean="0"/>
              <a:t>ionizante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42800" y1="43864" x2="42800" y2="43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1556792"/>
            <a:ext cx="5629818" cy="49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5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Productor</a:t>
            </a:r>
            <a:r>
              <a:rPr lang="en-US" dirty="0" smtClean="0"/>
              <a:t> de </a:t>
            </a:r>
            <a:r>
              <a:rPr lang="en-US" dirty="0" err="1" smtClean="0"/>
              <a:t>electricidad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812360" cy="39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5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Resistente</a:t>
            </a:r>
            <a:r>
              <a:rPr lang="en-US" dirty="0" smtClean="0"/>
              <a:t> al </a:t>
            </a:r>
            <a:r>
              <a:rPr lang="en-US" dirty="0" err="1" smtClean="0"/>
              <a:t>fuego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9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171575" y="1600200"/>
            <a:ext cx="6043613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ALBERT CAMPOY, MARÍA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AL-WASIF RUIZ, TAWFIQ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BARALLOBRE SOTO, JORGE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BARRANTES TEJADO, JESÚS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CASO ESCUDERO, MARÍA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DEL RÍO MIÑO, ANA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DELGADO SUÁREZ, AGONEY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FERNÁNDEZ TRILLO, BERTA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HERRERO GÓMEZ, IRENE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IVARS MIÑANA, JUAN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MAMBLONA NIETO, CARLOS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s-E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MARFÀ MARTÍNEZ, GENÍS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PÉREZ SOLF, ISMAEL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PUNTÍ TURULL, ALBERT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REINA RIVERO, GONZALO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RUBIO CARRILLO, AXEL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SÁNCHEZ DE LA VILLA, MANUEL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SOTA HERREROS, DAVID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VALDIVIA PINAQUE, JOSÉ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+mn-lt"/>
                <a:cs typeface="+mn-cs"/>
              </a:rPr>
              <a:t>WANG HAN, DIOGO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1600" dirty="0" smtClean="0">
                <a:latin typeface="+mn-lt"/>
                <a:cs typeface="+mn-cs"/>
              </a:rPr>
              <a:t>Moderadora: Dª Ester Lobato Martínez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1600" dirty="0" smtClean="0">
                <a:latin typeface="+mn-lt"/>
                <a:cs typeface="+mn-cs"/>
              </a:rPr>
              <a:t>Secretario: D. Raúl Ortiz Nieto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Grupo Investigador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err="1" smtClean="0"/>
              <a:t>Reciclable</a:t>
            </a:r>
            <a:r>
              <a:rPr lang="en-US" dirty="0" smtClean="0"/>
              <a:t>, biodegradable</a:t>
            </a:r>
            <a:r>
              <a:rPr lang="en-US" dirty="0"/>
              <a:t> </a:t>
            </a:r>
            <a:r>
              <a:rPr lang="en-US" dirty="0" smtClean="0"/>
              <a:t>y compostable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69281" y1="53939" x2="69281" y2="53939"/>
                        <a14:foregroundMark x1="61765" y1="83636" x2="61765" y2="83636"/>
                        <a14:foregroundMark x1="31373" y1="82424" x2="31373" y2="82424"/>
                        <a14:foregroundMark x1="29085" y1="53333" x2="29085" y2="53333"/>
                        <a14:foregroundMark x1="43791" y1="12121" x2="43791" y2="12121"/>
                        <a14:backgroundMark x1="48366" y1="7879" x2="48366" y2="7879"/>
                        <a14:backgroundMark x1="46732" y1="4848" x2="46732" y2="4848"/>
                        <a14:backgroundMark x1="49020" y1="11515" x2="49020" y2="11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2449832"/>
            <a:ext cx="5688632" cy="30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5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556792"/>
            <a:ext cx="8178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9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 del </a:t>
            </a:r>
            <a:r>
              <a:rPr lang="es-ES" dirty="0" err="1"/>
              <a:t>g</a:t>
            </a:r>
            <a:r>
              <a:rPr lang="es-ES" dirty="0" err="1" smtClean="0"/>
              <a:t>rafeno</a:t>
            </a:r>
            <a:endParaRPr lang="es-ES" dirty="0"/>
          </a:p>
        </p:txBody>
      </p:sp>
      <p:pic>
        <p:nvPicPr>
          <p:cNvPr id="4" name="Picture 6" descr="supercondensador_-700x400.jpg (700×4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 industrial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1614470" cy="614354"/>
          </a:xfrm>
        </p:spPr>
        <p:txBody>
          <a:bodyPr/>
          <a:lstStyle/>
          <a:p>
            <a:r>
              <a:rPr lang="es-ES" dirty="0" smtClean="0"/>
              <a:t>CVD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28596" y="3857628"/>
            <a:ext cx="5286412" cy="7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sz="3200" dirty="0" smtClean="0">
                <a:latin typeface="+mn-lt"/>
                <a:cs typeface="+mn-cs"/>
              </a:rPr>
              <a:t>Incineración de carbón de coque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Mostrando la f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28" name="AutoShape 4" descr="Mostrando la f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0" name="AutoShape 6" descr="Mostrando la f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2" name="AutoShape 8" descr="Mostrando la fot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634" name="Picture 10" descr="transferencia+de+grafeno.png (1600×42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6215106" cy="1639234"/>
          </a:xfrm>
          <a:prstGeom prst="rect">
            <a:avLst/>
          </a:prstGeom>
          <a:noFill/>
        </p:spPr>
      </p:pic>
      <p:pic>
        <p:nvPicPr>
          <p:cNvPr id="26636" name="Picture 12" descr="http://img.irtve.es/imagenes/investigadores-espanoles-han-descubierto-grafeno-puede-absorber-luz/1330292922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603" y="4523882"/>
            <a:ext cx="3809983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</a:t>
            </a:r>
            <a:r>
              <a:rPr lang="es-ES" dirty="0" err="1"/>
              <a:t>g</a:t>
            </a:r>
            <a:r>
              <a:rPr lang="es-ES" dirty="0" err="1" smtClean="0"/>
              <a:t>rafeno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1400172"/>
          </a:xfrm>
        </p:spPr>
        <p:txBody>
          <a:bodyPr/>
          <a:lstStyle/>
          <a:p>
            <a:r>
              <a:rPr lang="es-ES" dirty="0" smtClean="0"/>
              <a:t>Lámina</a:t>
            </a:r>
            <a:endParaRPr lang="es-ES" dirty="0"/>
          </a:p>
        </p:txBody>
      </p:sp>
      <p:pic>
        <p:nvPicPr>
          <p:cNvPr id="39938" name="Picture 2" descr="grafeno11.jpg (1181×88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5102555" cy="380639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000760" y="3286124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200" dirty="0" err="1" smtClean="0"/>
              <a:t>Nanofibras</a:t>
            </a:r>
            <a:endParaRPr lang="es-ES" sz="3200" dirty="0" smtClean="0"/>
          </a:p>
          <a:p>
            <a:pPr>
              <a:buFont typeface="Wingdings" pitchFamily="2" charset="2"/>
              <a:buChar char="v"/>
            </a:pPr>
            <a:r>
              <a:rPr lang="es-ES" sz="3200" dirty="0" smtClean="0"/>
              <a:t>Óxido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/>
              <a:t>Gel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Medicina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786578" y="597761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Ojo </a:t>
            </a:r>
            <a:r>
              <a:rPr lang="es-ES" sz="2800" dirty="0" err="1" smtClean="0"/>
              <a:t>biónico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357554" y="600076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Células madre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5903893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Biodistribución</a:t>
            </a:r>
            <a:r>
              <a:rPr lang="es-ES" sz="2800" dirty="0" smtClean="0"/>
              <a:t> de fármacos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57620" y="157161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Prótesis</a:t>
            </a:r>
            <a:endParaRPr lang="es-ES" sz="2800" dirty="0"/>
          </a:p>
        </p:txBody>
      </p:sp>
      <p:pic>
        <p:nvPicPr>
          <p:cNvPr id="8" name="7 Imagen" descr="la fot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9666" y="3905912"/>
            <a:ext cx="2594866" cy="1895932"/>
          </a:xfrm>
          <a:prstGeom prst="rect">
            <a:avLst/>
          </a:prstGeom>
        </p:spPr>
      </p:pic>
      <p:pic>
        <p:nvPicPr>
          <p:cNvPr id="9" name="8 Imagen" descr="la fo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714752"/>
            <a:ext cx="2928958" cy="1719388"/>
          </a:xfrm>
          <a:prstGeom prst="rect">
            <a:avLst/>
          </a:prstGeom>
        </p:spPr>
      </p:pic>
      <p:pic>
        <p:nvPicPr>
          <p:cNvPr id="10" name="9 Imagen" descr="la fot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315" y="3905754"/>
            <a:ext cx="2929115" cy="1643050"/>
          </a:xfrm>
          <a:prstGeom prst="rect">
            <a:avLst/>
          </a:prstGeom>
        </p:spPr>
      </p:pic>
      <p:sp>
        <p:nvSpPr>
          <p:cNvPr id="25602" name="AutoShape 2" descr="Mostrando 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11 Imagen" descr="imag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500174"/>
            <a:ext cx="2515404" cy="200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es-ES" dirty="0" smtClean="0"/>
              <a:t>Electrónica / Informática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592933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Microprocesador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928926" y="492919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Cámara de visión nocturna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536513" y="592933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Pantallas</a:t>
            </a:r>
            <a:endParaRPr lang="es-ES" dirty="0"/>
          </a:p>
        </p:txBody>
      </p:sp>
      <p:pic>
        <p:nvPicPr>
          <p:cNvPr id="7" name="6 Imagen" descr="image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159000"/>
            <a:ext cx="3200400" cy="2540000"/>
          </a:xfrm>
          <a:prstGeom prst="rect">
            <a:avLst/>
          </a:prstGeom>
        </p:spPr>
      </p:pic>
      <p:pic>
        <p:nvPicPr>
          <p:cNvPr id="8" name="7 Imagen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2623545" cy="2045476"/>
          </a:xfrm>
          <a:prstGeom prst="rect">
            <a:avLst/>
          </a:prstGeom>
        </p:spPr>
      </p:pic>
      <p:pic>
        <p:nvPicPr>
          <p:cNvPr id="9" name="8 Imagen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4000504"/>
            <a:ext cx="28575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Energía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976" y="585789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Placa fotovoltaica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57864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Batería de </a:t>
            </a:r>
            <a:r>
              <a:rPr lang="es-ES" dirty="0" err="1" smtClean="0"/>
              <a:t>Grafeno</a:t>
            </a:r>
            <a:endParaRPr lang="es-ES" dirty="0"/>
          </a:p>
        </p:txBody>
      </p:sp>
      <p:pic>
        <p:nvPicPr>
          <p:cNvPr id="6" name="5 Imagen" descr="la foto 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3388094" cy="1636710"/>
          </a:xfrm>
          <a:prstGeom prst="rect">
            <a:avLst/>
          </a:prstGeom>
        </p:spPr>
      </p:pic>
      <p:pic>
        <p:nvPicPr>
          <p:cNvPr id="7" name="6 Imagen" descr="la foto 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150" y="2000240"/>
            <a:ext cx="4514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Aplicaciones 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Bienes de consumo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Transportes</a:t>
            </a:r>
            <a:endParaRPr lang="es-ES" dirty="0"/>
          </a:p>
        </p:txBody>
      </p:sp>
      <p:pic>
        <p:nvPicPr>
          <p:cNvPr id="4" name="3 Imagen" descr="la foto 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86256"/>
            <a:ext cx="4057363" cy="2571744"/>
          </a:xfrm>
          <a:prstGeom prst="rect">
            <a:avLst/>
          </a:prstGeom>
        </p:spPr>
      </p:pic>
      <p:pic>
        <p:nvPicPr>
          <p:cNvPr id="43010" name="Picture 2" descr="http://imworld.aufeminin.com/dossiers/d20080616/d4146i89730h11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1773219" cy="254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aplicaciones 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Arte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Construcción</a:t>
            </a:r>
            <a:endParaRPr lang="es-ES" dirty="0"/>
          </a:p>
        </p:txBody>
      </p:sp>
      <p:pic>
        <p:nvPicPr>
          <p:cNvPr id="4" name="3 Imagen" descr="la foto 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852364"/>
            <a:ext cx="2071702" cy="2042699"/>
          </a:xfrm>
          <a:prstGeom prst="rect">
            <a:avLst/>
          </a:prstGeom>
        </p:spPr>
      </p:pic>
      <p:pic>
        <p:nvPicPr>
          <p:cNvPr id="41986" name="Picture 2" descr="http://www.teleobjetivo.org/wp-content/uploads/2010/03/eipb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948" y="1355796"/>
            <a:ext cx="2690830" cy="2389458"/>
          </a:xfrm>
          <a:prstGeom prst="rect">
            <a:avLst/>
          </a:prstGeom>
          <a:noFill/>
        </p:spPr>
      </p:pic>
      <p:pic>
        <p:nvPicPr>
          <p:cNvPr id="41988" name="Picture 4" descr="http://parq001.archdaily.net/wp-content/uploads/2012/06/1340921817-hex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511321"/>
            <a:ext cx="3214710" cy="2346679"/>
          </a:xfrm>
          <a:prstGeom prst="rect">
            <a:avLst/>
          </a:prstGeom>
          <a:noFill/>
        </p:spPr>
      </p:pic>
      <p:pic>
        <p:nvPicPr>
          <p:cNvPr id="41990" name="Picture 6" descr="http://grafeno.com/wp-content/uploads/2011/03/hydra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632" y="3871707"/>
            <a:ext cx="3000364" cy="2914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p5.fotolog.com/photo/5/24/63/eqis/1239146195840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Guerra de patentes</a:t>
            </a:r>
          </a:p>
          <a:p>
            <a:endParaRPr lang="es-E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683416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r>
              <a:rPr lang="es-ES" dirty="0" smtClean="0"/>
              <a:t>En España: </a:t>
            </a:r>
            <a:r>
              <a:rPr lang="es-ES" dirty="0" err="1" smtClean="0"/>
              <a:t>Graphenano</a:t>
            </a:r>
            <a:r>
              <a:rPr lang="es-ES" dirty="0" smtClean="0"/>
              <a:t>, </a:t>
            </a:r>
            <a:r>
              <a:rPr lang="es-ES" dirty="0" err="1" smtClean="0"/>
              <a:t>Graphenea</a:t>
            </a:r>
            <a:r>
              <a:rPr lang="es-ES" dirty="0" smtClean="0"/>
              <a:t>, Avanzare</a:t>
            </a:r>
          </a:p>
          <a:p>
            <a:endParaRPr lang="es-ES" dirty="0"/>
          </a:p>
        </p:txBody>
      </p:sp>
      <p:pic>
        <p:nvPicPr>
          <p:cNvPr id="4" name="3 Imagen" descr="Graphen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14752"/>
            <a:ext cx="1643074" cy="190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logo_graphen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928934"/>
            <a:ext cx="3898413" cy="1079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http://t3innovacion.larioja.org/typo3temp/pics/4abac996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3214710" cy="1794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57158" y="3428976"/>
            <a:ext cx="8143900" cy="2500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Graphene</a:t>
            </a:r>
            <a:r>
              <a:rPr lang="es-ES" dirty="0" smtClean="0"/>
              <a:t> </a:t>
            </a:r>
            <a:r>
              <a:rPr lang="es-ES" dirty="0" err="1" smtClean="0"/>
              <a:t>Flagship</a:t>
            </a:r>
            <a:endParaRPr lang="es-ES" dirty="0"/>
          </a:p>
        </p:txBody>
      </p:sp>
      <p:pic>
        <p:nvPicPr>
          <p:cNvPr id="4" name="3 Imagen" descr="logo-graphene-flagsh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09" y="3071810"/>
            <a:ext cx="8539009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</a:t>
            </a:r>
            <a:endParaRPr lang="es-E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35" y="2214554"/>
            <a:ext cx="787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día en el futuro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7638"/>
            <a:ext cx="3888432" cy="26594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860" y="1417638"/>
            <a:ext cx="4053136" cy="2669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43" y="4073769"/>
            <a:ext cx="3704016" cy="2392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861" y="4086970"/>
            <a:ext cx="4053136" cy="23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381361"/>
            <a:ext cx="7572428" cy="3125791"/>
          </a:xfrm>
        </p:spPr>
        <p:txBody>
          <a:bodyPr/>
          <a:lstStyle/>
          <a:p>
            <a:r>
              <a:rPr lang="es-ES" sz="2400" dirty="0" smtClean="0"/>
              <a:t>La unión hace la fuerza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El futuro se ha de construir con la punta de un lápiz</a:t>
            </a:r>
          </a:p>
          <a:p>
            <a:endParaRPr lang="es-ES" sz="2400" dirty="0" smtClean="0"/>
          </a:p>
          <a:p>
            <a:r>
              <a:rPr lang="es-ES" sz="2400" dirty="0" smtClean="0"/>
              <a:t>“No podemos prometer la Luna, pero ante la palabra</a:t>
            </a:r>
            <a:r>
              <a:rPr lang="es-ES" sz="2400" i="1" dirty="0" smtClean="0"/>
              <a:t> imposible</a:t>
            </a:r>
            <a:r>
              <a:rPr lang="es-ES" sz="2400" dirty="0" smtClean="0"/>
              <a:t> nosotros marcamos el futuro”</a:t>
            </a:r>
            <a:endParaRPr lang="es-ES" sz="2400" dirty="0"/>
          </a:p>
        </p:txBody>
      </p:sp>
      <p:pic>
        <p:nvPicPr>
          <p:cNvPr id="29698" name="Picture 2" descr="http://www.chalmers.se/SiteCollectionImages/Institutioner/AP/Grafen%20Flagship%20(Temp)/g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357694"/>
            <a:ext cx="5643602" cy="232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GIF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285992"/>
            <a:ext cx="3614758" cy="4016398"/>
          </a:xfrm>
          <a:prstGeom prst="rect">
            <a:avLst/>
          </a:prstGeom>
        </p:spPr>
      </p:pic>
      <p:pic>
        <p:nvPicPr>
          <p:cNvPr id="61444" name="Picture 4" descr="Render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798" y="168441"/>
            <a:ext cx="3643338" cy="1785950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861345" cy="157163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-500098" y="3571876"/>
            <a:ext cx="992988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El </a:t>
            </a:r>
            <a:r>
              <a:rPr lang="es-E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Grafeno</a:t>
            </a:r>
            <a:r>
              <a:rPr lang="es-E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, </a:t>
            </a:r>
          </a:p>
          <a:p>
            <a:pPr algn="ctr"/>
            <a:r>
              <a:rPr lang="es-E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¿Realidad o utopía?</a:t>
            </a:r>
            <a:endParaRPr lang="es-E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Í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ndice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42938" y="1357313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Introducción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Historia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Propiedades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Producción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Aplicaciones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Situación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Propuestas</a:t>
            </a:r>
          </a:p>
          <a:p>
            <a:pPr algn="just">
              <a:buFontTx/>
              <a:buChar char="•"/>
              <a:defRPr/>
            </a:pPr>
            <a:r>
              <a:rPr lang="es-ES" sz="3600" dirty="0" smtClean="0">
                <a:latin typeface="Bookman Old Style" pitchFamily="18" charset="0"/>
                <a:ea typeface="Adobe Gothic Std B" pitchFamily="34" charset="-128"/>
                <a:cs typeface="Calibri" pitchFamily="34" charset="0"/>
              </a:rPr>
              <a:t>Conclusión </a:t>
            </a:r>
            <a:endParaRPr lang="es-ES" sz="3600" dirty="0">
              <a:latin typeface="Bookman Old Style" pitchFamily="18" charset="0"/>
              <a:ea typeface="Adobe Gothic Std B" pitchFamily="34" charset="-128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3600" dirty="0">
              <a:latin typeface="Bookman Old Style" pitchFamily="18" charset="0"/>
              <a:ea typeface="Adobe Gothic Std B" pitchFamily="34" charset="-128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3600" dirty="0">
              <a:latin typeface="Bookman Old Style" pitchFamily="18" charset="0"/>
              <a:ea typeface="Adobe Gothic Std B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4" name="Picture 4" descr="a-perfect-hair-seen-under-the-electron-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362597" cy="46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071670" y="2714618"/>
            <a:ext cx="3071834" cy="2571769"/>
          </a:xfrm>
          <a:prstGeom prst="line">
            <a:avLst/>
          </a:prstGeom>
          <a:noFill/>
          <a:ln w="984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9157076">
            <a:off x="1683782" y="2980422"/>
            <a:ext cx="3365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80 – 100 micras</a:t>
            </a:r>
          </a:p>
          <a:p>
            <a:r>
              <a:rPr lang="es-ES" b="1" dirty="0">
                <a:solidFill>
                  <a:srgbClr val="002060"/>
                </a:solidFill>
              </a:rPr>
              <a:t>80.000 – 100.000 nanómetros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Nanotecnología</a:t>
            </a:r>
            <a:endParaRPr lang="es-ES" dirty="0"/>
          </a:p>
        </p:txBody>
      </p:sp>
      <p:pic>
        <p:nvPicPr>
          <p:cNvPr id="3074" name="Picture 2" descr="http://www.gastronomiaycia.com/wp-content/uploads/2008/02/nanotecnologia_aliment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403278" cy="3714754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xQTEhQUExMWFhQXGBwbGBgYGBggIBwcGRseGxsfHCAfICggHiAlHBodIjEhJSorLi8uGB8zODMsNyotLisBCgoKDQ0MDwwMDzcZFBksLDcsKyw3LCwrKyssKyssKys3LCwsLCssKyw3KysrKysrNysrKysrKysrKysrKysrK//AABEIAPoAygMBIgACEQEDEQH/xAAcAAACAwEBAQEAAAAAAAAAAAAABQQGBwMCAQj/xABFEAACAQMCAwUFBQQIBgIDAQABAgMABBESIQUGMRMiQVFhBzIzcYEUI2KRoUJSkrEkNXJ0gqKzwRU0Q0Rz0cLwo7LxFv/EABQBAQAAAAAAAAAAAAAAAAAAAAD/xAAUEQEAAAAAAAAAAAAAAAAAAAAA/9oADAMBAAIRAxEAPwDcaKKKAoorjd3AjUscnHQDqT4AepoO1I+Mc1W9s2mXtMeLqjFV+ZH+2cVBs+ctcxtzayrP+wpK4bHXLZwuOpz4dMnaqfzFypxh5WWOaA28jFu8zfd6jkjGMtjwI6+lBp8/FIUALzRqDggl1Gc9Mb75qC/Mcf8A00ll/sxkD6M+lT9DUbhfCY7eJI0VcqoBYKoLEDGTgdTXuY0FA9pfNyoQl1at2bAdmS3dznvZ05GrHh8t6c+z/meRbRO2hnZNTdmxwW7P9nUGIfzxsdsV15p+D/0viRfFGV+Kvoe9+7+LFe7yTSCQrOR+ygyT/IUFnteZLVyAJlVj+zJlG+gcAn6VE4jzhBDIqSLIEJx2uj7sHpuc5x64xVBfjqyApHE7S9DG640+rtuoX5ZJ3wDg1XLvhXEnPZPcxm38+9qA8QARjI6A/X0oN3u+KQxDMs0aD8TqP5mk9xzvZr0kMn/jR2H8QGn9az37Oi+6qj5AVHmNA15y9o8BAR47hIz0IbRk533UnoN8HGa6ez32gwiN0nllMYf7qR1du7gZBYZYgHxPnjO1U3jaZjxpRu8uz9PeHqN/L1rzIABgDYeAH+woN84dxWCcaoZo5B+Bgfzx0qPe8xW0UixSTojsQACfE9AT0BPkTX55lulBDKTq8NGQ23kRgj9K6cQ5vvHj7CSFHHg5OT82Y7k+dB+lqW8Q5gtYBma5hj/tyIP5mvzbecUuHAElxM+ANmlkKjAxspbA/Kk8ijfag27mLn+GXV9m4gI9B7ulUIbbqdQOR6dKsPKHPVrdQx67mAXGMOmtVOobEhSc4PXx61+YbiIHcio8kRIyFJA8QDgf7UH7RRwRkEEeYrhcX8SMqvKis3uqzKCfkCd6/IHAbu+7QR2UlzrOwWFpM/kp6fpWncTvOIiOO2vOGSzTuq/ehNeokY3de6CPEeFBvVFLuXIJUtbdJzmVYkD757wUZ38d/HxpjQFFFFAUq5n4P9rtpIRI0TNgrIu5VgcqceIz1HiKa0UGc8p+zy5gn7e4v2kkUER6EAAzsS2sHO22MeJ3q4NHdL4wzD/FG3/zDf5a8c28XFravM2oKpUMyjJUMQC30z18OtZty/zSs152Md1cy2zqzSAamK4GxLKC6qTgHBHUUEvmHnMrmWK7RSjEPbsi47pwwZuucgjIO1WNL+aRFdbcKGAP3koGxGf2Q1QG5M4VPMLhYIndce4505XpqQHTn5j51PfjtuZex7QCQ7AEMAT5KSME+gNAm5jScxZZ7YDtI+6yEj4i47zNjUP2e772KW818Pu+yZ7a5k7ZQ22FGoEbqukDDeR3p5zR8HpGfvIvinC/FXxyO9+7+LFQOZrqI286EhyYnHZow1tlT3V6nJ6dDQIODcEu0DSy3IE7jGAgZAB01ZwxPXoRUuee4TOqJJAM7xtpPp3X26fjqXfcThiRO3M0EbjCuY3UZA6BmUAn5eVV3hnEhMZFE7tAuDrKlT3s91nx3emfA+tBM4zeKirLHcxuu2qPG/rg+dcJLpj0ifHmSg/+Wf0qP/8A5W07QSrH45ADHTnzx0/2qbcTKCAWAJ6Akb0CXixkZN40PeXYuf3hv0HTrjPhQ/GLm1DvEFcsMNhRlR5rq1A/LFdeMplMaNfeTbOOjDfPp1x44qLxY/dSe97p93r9PWgXtczSs0pjSMtjukbkDxOOnyqPNM46x53/AGWB/ninnDbQTOEMiR93JZzgAAeNLuMWTxPo1oykZDoeo9P/AHQT+J8BiW3WWO6Rnxlkx0PiKqErn90/mK9y8OjznB+WTivMxoIUpPpVk4Zzz2NqLZrZGAz3sDJJ6k1W5jUKY0Glcme11LGMRf8AD48ZJZ42CM2TnLd06jjA6jpWgcO9uPDn+IJoT+JNQ/yEn9KxnlvkV7u3e4E0aAEgKT3jjx+VWHkX2Py3n3s0yxwBivc3dipwceC/M5+VBrvEeeC0Qnsexlixnvs6s3yBAK/Mg/Kp9pzzauiMWKllBKkZwSM4z44quXXsXsjoEUtxCqjDKsmdfqdQOCfw4HpV1tOXLaONI1hXSihVzucKMDJPXYdaBrRRRQFFFFB4ljDAqwDKRggjIIPUEeIqDwngVta6vs9vFDq97s0Vc46ZwN8ZOB4ZpjRQL+K8IimVtSJrwQsmkalJGxB6jfyNZZHy9xi5uY4bqKNIY3UtcKw3VTnuYOrUQNs9M+lbHRQVPmTlyAQZEEcrdpEP6RIzDBlTVu79dOcDO5wMHOCz5is0WyuVWJsdhINEAAc5Q7R4B7x8Njvjajm2HXb47JZfvYTpZ9I2mQ6s5G641AZ3K43ziuvNA/odzkSkdjJ8H4nun4f4/L1xQe7zhUNzAIp4lkjIXuSAHcDb5EeYpZ7PuFxQWEKRQPCCuWSVQJMk/wDVwq5b6dMU/tfcXr7o69enj60p5KAFjb4EwGjpcfF6n4n4qAv+U7SUkmFUY7lo8oSfM6cavrmsp5saaGRrI8Nkm72IZlj1dop90lgMZ8+mD6VuNFBl1x7OQLaJpe3nl1Ra4VkjVRl11HVo1HQMn3t9NN+YuSLGKzuWMcm0TnUrO7jAO6BmwW8hT/m631wBexab76E6FbSRplU6s4Oy41EeOnG1debZtFlcsZHiCxOe0jGWTAPeUZGSOuMigT8a5OsZLGROwWJez164URHBVchsqBk+YPXJFLeTvZrYRwB3VrppkVtdwASoIyAg/Y674JPrVxu5MWrtrI+6J143Hc97Hn44r1wR9VvAdZfMSHWRgtlR3iPDPXHrQUvi3sjspcmJ5oD5KwZfqHBP0BFZ3zC0MGbB7BzOh0o6xkmXyZfPV12+XhX6Fr4RQZBwv2HxMqtc3MwYqCyRhBpJ8NTBs46Va+G+yrhcX/bCQ+crM/6E4/SrrRQULmX2V2twytA7WZAwVtwqowzndAANW/vfnmrXy7wSOzt47eHVoQHdjlmJOWZj4kkk0yooCiiigKKKKAooooCiiigKKKKBNzZBrt8dj233sJ0atPuzIdWfw41Y8dOPGuvNLAWdySZABDJvD8Qdw7x7jv8Al64rlzbBrt9PYtN97CdCtpPdmQ6s4Pu41Y8dOPGvfNkuiyumLyIFgkOuL31whOU3HeHUbjfxFAxtfcXr7o69enj60p5KYGxtyDMw0dbj4p3PxNz3vrTa1PcXcnujc9Tt4+tKOSZQ9jbsJJZQU9+b4jbnd9zv9TQPKKKKBJzfCGgAMckn30J0xe9tKp1dD3V6nboD0rrzXPosrl+1aHTE57VV1FMA94L4kdcVy5vQGAArM330O0HvfFXc7HuDq34c115rm0Wdy/a9jpic9rp1aMD3tP7WOuKCRdyYtnbXj7onWRnHc97H64r7wV828B1a8xIdeMasqN8eGeuPWvl2/wDRnOoD7onWRke57xGPrjFfeCtm3gOoNmJDqAwG7o3AwMA9cYFBNooooCiiigKKKKAooooCiiigKKUcf4s0ICxiMykEgSNpGB+ppXy9zmJ1YPC4mRtLLGrOvmCGwAAfxEdDQWuudxOqKWchVAySaTScYmPuW+n1mkA/JU15+pFIeZ579oSYZIjIpDLGEKhsdQWLNvjpsBmgtHB+YLe6LCCUOU95cMrDPQ6WAOPXGKZ1jfKo4j9pa6nSO3YIVAIDa9RB3CsNtvPOcVeI+aZU+JArjzifB/hfA/z0DLm+DXb47J5vvYDoRsHuzodWcHZcaiMbhSNutdeapdFldN2jRaYZD2iDLJhCdSjIyR1AyOnWqjzxzMJbUrCp1iSFmRsh9pkYYAzlcjLEHGkH6dJufopLGYu7284SRS0cbyCNguzggAEbhsEg0F6tTlFOc90bnx260n5LuQ9hbyGdpgY89tIukvue8wJOPzNI29oA0js7eRth3pGRAduvdLnf1Aqnwc8Xr2MYVopToBLsrapMHPmAuenQ0GtcP41bzsywzRyMvvKrAkepHl61Pr8+8M5sujeJcG1WIx5B1d0MCMFdvA9c9Nq0Xh/tQgO08MkR/eXDr+mH/wAv1oLFzfjsBntvjQ/A974q9fwfvfh1V15rm0WVy3aiLTE57QprCYB7xXB1Y64war/NfNUD2uu2kklIliz9nYBlxIp0vkgqG6EEdCaOIc6201jMTPFazFXQJclO6+P3N+0XfOwOfLqKC0Xbf0ZzqX4ROojb3OpGOnjjH0r7wZ/6PCSyt90h1KMKe6NwMDAPXGBVO4v7TLBIGUTdo5jIGiJypOnG+QFxnw8qp197XIWghia1cxhFEmdIDEKB3VQnC5zj6bUG3KwIyDkeYr7WA8oe1K3s5ZfuZvs0mCETT3XHUgMwG464PgK0fhntX4XN/wBz2Z8pVZf1Ix+tBd6KTycy23ZGWKRbhR4QFZCcf2Tj8yK68A47FdoXiLd06XRhhlPkw/3GxoGdFFFAUUUUBWcce56kjPbQzQNGp3hIOogde9nY/QgeRrR6pl37L+GyXJuWhOotrZNbaGbOclem53I6HyoOfMvJI4jHHJNcyxzAZRosBVVgCV0ndh03JzkbYG1S+VeV4uHwmON3kZm1PJIcsx6fIADYCmEljarII0l7GU9Ejl0nz+HnQfqpqie0DmKK3xFca7mEgjtAMBZAd1YoAhbHh4UF8mNQpaqXs/lnmtSwdo4NZ7HWmWKYG6lj7ucgZB6HwxTyXhufiTTP/j0D/wDGF/Wg+3coUEkgAeJqscV4rNFIFxBIr7JpcjBPTUd9vPA+lOLngsDAq0SsCCCWyTgjB3OT9c1VrXkG2jk1M0ky76Y5WBUZ9Mb49c0EPmfl3tE7WaWYy6lX7nCgBmC4C7nSM6skk9d8bVJlsEtbSRI3KhUYmRu8c43dtu8fTHhivXGrGNEPZyzr30yschbdpF/ZcnAB6gYGM7eFLOYeN26RTW9y2qVlbs5FUhASMAMoLAlT1H6UDnOw8dhSfhkmqCM69eV9/GNXrjwr5weeWSFWVgE/ZLqxYr4HqNvI1w4ertDGe31AjqiKoP0K7fkKCUULEKBkk4A9TUXjNpLbtiWJhnpjBz/6rzPa/jk1eDajsfA4939KWSR3LkdvcmRF6ADBPlk+H0oI1/POg1JO0RJAwhOOu2TsTv8ATFRbkNocu+tyDlmG3/8AK7cQjKqCJnAyOoDdT8gf1qXbcRtY4J47lQ9wwPZMQQg22BGT45z6YoFE57p+X+1Qj0Hy8KlXTq2TEe54ZB+vj0qEwOBv4eGKCTwrgk925SCMuyjUfQetfLfk+9mmMEdu7yDrgbAeZY7AfPFc+HcYntWLQSFGOx9QKk23Pd/DKZYrgo7DDEBSDjpkMCDQaXy97KuJ2cDSQXUS3D41Rd7TpGdi/wC9v0xjrv41oPs55auLRJXu5EeeZgSI86VC5wMnGTucmsb4X7cuIx4EqwzAdSU0sfqhA/y1bOF+2hLpWjnU2ZwPvEk1FuuwBUafDfJNBtFFUH2X8xvctcxds08cWgpIw3GvVlScd73c+e/yq/UBRRRQFFFFBhfM8t7NO1o3DZDNrIWZUOlsnZ+06YxvnO3TrWnh5I41SW1OFUAmECRNvJQA/wBNFJ7XnkNx2Th+ruCEBf8AzLmRh/AcfNKvtBSOK8aKprhi7VV97vaCPTBGc+hAqPbceglRXVwCw9zILg9CCoycg18519nkt3P21vevb6gBImnUpxtkbjBxgeW1W3lzgqWdvHBGSQg3ZveYkklj6kk0FWBkfOi3nb5xsn+pprzccHvCrMkCAgZCySgE43wAgYZPTdhV+ooPzpxXiD3UiCPh88Dq6LIQjpgM6rhz4Ak4Pzqx8y8NkigkEluYwqNpZ4w8akDYkoGUD51p3N84S31GV4vvYBrQZPemQaeo2bOk79GPWu/M5/odzvEPuZN5hmMd0/EGDlPPY7ZoMjjyyZjUyYAz2Yz/ACpJwW5DwIcqSBvpXSM+gwMD6VqXOXL13IkU3DnijmC4kXGlZFIGNwOo3xnbDGl3s05JiFt212ttctLgpoRWjRBkALkYJO5JA8vLNBn8sq5xqGfLIzXyPhs8nw7e4fPisMpX+LTp/Wv0FbWMUYAjjRAOmlVH8hUig/NHMc1i0a/ZJpO2JUaPeJOcYCjfJ6dKR8Sg0KysmhsHuyqVOfUNg1+heZuB2sOLpEggnM0QM/YBmOqRVI2U4Lg6NXhqzmmvN9qr2k+YoZSI20rNgITjbUxI0jPjkUH5iW0eRW0IW0rk4GwHr5ClrDAGRjYbVvXNfKtxbxa+FQxBXQi4hDBQ2RsyljpwASCMjwIr5yP7NomhEvEYInlbGlAxKogA0g4Olj4536ig/Pb7nA3J6Abn8qe8s8uqZRJfxTxWmPiGN1UsdlGogD6Z8K/U3DuCW0AxDbwxD8EaL/IVIv7GOeNopo1kjYYZWAIP0PrQfnzljkCwvr9oo5pDAiF20Y8GUAEnOnOT+VbbZ8m2MdubZbWLsTjUpUHUR0LE7k+pOal8D5ftrNSttAkQY5bSNz8z1NM6CFwrhUNsnZ28SRJnOlFAGT4+pqbRRQFFFFAVB43xJba3mnf3YkZz66RnH16fWu99eRwxtJK6pGgyzMcAD1NLrTilpehkRkmVdJZSpx1yuQwwdx+lB+T7PjNxHeLflWMgl7YnBAOWyd98A7r9a/YNjdrLGkqHKOoZT5hhkUhjjH/FZBgY+xptjb4r1YLW2SNQkahEXoqjAA8gPAelB1ooooCiiigTc2T6LfV2xh+9hGsLqPemQacfizpz4as+FduZ/wDk7n4XwZPjfD90/E/B5+ma482T6LfPa9j97CNejV70yDTjB97OnPhqz4V15o/5O52iP3Mm0xxGe6dpDkYTzORtnegYW3uL090dOnTw9KU8m/8AJW/wPc/7fHZdT8PH7NNbb3F6e6OnTp4elKuSx/QbfaFe50tzmIbn4Zycr9TQOqKKKBLzbIVgBEqRfewjU6ahvKo040tu3ug42JByOtdea4tVncr2ay5icdm7aVfI90tkaQemciuXNrEQDDQr97DvMMr8VdgNLd49F297G46115rh12dyvZCXVE47MtpD5B7urI056ZzQd7tM2zjQDmIjQD17nu5z9M5r7wVNNvANOjESDRnOnCju58cdM+lfLtM2zroz90RoB69z3Qf0zX3gqabeAaSmIkGgnJXCjYnxI6Z9KCbRRRQFFFFAUUUUBRRRQVj2lyBeGXLEhcKvePRTrXDY8Sp7wXxIA8a+cm8X7cvjiMF5pVdoowhTOd2w7dfLAxg1M53upIrGd4WZZAowUXUwBYBtIwctpJxt1xUblC5hcv2VzdTHSuRcLINOc4xqjXfzxnoKD1F/W0n9zT/VerHVci/raT+5p/qvVjoCiiigKKK8u4AySAPM0Cjm2bTb57VYvvYBqZNY3mQacYO7Z0g42LZ2xmuvNSE2V0AiSEwyAI7aVbuHus2pcKehORjzFVbnzmjEbLb3FqCjx6u0AcE61IAAyPr1BPhjNTYeOrf8MnPZxvIYpUeDtNIZgCCurIKq372RgN1oLXbDuLsB3RsOnTwpVyZGVsbcGOOIhPcibUi7nZW1NkfU02thhF2x3Rt1xtSfkyMJZW8fZLCVj+CsmsJudg2piw9cmgeUUUUCXm34A+B8aH44Gj4q9Px/u/i0115rg12dynZGbVE47INpL5Hu6v2c9M0k594yFi0R/ZXcPGxFw40jEgxgZ3fI236gda8LxoX/AAy71QM7qskckMb7udOcI2P2gwwcbfSgsl3Hm2ddBP3RGgHc9z3QfPwzXrgqabeAaSmIkGljkrhRsTtkjpXm8T+iuNLfBI0j3vc6Dbr4dK9cEXFtANLLiJBpb3h3Rs2w3HjtQTaKKKAoqv8AMHM/2bcQSSoD32Qr3fkCRk+m1OOH3iTRJLGco6hlPof5H0oJFFFFAUUUUCTmDmeK0eFJEmbtQ5zFGXCLHp1M4XvY743APrimHDOJw3CdpBKkqdMowO/kcdD6Hek/Ml5bwXEE8zSBooblgFAI7NVR5Wbx2CqBjxbofDxyxfQyzzH7G1rclI3cOI9TxuW7NiY2IO6uME6hg0HuL+tpP7mn+q9WJmAGScAeNV2L+tpP7mn+q9dOd5J1tGa3h7ZlILRfvp+0B5nxx44oGcfFIGRpFmjZF95g6kL8yDgVinN3OCPOyGG5S8Vz2ZUSBjv3Cg64IwQMb5pryILia9a5/wCGyRxKpDKyqhLkjSVWQqCV373hkjxrR5uMQZBkzEw2zMhTGfAOw0n6MaCPFDcMiGa4cNpXUkSogzjcZIZuviGFRpeFRZyy9oR0MrNIR8tZOPpXLi3NCQuoeKXsmOO2ABT59dWPXFe7ri8CnSZo9XkGBP5Degp3tD5SguVWUt2UitGuoNpDKZANLbHJwTp/ER4VK4nwSGOzeGO3V1WNwiHYsSDtrO4LE+95nNdeZ+Kgw/dxl/vIviRlU+KnjJpXV+7v72KUc78a7KBu3s2eF1ZSNYyGI2yUzp+e9A7+3vbxhhcyRKAPffWo2wB95q28MDHpWdWnMaAW8dvZyQXUekLjXkYP7RO5XHXPhmp/K0wbMwtJjAMdidiEPRiiMwO+feVfA0x4DfwrDFFtC4XHZOx1AAkY7wBYZ8cUFhuuYbxutwV9I0RR+oZv1pHeyu/xJZZPR5HYfwk6R+Ve7+5MbKskbqG2VivdJPT1H5VHuplX3mC/MgfzoK3zNwhZFUqezYMo2IUEFh18CR1HrXmSzEMDqhlJKnJVyHbI3GR1z5dKkcYvYym2l++u2Tj3hvt4jrivtxfWgjmFyZlyh7PQNJJ9NQ6/Ogcx893scLIZFlQoQRIveAK47rLpwfUhvlXmf2gxCKGSG8nWaNEHZs2VOkAYZOjZxucZ38Kpt3cRHWFd5IwML3SdyOhwNyPWuERhbSw0FgAMnGrOPH1oNH4h7YLoj7q3gj9XLv8AoCmPzNVniXtI4lJ/3Oj/AMaIv8wT+tK+I8KniUPJE6owyCR4H9aSTuB1IoO0/MF53v6S5DbtqJJJPXc9al8I9oPEbRQsVy2heiOFZR8sjI+WaQyyCrTYcJ4a9mrPOwuSMsD0B8h8qB9wz29XaHE9vDKPNNSH1JyWB+gFWriPtG7WJbiC7WIgZMDKhXpkhj1PkcEVW/Zxy5wIqklzdpNPtmKU9mqny0nHafPJBx0rUZeReFXMiz/ZoXZcboe6dPTKqdJxjxFBYuE3nbQQy409pGj48tahsfTNS6T8V5ltbVlSaUITj9lyB5aiqlVH9oim6sCAQcg9CKBTzHy5BexhJg22rDIxVgHUqwyOoZSQVOQfLYVA4HbQWtwYFFy8zIo7aZZGDJGCVQS40d0Fjp65J6mvHO1lLIbdhFLPbozdtBE4VnyAIzuyh1U6sqWHUHfFc+S7KRJrh1gmtrVljEcMzhm7QFu0cAO4RSpQYDblScUEqL+tpP7mn+q9WOq5F/W0n9zT/VerHQReI3giTVjJzhQSBknoMnpVX4fzfNLM1sbdUmwWVu01R6R1JwAxIyO6Bv5innNPAUvbdoHd0yQVdDhlZehH8iPEE1WOU/Zotq7STXU08pGlW1MmgZ3xpOcnbqcelBWbz2fXzS9mb5TaZ3BU69PioHT0BzV9WFUUKihVHQAAfyrpxOwmhjkkjmaQKrN2ciBmOkZ0oV0nJxgatW9Zfa80xz3kAspZnlkcK0UjuVIPvahuFCjJyBtj6UFv5o+D0jP3kXxThfir6jvfu/ixUfmVNVtcDQ0mYnGhPebKnursdz06GmHMnArhod2tsdpF3WDY+Km4ZnUZHUDG5AHjUjj3Kii1uC8t1N90/wB3GY1Zu6dkCx51Hwzq386BKUcqBGmpgo7pYDoPEn/1VS4PPqt1gW3dCgAKS4OjrpJONz4gAZ28OtaBzD7Plnhj+zTy20ygd8s75BAyrhm/ljBpX7PfZ8gsUed7hbiUAtklWj8AulgRtue8D1NBRZ7LiEjCOe4R4ARvg6io8MeBI9aZfZI191FHyUVdr/kacfBljk9JAUP8Sggn/CPpVI4y8SxllugsyEh4iFwGU4IJ6ncUC7jK5TGnX3l2zjow3z6dceOKhcciVonDKWGCdgCfp61Y7rlO8nhR1tSVYxsA0iL1YENsScDr06DpU/i3s9uEtppZpkUIjMwhDu2AMnRnR3vLagoy23cKxqdlJwo3G25wKWu4KqCpLYGAw36dTnp861fiPItxa2z3FlclpgmSrqFBTTlsEZIcdeuNqU8B9nt7fQie6kSFmROyGNZYEZLPgjGRjxz1zQUO849fOvZSShoxt03xSh0A6ACtA4v7MOIxZKxxzDw7J9z8w4XB9Bn50p4lypGluJBdIZMd+P8AdI6jz2oKVMagzAVeOH+zjiVwAUtSqkAhpGVQQfHc5/SrHw/2EXT7z3MMY8ow7n8yFAP50GSw8OldS6RuyDqwU4/OmPK3A725mAso5TIDu6EqE/tPsF/OthvuVOJcPjW1so1u7ZgTqOhWVictqBPTfYjw+VaRyPwd7Syiik09oNTPo6anYsQD44zjPpQZnccA48kcdsUiuVZRqk7Qd0nrrL4YkeJAOa07hHAmighjaUlo40QkDYlVAJH5U8ooIHH+I/Zrae406+xieTTnGrQpbGcHGcYzg1z4Lxbt2uF0aewm7L3s6vuo5c9Bj4uMb+7nx2kcWsFuIJYHyEljaNivXDqVOMg74NeOG8LSAzFC2ZpO0bJHvdmke23TTGv1zQKov62k/uaf6r1Y6rkX9bSf3NP9V6sdAUUUUBUO24VBHI0iQxpI3vOqKGPzIGTUyigTc2Q6rfHZLL97CdLPpG0yHVnI3XGoDO5UDfOK680D+h3ORKR2Mm0PxPcPw/x+XriuXNkGu3x2PbfewnRq0+7Mh1Z/DjVjx048a680sBZ3JJlAEMm8PxB3D8Pp3/L1xQT7b3F6+6OvXp4+tKeSgBY2+BMBo6XHxep+J+Km1t7i9fdHXr08fWlPJTA2NuQZiNHW4+Kdz8Tc9760DuqtxT2ecOuLj7TNaq0uctuwVj5soOlvqN/HNWmigSc222u3VexabE0J0I2kjTKp1ZwdkxqIxuFxtXXm2bRZXLGR4gsTntIxlkwD3lGRkjyyK5c3wh4ADFJL99CdMXvbSqdXQ91feO3QHpXXmufRZXL9q0OmJz2qrqKYHvAZGSOuKDvdyYtXbWR90TrxuO572PPxxXrgj6reA6y+YkOsjBbKjvEeGeuPWvl3Ji2dtePuidZGcdz3sfrivvBX1W8B1a8xIdeMasqN8eGeuPWgm1S772XcOluTcPE2pm1sgdgjNnJJX1O5HQ5NXSig+AV9oooCiiigKKKKCs813rQXFnO7SC1QyCYpqwGdQI2lC9UBDDJBALKfDI+cu8QNzeXM0TyNadlEiEltBlUyGQxhtsaWjBYDBI8cVZ6pvtF5q+xxkJJ2cmguO6CzKDghA3dyOu/p0zQT4v62k/uaf6r1Y6wPhPtgRLh551MrdgsSlRo1ESM2WGDp2bwzWo8P4pdzwxysUt+0UN2YUuyhhkZckLnH4KCyXt0I0LEE+SqMknyA86U8A5ojuZHi0SRSoMlJAASvTKkEgjz8RkVW+ZeFTzxEJdyrMCGR2I0gjwKIFXcEjOMikHLPL93FK09zdEy40p2W2ATkkkjDZwNiMUGwUVSI+N3Uf/USUeUiaSf8SYA/gNQON87FlMZnFlMBnC6JNWemC6Yxt+74UFt5tg12+nsWm+9hOhW0nuzIdWfw41Y8dOPGunNkuiyumLyIFgkOuL31whOU3HeHUbjfxFZ3LzubmxCyW7XDrLHlo3WNXMcqsrbBiMEAsNONj9O3MfO9ybebHZ247Nu8mt3UaTupym46jag0tJgsQZicBQcnr0/nVW9nvMsE0MUAlneVY86rlSHkGd2zlgT575qi8V4/eyx4F2wOAVGiMLkbjOF1H+Kqty5xe+LQ3Lz95ASjHDM2QQdWoYxgn1+VB+lKKyuw9qEyYE8CSDxaNijfwtkH+JasB55WeIm1KrIPeE+Rj0AB73zBxQOeb0BgAKzN99DtB73xV3Ox7g6t+HNdea5tFncv2vY6YnPa6dWjAPe0/tY64qh8T9o9u9sEuTLFOsqaktgxyEkVgQ5AXSwHeUnONQ32Jhc0+2GMwSpbwSBipAkkMYC5HvacPqx10kDNBpnE7tY7R3eRUHZHvsNsldiR4/LFeeWOIxz20TRTJKAigsmMagozttp88YHWsO417W7qRVHYRABSMDvZyMZOoYOPLHjS3lf2nzWcjuLdGWRUDLq05KZ7w0jAO/lQfpiisl4X7d7RsC4t5oT4lSsi/n3T/lq12XtAt7qJ2sP6Q6Y1I2qLGfMsvp+yDQW+ikfKnMQvEcmPspY20yR6tWCdwQ2BqB88DodqeUBRRRQFFFFBi/MHtBXWZIbuVLhWIMBwVyDjRo8d9vPNXe+5X4fxCICbFy+cmTtMuDjcAqRpG/uABfSnjct2hn+0m2hM+c9p2a6s+ecdfXrS7i/GeHdqIrgx684DPG2Af/Jp0qf8QoPzkeVki4wbOZgkKTd5mOB2Q74yT5pgfM1+k1nV1DIyshGVZSCCPQjYis65utZIbo3lpZS3MckQiLPqdhhs5UOTJpIwMkfs+WDTbkrg8wtibgSQl3ZlhSQrpB89O4JOTjPj55oLLcMBuTgetI+IccgRWJmTu9QGBI9SB0Aqc/CIAc9krH95++f4nyf1rzNGuCukaTsRgYI9RQUfiXH1WVRDfI6SEA61XuZ6sMY6DPU48TXSfl2zuEBcCc9e115ZvXUpG3oMDyFMrLlm1t3MkUKq5zvucA9cZ6fSoF39jZ2zoWQDJYZjbA8dYwSB86CNxuKKG3VAulA8eFQgf9RT+Q6n0zX3jMmIZW16MIx1gZ07dQPHHWlHGOLlYTCLaaaFmUpNgs/cYMRlu9pJGMkbgnHnQscgtWd3aDCuwXCkINyMjBJx1xn0oGROw8dhSvhJ1xxDtAxbA1t3c5PUjwqSbNSBku2QOrvj8s4/SlPD7SNoE2VtS++FCk+vQEUDDmDh8luwBeJ1boVbpnzqvXthr3LuG/eU4+mPKuicGVTl3eQeCyHI/Lxr5NaJ4ZX+yxH8jigg3EQRMAt1GTnJO46+n+1cbxu6dx06+FN4eYBDC8PZFwzq3agAt3SCUyMd0gY+ppNxCXXrcL2YOSFOMD57UEaY7fSmHK3LUl87JG6JoUEljjOegH5GlcqDH08Sa4RzMm6MUPmpxQWnhPsyvLq4eCMxAJgvIzbAEkdBkk7H/wB1p1p7Ekig0xXsyXBIJkAGj1HZ5zj11ZrBTxScNqE0gb94OwP6GnnDPaRxOD3L2Vh5SHtPp38kD5UH6T5H5TXh8LKZWmkc6pJG2yQMAAfsgeWfE1ZAawHhXtPup7eR7+3MlqCB2kUbquo52cg4P/3PhV59jl800dwyLILXWOy1564OsJn9n3em2c+tBo1FFFAUUUUHw1j3FOWeNTTfZmETW2ra4LLsmeujOvVjwxjPj41sVFAhNvdRgDEc4A6qTG234W1KT66l+VVrj3G5FDdm0UbxnvxS7tnrjutgfME9aOY+eJYiZYJLZ41JBibVqONt2B7pz6H60v4xyNb3zLdTSS9rIFZ2jYIGGBgacHAAwOufMk70E7h/HxNEjrDIWI3Cr3QRsQHbSpGR1BrzLczHpAB/bkA//UNTG3tY4IkijASNAFUZ6AfPrXKU0CS8juSp0yRK2O6AjHfwyxbpn8NVOWbiF1Mn2i3jjEZzrbSQSvQALuc+fhV6lNQrhsDJ2FAllvZV+JASP3omDDw/ZOltz4AN0qPdOZbe4eIgdnGxYuCNIAOSVZcnGCcY3xUvjckkGlvupI28EfvDPTrt1+VIuK8LnmGTN2TYxpUal0nqGz7x9dh6UHo8SRRiUrGwwCGYbnHh0yDSuy4gpiXdpCBuUjYA+o7oFMuH2BiUhnMjk5Zj+gA8BUWwbMKElW26oMKfkMDb6UEZ7hs/CbA82UZ/Ik/pX3jvMNncAJFamOYbHGfrn0rtKagzUC6S4A6qy/Tb8xkV1teES3EM0kQUxxKS7kjSNvH6VP4hwa4jjErwuEYZDY8KRrfTKrCNtCOMMh6MD+8Pl4UEW+iKEq40kDof/vSlzvt/6qddys+WkOpsdf8AaoL9KBpyff20Nzru4u1jCkBfxEjfb0z+dWbh/GeCi9Es9s7Q42UA4DZGCy5GoYztv8qzt678PsZJ5FiiQvIxwqjqfH+Qz9KD9ScH9pXCJVCJcxxgDGiRTGAPLvAL9Aasx4rCI9aMsigbCIhs+QAFfkSfle7WVYfs8hkY4VVUkn8q1Hk/2R8RhjecXCW9wV7ke58jiRh7v+HV/tQbDwDmWK6LogdJI8ao5FwQD0I6gjbwO3jTmqH7O+VLy3lluL+WN5WXQqx5IAzkliQMk4G3h9dr5QFFFFAUUUUFIv8A2V8PluTcMj5ZtTxByI2Y7klfU7kAgHerDNy5Ad0UxHziJT81Hdb6g02ooMh9o3EUsWEV1C88TqDHMwGNW+VOkBdQxnoNiKbcicDnntI3kkaFCW0I0eZNGe7ksxAHkCvTFaORX2grkfJ8X7cs7/Nwv+mFqVHyrZj/ALaNj5yLrP5vk05ooM7svZBaJcCUyzyRA5WB2BT5HbLKPI+W+ac3/INs/wAMyQn8DZH8L6gB6DFWuigyLmPgUXD9L3kxaGQlVZFKkNjI1bkbjPj4VVOR+Ay3gaO3eJhEq9oxLBVLZ2QhTnoTg4xW98YtUlhdJEV0I3V1DA/MHauXL1jFDCqwxpGuSdKKqjOeuAAKDPofZTIfiXSL/YjJ/UsP5UytfZLaDeSaeT0LIo+mlQ361oNFBk197OeIvN2QvU+w6ttWoyKn7oGNJIG2c+uK+cV9iaHJt7t19JVVh+a6Tj5g1rVFB+cr3kAWTN/xGRArq3YGNiQ7qM4bIBXw29TvtSXhfIM185WyKMqKnaF3wEZh0zuW6Hpnw8xW+e1C2R+Gz60VtIyNSg4Oeoz0PrXP2U2qJw2HQirqyW0qBk5xk46nHjQZpw32AynBuLxF8xGhb8ixX+VWe09jMNsjSWlzMLsD7uSQroB8cqqg4I26nHWtTooM55F5U4gl39p4hLGdKsqLGSSS2xZiQNseHr4YrRq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data:image/jpeg;base64,/9j/4AAQSkZJRgABAQAAAQABAAD/2wCEAAkGBxQTEhQUExMWFhQXGBwbGBgYGBggIBwcGRseGxsfHCAfICggHiAlHBodIjEhJSorLi8uGB8zODMsNyotLisBCgoKDQ0MDwwMDzcZFBksLDcsKyw3LCwrKyssKyssKys3LCwsLCssKyw3KysrKysrNysrKysrKysrKysrKysrK//AABEIAPoAygMBIgACEQEDEQH/xAAcAAACAwEBAQEAAAAAAAAAAAAABQQGBwMCAQj/xABFEAACAQMCAwUFBQQIBgIDAQABAgMABBESIQUGMRMiQVFhBzIzcYEUI2KRoUJSkrEkNXJ0gqKzwRU0Q0Rz0cLwo7LxFv/EABQBAQAAAAAAAAAAAAAAAAAAAAD/xAAUEQEAAAAAAAAAAAAAAAAAAAAA/9oADAMBAAIRAxEAPwDcaKKKAoorjd3AjUscnHQDqT4AepoO1I+Mc1W9s2mXtMeLqjFV+ZH+2cVBs+ctcxtzayrP+wpK4bHXLZwuOpz4dMnaqfzFypxh5WWOaA28jFu8zfd6jkjGMtjwI6+lBp8/FIUALzRqDggl1Gc9Mb75qC/Mcf8A00ll/sxkD6M+lT9DUbhfCY7eJI0VcqoBYKoLEDGTgdTXuY0FA9pfNyoQl1at2bAdmS3dznvZ05GrHh8t6c+z/meRbRO2hnZNTdmxwW7P9nUGIfzxsdsV15p+D/0viRfFGV+Kvoe9+7+LFe7yTSCQrOR+ygyT/IUFnteZLVyAJlVj+zJlG+gcAn6VE4jzhBDIqSLIEJx2uj7sHpuc5x64xVBfjqyApHE7S9DG640+rtuoX5ZJ3wDg1XLvhXEnPZPcxm38+9qA8QARjI6A/X0oN3u+KQxDMs0aD8TqP5mk9xzvZr0kMn/jR2H8QGn9az37Oi+6qj5AVHmNA15y9o8BAR47hIz0IbRk533UnoN8HGa6ez32gwiN0nllMYf7qR1du7gZBYZYgHxPnjO1U3jaZjxpRu8uz9PeHqN/L1rzIABgDYeAH+woN84dxWCcaoZo5B+Bgfzx0qPe8xW0UixSTojsQACfE9AT0BPkTX55lulBDKTq8NGQ23kRgj9K6cQ5vvHj7CSFHHg5OT82Y7k+dB+lqW8Q5gtYBma5hj/tyIP5mvzbecUuHAElxM+ANmlkKjAxspbA/Kk8ijfag27mLn+GXV9m4gI9B7ulUIbbqdQOR6dKsPKHPVrdQx67mAXGMOmtVOobEhSc4PXx61+YbiIHcio8kRIyFJA8QDgf7UH7RRwRkEEeYrhcX8SMqvKis3uqzKCfkCd6/IHAbu+7QR2UlzrOwWFpM/kp6fpWncTvOIiOO2vOGSzTuq/ehNeokY3de6CPEeFBvVFLuXIJUtbdJzmVYkD757wUZ38d/HxpjQFFFFAUq5n4P9rtpIRI0TNgrIu5VgcqceIz1HiKa0UGc8p+zy5gn7e4v2kkUER6EAAzsS2sHO22MeJ3q4NHdL4wzD/FG3/zDf5a8c28XFravM2oKpUMyjJUMQC30z18OtZty/zSs152Md1cy2zqzSAamK4GxLKC6qTgHBHUUEvmHnMrmWK7RSjEPbsi47pwwZuucgjIO1WNL+aRFdbcKGAP3koGxGf2Q1QG5M4VPMLhYIndce4505XpqQHTn5j51PfjtuZex7QCQ7AEMAT5KSME+gNAm5jScxZZ7YDtI+6yEj4i47zNjUP2e772KW818Pu+yZ7a5k7ZQ22FGoEbqukDDeR3p5zR8HpGfvIvinC/FXxyO9+7+LFQOZrqI286EhyYnHZow1tlT3V6nJ6dDQIODcEu0DSy3IE7jGAgZAB01ZwxPXoRUuee4TOqJJAM7xtpPp3X26fjqXfcThiRO3M0EbjCuY3UZA6BmUAn5eVV3hnEhMZFE7tAuDrKlT3s91nx3emfA+tBM4zeKirLHcxuu2qPG/rg+dcJLpj0ifHmSg/+Wf0qP/8A5W07QSrH45ADHTnzx0/2qbcTKCAWAJ6Akb0CXixkZN40PeXYuf3hv0HTrjPhQ/GLm1DvEFcsMNhRlR5rq1A/LFdeMplMaNfeTbOOjDfPp1x44qLxY/dSe97p93r9PWgXtczSs0pjSMtjukbkDxOOnyqPNM46x53/AGWB/ninnDbQTOEMiR93JZzgAAeNLuMWTxPo1oykZDoeo9P/AHQT+J8BiW3WWO6Rnxlkx0PiKqErn90/mK9y8OjznB+WTivMxoIUpPpVk4Zzz2NqLZrZGAz3sDJJ6k1W5jUKY0Glcme11LGMRf8AD48ZJZ42CM2TnLd06jjA6jpWgcO9uPDn+IJoT+JNQ/yEn9KxnlvkV7u3e4E0aAEgKT3jjx+VWHkX2Py3n3s0yxwBivc3dipwceC/M5+VBrvEeeC0Qnsexlixnvs6s3yBAK/Mg/Kp9pzzauiMWKllBKkZwSM4z44quXXsXsjoEUtxCqjDKsmdfqdQOCfw4HpV1tOXLaONI1hXSihVzucKMDJPXYdaBrRRRQFFFFB4ljDAqwDKRggjIIPUEeIqDwngVta6vs9vFDq97s0Vc46ZwN8ZOB4ZpjRQL+K8IimVtSJrwQsmkalJGxB6jfyNZZHy9xi5uY4bqKNIY3UtcKw3VTnuYOrUQNs9M+lbHRQVPmTlyAQZEEcrdpEP6RIzDBlTVu79dOcDO5wMHOCz5is0WyuVWJsdhINEAAc5Q7R4B7x8Njvjajm2HXb47JZfvYTpZ9I2mQ6s5G641AZ3K43ziuvNA/odzkSkdjJ8H4nun4f4/L1xQe7zhUNzAIp4lkjIXuSAHcDb5EeYpZ7PuFxQWEKRQPCCuWSVQJMk/wDVwq5b6dMU/tfcXr7o69enj60p5KAFjb4EwGjpcfF6n4n4qAv+U7SUkmFUY7lo8oSfM6cavrmsp5saaGRrI8Nkm72IZlj1dop90lgMZ8+mD6VuNFBl1x7OQLaJpe3nl1Ra4VkjVRl11HVo1HQMn3t9NN+YuSLGKzuWMcm0TnUrO7jAO6BmwW8hT/m631wBexab76E6FbSRplU6s4Oy41EeOnG1debZtFlcsZHiCxOe0jGWTAPeUZGSOuMigT8a5OsZLGROwWJez164URHBVchsqBk+YPXJFLeTvZrYRwB3VrppkVtdwASoIyAg/Y674JPrVxu5MWrtrI+6J143Hc97Hn44r1wR9VvAdZfMSHWRgtlR3iPDPXHrQUvi3sjspcmJ5oD5KwZfqHBP0BFZ3zC0MGbB7BzOh0o6xkmXyZfPV12+XhX6Fr4RQZBwv2HxMqtc3MwYqCyRhBpJ8NTBs46Va+G+yrhcX/bCQ+crM/6E4/SrrRQULmX2V2twytA7WZAwVtwqowzndAANW/vfnmrXy7wSOzt47eHVoQHdjlmJOWZj4kkk0yooCiiigKKKKAooooCiiigKKKKBNzZBrt8dj233sJ0atPuzIdWfw41Y8dOPGuvNLAWdySZABDJvD8Qdw7x7jv8Al64rlzbBrt9PYtN97CdCtpPdmQ6s4Pu41Y8dOPGvfNkuiyumLyIFgkOuL31whOU3HeHUbjfxFAxtfcXr7o69enj60p5KYGxtyDMw0dbj4p3PxNz3vrTa1PcXcnujc9Tt4+tKOSZQ9jbsJJZQU9+b4jbnd9zv9TQPKKKKBJzfCGgAMckn30J0xe9tKp1dD3V6nboD0rrzXPosrl+1aHTE57VV1FMA94L4kdcVy5vQGAArM330O0HvfFXc7HuDq34c115rm0Wdy/a9jpic9rp1aMD3tP7WOuKCRdyYtnbXj7onWRnHc97H64r7wV828B1a8xIdeMasqN8eGeuPWvl2/wDRnOoD7onWRke57xGPrjFfeCtm3gOoNmJDqAwG7o3AwMA9cYFBNooooCiiigKKKKAooooCiiigKKUcf4s0ICxiMykEgSNpGB+ppXy9zmJ1YPC4mRtLLGrOvmCGwAAfxEdDQWuudxOqKWchVAySaTScYmPuW+n1mkA/JU15+pFIeZ579oSYZIjIpDLGEKhsdQWLNvjpsBmgtHB+YLe6LCCUOU95cMrDPQ6WAOPXGKZ1jfKo4j9pa6nSO3YIVAIDa9RB3CsNtvPOcVeI+aZU+JArjzifB/hfA/z0DLm+DXb47J5vvYDoRsHuzodWcHZcaiMbhSNutdeapdFldN2jRaYZD2iDLJhCdSjIyR1AyOnWqjzxzMJbUrCp1iSFmRsh9pkYYAzlcjLEHGkH6dJufopLGYu7284SRS0cbyCNguzggAEbhsEg0F6tTlFOc90bnx260n5LuQ9hbyGdpgY89tIukvue8wJOPzNI29oA0js7eRth3pGRAduvdLnf1Aqnwc8Xr2MYVopToBLsrapMHPmAuenQ0GtcP41bzsywzRyMvvKrAkepHl61Pr8+8M5sujeJcG1WIx5B1d0MCMFdvA9c9Nq0Xh/tQgO08MkR/eXDr+mH/wAv1oLFzfjsBntvjQ/A974q9fwfvfh1V15rm0WVy3aiLTE57QprCYB7xXB1Y64war/NfNUD2uu2kklIliz9nYBlxIp0vkgqG6EEdCaOIc6201jMTPFazFXQJclO6+P3N+0XfOwOfLqKC0Xbf0ZzqX4ROojb3OpGOnjjH0r7wZ/6PCSyt90h1KMKe6NwMDAPXGBVO4v7TLBIGUTdo5jIGiJypOnG+QFxnw8qp197XIWghia1cxhFEmdIDEKB3VQnC5zj6bUG3KwIyDkeYr7WA8oe1K3s5ZfuZvs0mCETT3XHUgMwG464PgK0fhntX4XN/wBz2Z8pVZf1Ix+tBd6KTycy23ZGWKRbhR4QFZCcf2Tj8yK68A47FdoXiLd06XRhhlPkw/3GxoGdFFFAUUUUBWcce56kjPbQzQNGp3hIOogde9nY/QgeRrR6pl37L+GyXJuWhOotrZNbaGbOclem53I6HyoOfMvJI4jHHJNcyxzAZRosBVVgCV0ndh03JzkbYG1S+VeV4uHwmON3kZm1PJIcsx6fIADYCmEljarII0l7GU9Ejl0nz+HnQfqpqie0DmKK3xFca7mEgjtAMBZAd1YoAhbHh4UF8mNQpaqXs/lnmtSwdo4NZ7HWmWKYG6lj7ucgZB6HwxTyXhufiTTP/j0D/wDGF/Wg+3coUEkgAeJqscV4rNFIFxBIr7JpcjBPTUd9vPA+lOLngsDAq0SsCCCWyTgjB3OT9c1VrXkG2jk1M0ky76Y5WBUZ9Mb49c0EPmfl3tE7WaWYy6lX7nCgBmC4C7nSM6skk9d8bVJlsEtbSRI3KhUYmRu8c43dtu8fTHhivXGrGNEPZyzr30yschbdpF/ZcnAB6gYGM7eFLOYeN26RTW9y2qVlbs5FUhASMAMoLAlT1H6UDnOw8dhSfhkmqCM69eV9/GNXrjwr5weeWSFWVgE/ZLqxYr4HqNvI1w4ertDGe31AjqiKoP0K7fkKCUULEKBkk4A9TUXjNpLbtiWJhnpjBz/6rzPa/jk1eDajsfA4939KWSR3LkdvcmRF6ADBPlk+H0oI1/POg1JO0RJAwhOOu2TsTv8ATFRbkNocu+tyDlmG3/8AK7cQjKqCJnAyOoDdT8gf1qXbcRtY4J47lQ9wwPZMQQg22BGT45z6YoFE57p+X+1Qj0Hy8KlXTq2TEe54ZB+vj0qEwOBv4eGKCTwrgk925SCMuyjUfQetfLfk+9mmMEdu7yDrgbAeZY7AfPFc+HcYntWLQSFGOx9QKk23Pd/DKZYrgo7DDEBSDjpkMCDQaXy97KuJ2cDSQXUS3D41Rd7TpGdi/wC9v0xjrv41oPs55auLRJXu5EeeZgSI86VC5wMnGTucmsb4X7cuIx4EqwzAdSU0sfqhA/y1bOF+2hLpWjnU2ZwPvEk1FuuwBUafDfJNBtFFUH2X8xvctcxds08cWgpIw3GvVlScd73c+e/yq/UBRRRQFFFFBhfM8t7NO1o3DZDNrIWZUOlsnZ+06YxvnO3TrWnh5I41SW1OFUAmECRNvJQA/wBNFJ7XnkNx2Th+ruCEBf8AzLmRh/AcfNKvtBSOK8aKprhi7VV97vaCPTBGc+hAqPbceglRXVwCw9zILg9CCoycg18519nkt3P21vevb6gBImnUpxtkbjBxgeW1W3lzgqWdvHBGSQg3ZveYkklj6kk0FWBkfOi3nb5xsn+pprzccHvCrMkCAgZCySgE43wAgYZPTdhV+ooPzpxXiD3UiCPh88Dq6LIQjpgM6rhz4Ak4Pzqx8y8NkigkEluYwqNpZ4w8akDYkoGUD51p3N84S31GV4vvYBrQZPemQaeo2bOk79GPWu/M5/odzvEPuZN5hmMd0/EGDlPPY7ZoMjjyyZjUyYAz2Yz/ACpJwW5DwIcqSBvpXSM+gwMD6VqXOXL13IkU3DnijmC4kXGlZFIGNwOo3xnbDGl3s05JiFt212ttctLgpoRWjRBkALkYJO5JA8vLNBn8sq5xqGfLIzXyPhs8nw7e4fPisMpX+LTp/Wv0FbWMUYAjjRAOmlVH8hUig/NHMc1i0a/ZJpO2JUaPeJOcYCjfJ6dKR8Sg0KysmhsHuyqVOfUNg1+heZuB2sOLpEggnM0QM/YBmOqRVI2U4Lg6NXhqzmmvN9qr2k+YoZSI20rNgITjbUxI0jPjkUH5iW0eRW0IW0rk4GwHr5ClrDAGRjYbVvXNfKtxbxa+FQxBXQi4hDBQ2RsyljpwASCMjwIr5yP7NomhEvEYInlbGlAxKogA0g4Olj4536ig/Pb7nA3J6Abn8qe8s8uqZRJfxTxWmPiGN1UsdlGogD6Z8K/U3DuCW0AxDbwxD8EaL/IVIv7GOeNopo1kjYYZWAIP0PrQfnzljkCwvr9oo5pDAiF20Y8GUAEnOnOT+VbbZ8m2MdubZbWLsTjUpUHUR0LE7k+pOal8D5ftrNSttAkQY5bSNz8z1NM6CFwrhUNsnZ28SRJnOlFAGT4+pqbRRQFFFFAVB43xJba3mnf3YkZz66RnH16fWu99eRwxtJK6pGgyzMcAD1NLrTilpehkRkmVdJZSpx1yuQwwdx+lB+T7PjNxHeLflWMgl7YnBAOWyd98A7r9a/YNjdrLGkqHKOoZT5hhkUhjjH/FZBgY+xptjb4r1YLW2SNQkahEXoqjAA8gPAelB1ooooCiiigTc2T6LfV2xh+9hGsLqPemQacfizpz4as+FduZ/wDk7n4XwZPjfD90/E/B5+ma482T6LfPa9j97CNejV70yDTjB97OnPhqz4V15o/5O52iP3Mm0xxGe6dpDkYTzORtnegYW3uL090dOnTw9KU8m/8AJW/wPc/7fHZdT8PH7NNbb3F6e6OnTp4elKuSx/QbfaFe50tzmIbn4Zycr9TQOqKKKBLzbIVgBEqRfewjU6ahvKo040tu3ug42JByOtdea4tVncr2ay5icdm7aVfI90tkaQemciuXNrEQDDQr97DvMMr8VdgNLd49F297G46115rh12dyvZCXVE47MtpD5B7urI056ZzQd7tM2zjQDmIjQD17nu5z9M5r7wVNNvANOjESDRnOnCju58cdM+lfLtM2zroz90RoB69z3Qf0zX3gqabeAaSmIkGgnJXCjYnxI6Z9KCbRRRQFFFFAUUUUBRRRQVj2lyBeGXLEhcKvePRTrXDY8Sp7wXxIA8a+cm8X7cvjiMF5pVdoowhTOd2w7dfLAxg1M53upIrGd4WZZAowUXUwBYBtIwctpJxt1xUblC5hcv2VzdTHSuRcLINOc4xqjXfzxnoKD1F/W0n9zT/VerHVci/raT+5p/qvVjoCiiigKKK8u4AySAPM0Cjm2bTb57VYvvYBqZNY3mQacYO7Z0g42LZ2xmuvNSE2V0AiSEwyAI7aVbuHus2pcKehORjzFVbnzmjEbLb3FqCjx6u0AcE61IAAyPr1BPhjNTYeOrf8MnPZxvIYpUeDtNIZgCCurIKq372RgN1oLXbDuLsB3RsOnTwpVyZGVsbcGOOIhPcibUi7nZW1NkfU02thhF2x3Rt1xtSfkyMJZW8fZLCVj+CsmsJudg2piw9cmgeUUUUCXm34A+B8aH44Gj4q9Px/u/i0115rg12dynZGbVE47INpL5Hu6v2c9M0k594yFi0R/ZXcPGxFw40jEgxgZ3fI236gda8LxoX/AAy71QM7qskckMb7udOcI2P2gwwcbfSgsl3Hm2ddBP3RGgHc9z3QfPwzXrgqabeAaSmIkGljkrhRsTtkjpXm8T+iuNLfBI0j3vc6Dbr4dK9cEXFtANLLiJBpb3h3Rs2w3HjtQTaKKKAoqv8AMHM/2bcQSSoD32Qr3fkCRk+m1OOH3iTRJLGco6hlPof5H0oJFFFFAUUUUCTmDmeK0eFJEmbtQ5zFGXCLHp1M4XvY743APrimHDOJw3CdpBKkqdMowO/kcdD6Hek/Ml5bwXEE8zSBooblgFAI7NVR5Wbx2CqBjxbofDxyxfQyzzH7G1rclI3cOI9TxuW7NiY2IO6uME6hg0HuL+tpP7mn+q9WJmAGScAeNV2L+tpP7mn+q9dOd5J1tGa3h7ZlILRfvp+0B5nxx44oGcfFIGRpFmjZF95g6kL8yDgVinN3OCPOyGG5S8Vz2ZUSBjv3Cg64IwQMb5pryILia9a5/wCGyRxKpDKyqhLkjSVWQqCV373hkjxrR5uMQZBkzEw2zMhTGfAOw0n6MaCPFDcMiGa4cNpXUkSogzjcZIZuviGFRpeFRZyy9oR0MrNIR8tZOPpXLi3NCQuoeKXsmOO2ABT59dWPXFe7ri8CnSZo9XkGBP5Degp3tD5SguVWUt2UitGuoNpDKZANLbHJwTp/ER4VK4nwSGOzeGO3V1WNwiHYsSDtrO4LE+95nNdeZ+Kgw/dxl/vIviRlU+KnjJpXV+7v72KUc78a7KBu3s2eF1ZSNYyGI2yUzp+e9A7+3vbxhhcyRKAPffWo2wB95q28MDHpWdWnMaAW8dvZyQXUekLjXkYP7RO5XHXPhmp/K0wbMwtJjAMdidiEPRiiMwO+feVfA0x4DfwrDFFtC4XHZOx1AAkY7wBYZ8cUFhuuYbxutwV9I0RR+oZv1pHeyu/xJZZPR5HYfwk6R+Ve7+5MbKskbqG2VivdJPT1H5VHuplX3mC/MgfzoK3zNwhZFUqezYMo2IUEFh18CR1HrXmSzEMDqhlJKnJVyHbI3GR1z5dKkcYvYym2l++u2Tj3hvt4jrivtxfWgjmFyZlyh7PQNJJ9NQ6/Ogcx893scLIZFlQoQRIveAK47rLpwfUhvlXmf2gxCKGSG8nWaNEHZs2VOkAYZOjZxucZ38Kpt3cRHWFd5IwML3SdyOhwNyPWuERhbSw0FgAMnGrOPH1oNH4h7YLoj7q3gj9XLv8AoCmPzNVniXtI4lJ/3Oj/AMaIv8wT+tK+I8KniUPJE6owyCR4H9aSTuB1IoO0/MF53v6S5DbtqJJJPXc9al8I9oPEbRQsVy2heiOFZR8sjI+WaQyyCrTYcJ4a9mrPOwuSMsD0B8h8qB9wz29XaHE9vDKPNNSH1JyWB+gFWriPtG7WJbiC7WIgZMDKhXpkhj1PkcEVW/Zxy5wIqklzdpNPtmKU9mqny0nHafPJBx0rUZeReFXMiz/ZoXZcboe6dPTKqdJxjxFBYuE3nbQQy409pGj48tahsfTNS6T8V5ltbVlSaUITj9lyB5aiqlVH9oim6sCAQcg9CKBTzHy5BexhJg22rDIxVgHUqwyOoZSQVOQfLYVA4HbQWtwYFFy8zIo7aZZGDJGCVQS40d0Fjp65J6mvHO1lLIbdhFLPbozdtBE4VnyAIzuyh1U6sqWHUHfFc+S7KRJrh1gmtrVljEcMzhm7QFu0cAO4RSpQYDblScUEqL+tpP7mn+q9WOq5F/W0n9zT/VerHQReI3giTVjJzhQSBknoMnpVX4fzfNLM1sbdUmwWVu01R6R1JwAxIyO6Bv5innNPAUvbdoHd0yQVdDhlZehH8iPEE1WOU/Zotq7STXU08pGlW1MmgZ3xpOcnbqcelBWbz2fXzS9mb5TaZ3BU69PioHT0BzV9WFUUKihVHQAAfyrpxOwmhjkkjmaQKrN2ciBmOkZ0oV0nJxgatW9Zfa80xz3kAspZnlkcK0UjuVIPvahuFCjJyBtj6UFv5o+D0jP3kXxThfir6jvfu/ixUfmVNVtcDQ0mYnGhPebKnursdz06GmHMnArhod2tsdpF3WDY+Km4ZnUZHUDG5AHjUjj3Kii1uC8t1N90/wB3GY1Zu6dkCx51Hwzq386BKUcqBGmpgo7pYDoPEn/1VS4PPqt1gW3dCgAKS4OjrpJONz4gAZ28OtaBzD7Plnhj+zTy20ygd8s75BAyrhm/ljBpX7PfZ8gsUed7hbiUAtklWj8AulgRtue8D1NBRZ7LiEjCOe4R4ARvg6io8MeBI9aZfZI191FHyUVdr/kacfBljk9JAUP8Sggn/CPpVI4y8SxllugsyEh4iFwGU4IJ6ncUC7jK5TGnX3l2zjow3z6dceOKhcciVonDKWGCdgCfp61Y7rlO8nhR1tSVYxsA0iL1YENsScDr06DpU/i3s9uEtppZpkUIjMwhDu2AMnRnR3vLagoy23cKxqdlJwo3G25wKWu4KqCpLYGAw36dTnp861fiPItxa2z3FlclpgmSrqFBTTlsEZIcdeuNqU8B9nt7fQie6kSFmROyGNZYEZLPgjGRjxz1zQUO849fOvZSShoxt03xSh0A6ACtA4v7MOIxZKxxzDw7J9z8w4XB9Bn50p4lypGluJBdIZMd+P8AdI6jz2oKVMagzAVeOH+zjiVwAUtSqkAhpGVQQfHc5/SrHw/2EXT7z3MMY8ow7n8yFAP50GSw8OldS6RuyDqwU4/OmPK3A725mAso5TIDu6EqE/tPsF/OthvuVOJcPjW1so1u7ZgTqOhWVictqBPTfYjw+VaRyPwd7Syiik09oNTPo6anYsQD44zjPpQZnccA48kcdsUiuVZRqk7Qd0nrrL4YkeJAOa07hHAmighjaUlo40QkDYlVAJH5U8ooIHH+I/Zrae406+xieTTnGrQpbGcHGcYzg1z4Lxbt2uF0aewm7L3s6vuo5c9Bj4uMb+7nx2kcWsFuIJYHyEljaNivXDqVOMg74NeOG8LSAzFC2ZpO0bJHvdmke23TTGv1zQKov62k/uaf6r1Y6rkX9bSf3NP9V6sdAUUUUBUO24VBHI0iQxpI3vOqKGPzIGTUyigTc2Q6rfHZLL97CdLPpG0yHVnI3XGoDO5UDfOK680D+h3ORKR2Mm0PxPcPw/x+XriuXNkGu3x2PbfewnRq0+7Mh1Z/DjVjx048a680sBZ3JJlAEMm8PxB3D8Pp3/L1xQT7b3F6+6OvXp4+tKeSgBY2+BMBo6XHxep+J+Km1t7i9fdHXr08fWlPJTA2NuQZiNHW4+Kdz8Tc9760DuqtxT2ecOuLj7TNaq0uctuwVj5soOlvqN/HNWmigSc222u3VexabE0J0I2kjTKp1ZwdkxqIxuFxtXXm2bRZXLGR4gsTntIxlkwD3lGRkjyyK5c3wh4ADFJL99CdMXvbSqdXQ91feO3QHpXXmufRZXL9q0OmJz2qrqKYHvAZGSOuKDvdyYtXbWR90TrxuO572PPxxXrgj6reA6y+YkOsjBbKjvEeGeuPWvl3Ji2dtePuidZGcdz3sfrivvBX1W8B1a8xIdeMasqN8eGeuPWgm1S772XcOluTcPE2pm1sgdgjNnJJX1O5HQ5NXSig+AV9oooCiiigKKKKCs813rQXFnO7SC1QyCYpqwGdQI2lC9UBDDJBALKfDI+cu8QNzeXM0TyNadlEiEltBlUyGQxhtsaWjBYDBI8cVZ6pvtF5q+xxkJJ2cmguO6CzKDghA3dyOu/p0zQT4v62k/uaf6r1Y6wPhPtgRLh551MrdgsSlRo1ESM2WGDp2bwzWo8P4pdzwxysUt+0UN2YUuyhhkZckLnH4KCyXt0I0LEE+SqMknyA86U8A5ojuZHi0SRSoMlJAASvTKkEgjz8RkVW+ZeFTzxEJdyrMCGR2I0gjwKIFXcEjOMikHLPL93FK09zdEy40p2W2ATkkkjDZwNiMUGwUVSI+N3Uf/USUeUiaSf8SYA/gNQON87FlMZnFlMBnC6JNWemC6Yxt+74UFt5tg12+nsWm+9hOhW0nuzIdWfw41Y8dOPGunNkuiyumLyIFgkOuL31whOU3HeHUbjfxFZ3LzubmxCyW7XDrLHlo3WNXMcqsrbBiMEAsNONj9O3MfO9ybebHZ247Nu8mt3UaTupym46jag0tJgsQZicBQcnr0/nVW9nvMsE0MUAlneVY86rlSHkGd2zlgT575qi8V4/eyx4F2wOAVGiMLkbjOF1H+Kqty5xe+LQ3Lz95ASjHDM2QQdWoYxgn1+VB+lKKyuw9qEyYE8CSDxaNijfwtkH+JasB55WeIm1KrIPeE+Rj0AB73zBxQOeb0BgAKzN99DtB73xV3Ox7g6t+HNdea5tFncv2vY6YnPa6dWjAPe0/tY64qh8T9o9u9sEuTLFOsqaktgxyEkVgQ5AXSwHeUnONQ32Jhc0+2GMwSpbwSBipAkkMYC5HvacPqx10kDNBpnE7tY7R3eRUHZHvsNsldiR4/LFeeWOIxz20TRTJKAigsmMagozttp88YHWsO417W7qRVHYRABSMDvZyMZOoYOPLHjS3lf2nzWcjuLdGWRUDLq05KZ7w0jAO/lQfpiisl4X7d7RsC4t5oT4lSsi/n3T/lq12XtAt7qJ2sP6Q6Y1I2qLGfMsvp+yDQW+ikfKnMQvEcmPspY20yR6tWCdwQ2BqB88DodqeUBRRRQFFFFBi/MHtBXWZIbuVLhWIMBwVyDjRo8d9vPNXe+5X4fxCICbFy+cmTtMuDjcAqRpG/uABfSnjct2hn+0m2hM+c9p2a6s+ecdfXrS7i/GeHdqIrgx684DPG2Af/Jp0qf8QoPzkeVki4wbOZgkKTd5mOB2Q74yT5pgfM1+k1nV1DIyshGVZSCCPQjYis65utZIbo3lpZS3MckQiLPqdhhs5UOTJpIwMkfs+WDTbkrg8wtibgSQl3ZlhSQrpB89O4JOTjPj55oLLcMBuTgetI+IccgRWJmTu9QGBI9SB0Aqc/CIAc9krH95++f4nyf1rzNGuCukaTsRgYI9RQUfiXH1WVRDfI6SEA61XuZ6sMY6DPU48TXSfl2zuEBcCc9e115ZvXUpG3oMDyFMrLlm1t3MkUKq5zvucA9cZ6fSoF39jZ2zoWQDJYZjbA8dYwSB86CNxuKKG3VAulA8eFQgf9RT+Q6n0zX3jMmIZW16MIx1gZ07dQPHHWlHGOLlYTCLaaaFmUpNgs/cYMRlu9pJGMkbgnHnQscgtWd3aDCuwXCkINyMjBJx1xn0oGROw8dhSvhJ1xxDtAxbA1t3c5PUjwqSbNSBku2QOrvj8s4/SlPD7SNoE2VtS++FCk+vQEUDDmDh8luwBeJ1boVbpnzqvXthr3LuG/eU4+mPKuicGVTl3eQeCyHI/Lxr5NaJ4ZX+yxH8jigg3EQRMAt1GTnJO46+n+1cbxu6dx06+FN4eYBDC8PZFwzq3agAt3SCUyMd0gY+ppNxCXXrcL2YOSFOMD57UEaY7fSmHK3LUl87JG6JoUEljjOegH5GlcqDH08Sa4RzMm6MUPmpxQWnhPsyvLq4eCMxAJgvIzbAEkdBkk7H/wB1p1p7Ekig0xXsyXBIJkAGj1HZ5zj11ZrBTxScNqE0gb94OwP6GnnDPaRxOD3L2Vh5SHtPp38kD5UH6T5H5TXh8LKZWmkc6pJG2yQMAAfsgeWfE1ZAawHhXtPup7eR7+3MlqCB2kUbquo52cg4P/3PhV59jl800dwyLILXWOy1564OsJn9n3em2c+tBo1FFFAUUUUHw1j3FOWeNTTfZmETW2ra4LLsmeujOvVjwxjPj41sVFAhNvdRgDEc4A6qTG234W1KT66l+VVrj3G5FDdm0UbxnvxS7tnrjutgfME9aOY+eJYiZYJLZ41JBibVqONt2B7pz6H60v4xyNb3zLdTSS9rIFZ2jYIGGBgacHAAwOufMk70E7h/HxNEjrDIWI3Cr3QRsQHbSpGR1BrzLczHpAB/bkA//UNTG3tY4IkijASNAFUZ6AfPrXKU0CS8juSp0yRK2O6AjHfwyxbpn8NVOWbiF1Mn2i3jjEZzrbSQSvQALuc+fhV6lNQrhsDJ2FAllvZV+JASP3omDDw/ZOltz4AN0qPdOZbe4eIgdnGxYuCNIAOSVZcnGCcY3xUvjckkGlvupI28EfvDPTrt1+VIuK8LnmGTN2TYxpUal0nqGz7x9dh6UHo8SRRiUrGwwCGYbnHh0yDSuy4gpiXdpCBuUjYA+o7oFMuH2BiUhnMjk5Zj+gA8BUWwbMKElW26oMKfkMDb6UEZ7hs/CbA82UZ/Ik/pX3jvMNncAJFamOYbHGfrn0rtKagzUC6S4A6qy/Tb8xkV1teES3EM0kQUxxKS7kjSNvH6VP4hwa4jjErwuEYZDY8KRrfTKrCNtCOMMh6MD+8Pl4UEW+iKEq40kDof/vSlzvt/6qddys+WkOpsdf8AaoL9KBpyff20Nzru4u1jCkBfxEjfb0z+dWbh/GeCi9Es9s7Q42UA4DZGCy5GoYztv8qzt678PsZJ5FiiQvIxwqjqfH+Qz9KD9ScH9pXCJVCJcxxgDGiRTGAPLvAL9Aasx4rCI9aMsigbCIhs+QAFfkSfle7WVYfs8hkY4VVUkn8q1Hk/2R8RhjecXCW9wV7ke58jiRh7v+HV/tQbDwDmWK6LogdJI8ao5FwQD0I6gjbwO3jTmqH7O+VLy3lluL+WN5WXQqx5IAzkliQMk4G3h9dr5QFFFFAUUUUFIv8A2V8PluTcMj5ZtTxByI2Y7klfU7kAgHerDNy5Ad0UxHziJT81Hdb6g02ooMh9o3EUsWEV1C88TqDHMwGNW+VOkBdQxnoNiKbcicDnntI3kkaFCW0I0eZNGe7ksxAHkCvTFaORX2grkfJ8X7cs7/Nwv+mFqVHyrZj/ALaNj5yLrP5vk05ooM7svZBaJcCUyzyRA5WB2BT5HbLKPI+W+ac3/INs/wAMyQn8DZH8L6gB6DFWuigyLmPgUXD9L3kxaGQlVZFKkNjI1bkbjPj4VVOR+Ay3gaO3eJhEq9oxLBVLZ2QhTnoTg4xW98YtUlhdJEV0I3V1DA/MHauXL1jFDCqwxpGuSdKKqjOeuAAKDPofZTIfiXSL/YjJ/UsP5UytfZLaDeSaeT0LIo+mlQ361oNFBk197OeIvN2QvU+w6ttWoyKn7oGNJIG2c+uK+cV9iaHJt7t19JVVh+a6Tj5g1rVFB+cr3kAWTN/xGRArq3YGNiQ7qM4bIBXw29TvtSXhfIM185WyKMqKnaF3wEZh0zuW6Hpnw8xW+e1C2R+Gz60VtIyNSg4Oeoz0PrXP2U2qJw2HQirqyW0qBk5xk46nHjQZpw32AynBuLxF8xGhb8ixX+VWe09jMNsjSWlzMLsD7uSQroB8cqqg4I26nHWtTooM55F5U4gl39p4hLGdKsqLGSSS2xZiQNseHr4YrRq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0" name="AutoShape 8" descr="data:image/jpeg;base64,/9j/4AAQSkZJRgABAQAAAQABAAD/2wCEAAkGBxQTEhQUExMWFhQXGBwbGBgYGBggIBwcGRseGxsfHCAfICggHiAlHBodIjEhJSorLi8uGB8zODMsNyotLisBCgoKDQ0MDwwMDzcZFBksLDcsKyw3LCwrKyssKyssKys3LCwsLCssKyw3KysrKysrNysrKysrKysrKysrKysrK//AABEIAPoAygMBIgACEQEDEQH/xAAcAAACAwEBAQEAAAAAAAAAAAAABQQGBwMCAQj/xABFEAACAQMCAwUFBQQIBgIDAQABAgMABBESIQUGMRMiQVFhBzIzcYEUI2KRoUJSkrEkNXJ0gqKzwRU0Q0Rz0cLwo7LxFv/EABQBAQAAAAAAAAAAAAAAAAAAAAD/xAAUEQEAAAAAAAAAAAAAAAAAAAAA/9oADAMBAAIRAxEAPwDcaKKKAoorjd3AjUscnHQDqT4AepoO1I+Mc1W9s2mXtMeLqjFV+ZH+2cVBs+ctcxtzayrP+wpK4bHXLZwuOpz4dMnaqfzFypxh5WWOaA28jFu8zfd6jkjGMtjwI6+lBp8/FIUALzRqDggl1Gc9Mb75qC/Mcf8A00ll/sxkD6M+lT9DUbhfCY7eJI0VcqoBYKoLEDGTgdTXuY0FA9pfNyoQl1at2bAdmS3dznvZ05GrHh8t6c+z/meRbRO2hnZNTdmxwW7P9nUGIfzxsdsV15p+D/0viRfFGV+Kvoe9+7+LFe7yTSCQrOR+ygyT/IUFnteZLVyAJlVj+zJlG+gcAn6VE4jzhBDIqSLIEJx2uj7sHpuc5x64xVBfjqyApHE7S9DG640+rtuoX5ZJ3wDg1XLvhXEnPZPcxm38+9qA8QARjI6A/X0oN3u+KQxDMs0aD8TqP5mk9xzvZr0kMn/jR2H8QGn9az37Oi+6qj5AVHmNA15y9o8BAR47hIz0IbRk533UnoN8HGa6ez32gwiN0nllMYf7qR1du7gZBYZYgHxPnjO1U3jaZjxpRu8uz9PeHqN/L1rzIABgDYeAH+woN84dxWCcaoZo5B+Bgfzx0qPe8xW0UixSTojsQACfE9AT0BPkTX55lulBDKTq8NGQ23kRgj9K6cQ5vvHj7CSFHHg5OT82Y7k+dB+lqW8Q5gtYBma5hj/tyIP5mvzbecUuHAElxM+ANmlkKjAxspbA/Kk8ijfag27mLn+GXV9m4gI9B7ulUIbbqdQOR6dKsPKHPVrdQx67mAXGMOmtVOobEhSc4PXx61+YbiIHcio8kRIyFJA8QDgf7UH7RRwRkEEeYrhcX8SMqvKis3uqzKCfkCd6/IHAbu+7QR2UlzrOwWFpM/kp6fpWncTvOIiOO2vOGSzTuq/ehNeokY3de6CPEeFBvVFLuXIJUtbdJzmVYkD757wUZ38d/HxpjQFFFFAUq5n4P9rtpIRI0TNgrIu5VgcqceIz1HiKa0UGc8p+zy5gn7e4v2kkUER6EAAzsS2sHO22MeJ3q4NHdL4wzD/FG3/zDf5a8c28XFravM2oKpUMyjJUMQC30z18OtZty/zSs152Md1cy2zqzSAamK4GxLKC6qTgHBHUUEvmHnMrmWK7RSjEPbsi47pwwZuucgjIO1WNL+aRFdbcKGAP3koGxGf2Q1QG5M4VPMLhYIndce4505XpqQHTn5j51PfjtuZex7QCQ7AEMAT5KSME+gNAm5jScxZZ7YDtI+6yEj4i47zNjUP2e772KW818Pu+yZ7a5k7ZQ22FGoEbqukDDeR3p5zR8HpGfvIvinC/FXxyO9+7+LFQOZrqI286EhyYnHZow1tlT3V6nJ6dDQIODcEu0DSy3IE7jGAgZAB01ZwxPXoRUuee4TOqJJAM7xtpPp3X26fjqXfcThiRO3M0EbjCuY3UZA6BmUAn5eVV3hnEhMZFE7tAuDrKlT3s91nx3emfA+tBM4zeKirLHcxuu2qPG/rg+dcJLpj0ifHmSg/+Wf0qP/8A5W07QSrH45ADHTnzx0/2qbcTKCAWAJ6Akb0CXixkZN40PeXYuf3hv0HTrjPhQ/GLm1DvEFcsMNhRlR5rq1A/LFdeMplMaNfeTbOOjDfPp1x44qLxY/dSe97p93r9PWgXtczSs0pjSMtjukbkDxOOnyqPNM46x53/AGWB/ninnDbQTOEMiR93JZzgAAeNLuMWTxPo1oykZDoeo9P/AHQT+J8BiW3WWO6Rnxlkx0PiKqErn90/mK9y8OjznB+WTivMxoIUpPpVk4Zzz2NqLZrZGAz3sDJJ6k1W5jUKY0Glcme11LGMRf8AD48ZJZ42CM2TnLd06jjA6jpWgcO9uPDn+IJoT+JNQ/yEn9KxnlvkV7u3e4E0aAEgKT3jjx+VWHkX2Py3n3s0yxwBivc3dipwceC/M5+VBrvEeeC0Qnsexlixnvs6s3yBAK/Mg/Kp9pzzauiMWKllBKkZwSM4z44quXXsXsjoEUtxCqjDKsmdfqdQOCfw4HpV1tOXLaONI1hXSihVzucKMDJPXYdaBrRRRQFFFFB4ljDAqwDKRggjIIPUEeIqDwngVta6vs9vFDq97s0Vc46ZwN8ZOB4ZpjRQL+K8IimVtSJrwQsmkalJGxB6jfyNZZHy9xi5uY4bqKNIY3UtcKw3VTnuYOrUQNs9M+lbHRQVPmTlyAQZEEcrdpEP6RIzDBlTVu79dOcDO5wMHOCz5is0WyuVWJsdhINEAAc5Q7R4B7x8Njvjajm2HXb47JZfvYTpZ9I2mQ6s5G641AZ3K43ziuvNA/odzkSkdjJ8H4nun4f4/L1xQe7zhUNzAIp4lkjIXuSAHcDb5EeYpZ7PuFxQWEKRQPCCuWSVQJMk/wDVwq5b6dMU/tfcXr7o69enj60p5KAFjb4EwGjpcfF6n4n4qAv+U7SUkmFUY7lo8oSfM6cavrmsp5saaGRrI8Nkm72IZlj1dop90lgMZ8+mD6VuNFBl1x7OQLaJpe3nl1Ra4VkjVRl11HVo1HQMn3t9NN+YuSLGKzuWMcm0TnUrO7jAO6BmwW8hT/m631wBexab76E6FbSRplU6s4Oy41EeOnG1debZtFlcsZHiCxOe0jGWTAPeUZGSOuMigT8a5OsZLGROwWJez164URHBVchsqBk+YPXJFLeTvZrYRwB3VrppkVtdwASoIyAg/Y674JPrVxu5MWrtrI+6J143Hc97Hn44r1wR9VvAdZfMSHWRgtlR3iPDPXHrQUvi3sjspcmJ5oD5KwZfqHBP0BFZ3zC0MGbB7BzOh0o6xkmXyZfPV12+XhX6Fr4RQZBwv2HxMqtc3MwYqCyRhBpJ8NTBs46Va+G+yrhcX/bCQ+crM/6E4/SrrRQULmX2V2twytA7WZAwVtwqowzndAANW/vfnmrXy7wSOzt47eHVoQHdjlmJOWZj4kkk0yooCiiigKKKKAooooCiiigKKKKBNzZBrt8dj233sJ0atPuzIdWfw41Y8dOPGuvNLAWdySZABDJvD8Qdw7x7jv8Al64rlzbBrt9PYtN97CdCtpPdmQ6s4Pu41Y8dOPGvfNkuiyumLyIFgkOuL31whOU3HeHUbjfxFAxtfcXr7o69enj60p5KYGxtyDMw0dbj4p3PxNz3vrTa1PcXcnujc9Tt4+tKOSZQ9jbsJJZQU9+b4jbnd9zv9TQPKKKKBJzfCGgAMckn30J0xe9tKp1dD3V6nboD0rrzXPosrl+1aHTE57VV1FMA94L4kdcVy5vQGAArM330O0HvfFXc7HuDq34c115rm0Wdy/a9jpic9rp1aMD3tP7WOuKCRdyYtnbXj7onWRnHc97H64r7wV828B1a8xIdeMasqN8eGeuPWvl2/wDRnOoD7onWRke57xGPrjFfeCtm3gOoNmJDqAwG7o3AwMA9cYFBNooooCiiigKKKKAooooCiiigKKUcf4s0ICxiMykEgSNpGB+ppXy9zmJ1YPC4mRtLLGrOvmCGwAAfxEdDQWuudxOqKWchVAySaTScYmPuW+n1mkA/JU15+pFIeZ579oSYZIjIpDLGEKhsdQWLNvjpsBmgtHB+YLe6LCCUOU95cMrDPQ6WAOPXGKZ1jfKo4j9pa6nSO3YIVAIDa9RB3CsNtvPOcVeI+aZU+JArjzifB/hfA/z0DLm+DXb47J5vvYDoRsHuzodWcHZcaiMbhSNutdeapdFldN2jRaYZD2iDLJhCdSjIyR1AyOnWqjzxzMJbUrCp1iSFmRsh9pkYYAzlcjLEHGkH6dJufopLGYu7284SRS0cbyCNguzggAEbhsEg0F6tTlFOc90bnx260n5LuQ9hbyGdpgY89tIukvue8wJOPzNI29oA0js7eRth3pGRAduvdLnf1Aqnwc8Xr2MYVopToBLsrapMHPmAuenQ0GtcP41bzsywzRyMvvKrAkepHl61Pr8+8M5sujeJcG1WIx5B1d0MCMFdvA9c9Nq0Xh/tQgO08MkR/eXDr+mH/wAv1oLFzfjsBntvjQ/A974q9fwfvfh1V15rm0WVy3aiLTE57QprCYB7xXB1Y64war/NfNUD2uu2kklIliz9nYBlxIp0vkgqG6EEdCaOIc6201jMTPFazFXQJclO6+P3N+0XfOwOfLqKC0Xbf0ZzqX4ROojb3OpGOnjjH0r7wZ/6PCSyt90h1KMKe6NwMDAPXGBVO4v7TLBIGUTdo5jIGiJypOnG+QFxnw8qp197XIWghia1cxhFEmdIDEKB3VQnC5zj6bUG3KwIyDkeYr7WA8oe1K3s5ZfuZvs0mCETT3XHUgMwG464PgK0fhntX4XN/wBz2Z8pVZf1Ix+tBd6KTycy23ZGWKRbhR4QFZCcf2Tj8yK68A47FdoXiLd06XRhhlPkw/3GxoGdFFFAUUUUBWcce56kjPbQzQNGp3hIOogde9nY/QgeRrR6pl37L+GyXJuWhOotrZNbaGbOclem53I6HyoOfMvJI4jHHJNcyxzAZRosBVVgCV0ndh03JzkbYG1S+VeV4uHwmON3kZm1PJIcsx6fIADYCmEljarII0l7GU9Ejl0nz+HnQfqpqie0DmKK3xFca7mEgjtAMBZAd1YoAhbHh4UF8mNQpaqXs/lnmtSwdo4NZ7HWmWKYG6lj7ucgZB6HwxTyXhufiTTP/j0D/wDGF/Wg+3coUEkgAeJqscV4rNFIFxBIr7JpcjBPTUd9vPA+lOLngsDAq0SsCCCWyTgjB3OT9c1VrXkG2jk1M0ky76Y5WBUZ9Mb49c0EPmfl3tE7WaWYy6lX7nCgBmC4C7nSM6skk9d8bVJlsEtbSRI3KhUYmRu8c43dtu8fTHhivXGrGNEPZyzr30yschbdpF/ZcnAB6gYGM7eFLOYeN26RTW9y2qVlbs5FUhASMAMoLAlT1H6UDnOw8dhSfhkmqCM69eV9/GNXrjwr5weeWSFWVgE/ZLqxYr4HqNvI1w4ertDGe31AjqiKoP0K7fkKCUULEKBkk4A9TUXjNpLbtiWJhnpjBz/6rzPa/jk1eDajsfA4939KWSR3LkdvcmRF6ADBPlk+H0oI1/POg1JO0RJAwhOOu2TsTv8ATFRbkNocu+tyDlmG3/8AK7cQjKqCJnAyOoDdT8gf1qXbcRtY4J47lQ9wwPZMQQg22BGT45z6YoFE57p+X+1Qj0Hy8KlXTq2TEe54ZB+vj0qEwOBv4eGKCTwrgk925SCMuyjUfQetfLfk+9mmMEdu7yDrgbAeZY7AfPFc+HcYntWLQSFGOx9QKk23Pd/DKZYrgo7DDEBSDjpkMCDQaXy97KuJ2cDSQXUS3D41Rd7TpGdi/wC9v0xjrv41oPs55auLRJXu5EeeZgSI86VC5wMnGTucmsb4X7cuIx4EqwzAdSU0sfqhA/y1bOF+2hLpWjnU2ZwPvEk1FuuwBUafDfJNBtFFUH2X8xvctcxds08cWgpIw3GvVlScd73c+e/yq/UBRRRQFFFFBhfM8t7NO1o3DZDNrIWZUOlsnZ+06YxvnO3TrWnh5I41SW1OFUAmECRNvJQA/wBNFJ7XnkNx2Th+ruCEBf8AzLmRh/AcfNKvtBSOK8aKprhi7VV97vaCPTBGc+hAqPbceglRXVwCw9zILg9CCoycg18519nkt3P21vevb6gBImnUpxtkbjBxgeW1W3lzgqWdvHBGSQg3ZveYkklj6kk0FWBkfOi3nb5xsn+pprzccHvCrMkCAgZCySgE43wAgYZPTdhV+ooPzpxXiD3UiCPh88Dq6LIQjpgM6rhz4Ak4Pzqx8y8NkigkEluYwqNpZ4w8akDYkoGUD51p3N84S31GV4vvYBrQZPemQaeo2bOk79GPWu/M5/odzvEPuZN5hmMd0/EGDlPPY7ZoMjjyyZjUyYAz2Yz/ACpJwW5DwIcqSBvpXSM+gwMD6VqXOXL13IkU3DnijmC4kXGlZFIGNwOo3xnbDGl3s05JiFt212ttctLgpoRWjRBkALkYJO5JA8vLNBn8sq5xqGfLIzXyPhs8nw7e4fPisMpX+LTp/Wv0FbWMUYAjjRAOmlVH8hUig/NHMc1i0a/ZJpO2JUaPeJOcYCjfJ6dKR8Sg0KysmhsHuyqVOfUNg1+heZuB2sOLpEggnM0QM/YBmOqRVI2U4Lg6NXhqzmmvN9qr2k+YoZSI20rNgITjbUxI0jPjkUH5iW0eRW0IW0rk4GwHr5ClrDAGRjYbVvXNfKtxbxa+FQxBXQi4hDBQ2RsyljpwASCMjwIr5yP7NomhEvEYInlbGlAxKogA0g4Olj4536ig/Pb7nA3J6Abn8qe8s8uqZRJfxTxWmPiGN1UsdlGogD6Z8K/U3DuCW0AxDbwxD8EaL/IVIv7GOeNopo1kjYYZWAIP0PrQfnzljkCwvr9oo5pDAiF20Y8GUAEnOnOT+VbbZ8m2MdubZbWLsTjUpUHUR0LE7k+pOal8D5ftrNSttAkQY5bSNz8z1NM6CFwrhUNsnZ28SRJnOlFAGT4+pqbRRQFFFFAVB43xJba3mnf3YkZz66RnH16fWu99eRwxtJK6pGgyzMcAD1NLrTilpehkRkmVdJZSpx1yuQwwdx+lB+T7PjNxHeLflWMgl7YnBAOWyd98A7r9a/YNjdrLGkqHKOoZT5hhkUhjjH/FZBgY+xptjb4r1YLW2SNQkahEXoqjAA8gPAelB1ooooCiiigTc2T6LfV2xh+9hGsLqPemQacfizpz4as+FduZ/wDk7n4XwZPjfD90/E/B5+ma482T6LfPa9j97CNejV70yDTjB97OnPhqz4V15o/5O52iP3Mm0xxGe6dpDkYTzORtnegYW3uL090dOnTw9KU8m/8AJW/wPc/7fHZdT8PH7NNbb3F6e6OnTp4elKuSx/QbfaFe50tzmIbn4Zycr9TQOqKKKBLzbIVgBEqRfewjU6ahvKo040tu3ug42JByOtdea4tVncr2ay5icdm7aVfI90tkaQemciuXNrEQDDQr97DvMMr8VdgNLd49F297G46115rh12dyvZCXVE47MtpD5B7urI056ZzQd7tM2zjQDmIjQD17nu5z9M5r7wVNNvANOjESDRnOnCju58cdM+lfLtM2zroz90RoB69z3Qf0zX3gqabeAaSmIkGgnJXCjYnxI6Z9KCbRRRQFFFFAUUUUBRRRQVj2lyBeGXLEhcKvePRTrXDY8Sp7wXxIA8a+cm8X7cvjiMF5pVdoowhTOd2w7dfLAxg1M53upIrGd4WZZAowUXUwBYBtIwctpJxt1xUblC5hcv2VzdTHSuRcLINOc4xqjXfzxnoKD1F/W0n9zT/VerHVci/raT+5p/qvVjoCiiigKKK8u4AySAPM0Cjm2bTb57VYvvYBqZNY3mQacYO7Z0g42LZ2xmuvNSE2V0AiSEwyAI7aVbuHus2pcKehORjzFVbnzmjEbLb3FqCjx6u0AcE61IAAyPr1BPhjNTYeOrf8MnPZxvIYpUeDtNIZgCCurIKq372RgN1oLXbDuLsB3RsOnTwpVyZGVsbcGOOIhPcibUi7nZW1NkfU02thhF2x3Rt1xtSfkyMJZW8fZLCVj+CsmsJudg2piw9cmgeUUUUCXm34A+B8aH44Gj4q9Px/u/i0115rg12dynZGbVE47INpL5Hu6v2c9M0k594yFi0R/ZXcPGxFw40jEgxgZ3fI236gda8LxoX/AAy71QM7qskckMb7udOcI2P2gwwcbfSgsl3Hm2ddBP3RGgHc9z3QfPwzXrgqabeAaSmIkGljkrhRsTtkjpXm8T+iuNLfBI0j3vc6Dbr4dK9cEXFtANLLiJBpb3h3Rs2w3HjtQTaKKKAoqv8AMHM/2bcQSSoD32Qr3fkCRk+m1OOH3iTRJLGco6hlPof5H0oJFFFFAUUUUCTmDmeK0eFJEmbtQ5zFGXCLHp1M4XvY743APrimHDOJw3CdpBKkqdMowO/kcdD6Hek/Ml5bwXEE8zSBooblgFAI7NVR5Wbx2CqBjxbofDxyxfQyzzH7G1rclI3cOI9TxuW7NiY2IO6uME6hg0HuL+tpP7mn+q9WJmAGScAeNV2L+tpP7mn+q9dOd5J1tGa3h7ZlILRfvp+0B5nxx44oGcfFIGRpFmjZF95g6kL8yDgVinN3OCPOyGG5S8Vz2ZUSBjv3Cg64IwQMb5pryILia9a5/wCGyRxKpDKyqhLkjSVWQqCV373hkjxrR5uMQZBkzEw2zMhTGfAOw0n6MaCPFDcMiGa4cNpXUkSogzjcZIZuviGFRpeFRZyy9oR0MrNIR8tZOPpXLi3NCQuoeKXsmOO2ABT59dWPXFe7ri8CnSZo9XkGBP5Degp3tD5SguVWUt2UitGuoNpDKZANLbHJwTp/ER4VK4nwSGOzeGO3V1WNwiHYsSDtrO4LE+95nNdeZ+Kgw/dxl/vIviRlU+KnjJpXV+7v72KUc78a7KBu3s2eF1ZSNYyGI2yUzp+e9A7+3vbxhhcyRKAPffWo2wB95q28MDHpWdWnMaAW8dvZyQXUekLjXkYP7RO5XHXPhmp/K0wbMwtJjAMdidiEPRiiMwO+feVfA0x4DfwrDFFtC4XHZOx1AAkY7wBYZ8cUFhuuYbxutwV9I0RR+oZv1pHeyu/xJZZPR5HYfwk6R+Ve7+5MbKskbqG2VivdJPT1H5VHuplX3mC/MgfzoK3zNwhZFUqezYMo2IUEFh18CR1HrXmSzEMDqhlJKnJVyHbI3GR1z5dKkcYvYym2l++u2Tj3hvt4jrivtxfWgjmFyZlyh7PQNJJ9NQ6/Ogcx893scLIZFlQoQRIveAK47rLpwfUhvlXmf2gxCKGSG8nWaNEHZs2VOkAYZOjZxucZ38Kpt3cRHWFd5IwML3SdyOhwNyPWuERhbSw0FgAMnGrOPH1oNH4h7YLoj7q3gj9XLv8AoCmPzNVniXtI4lJ/3Oj/AMaIv8wT+tK+I8KniUPJE6owyCR4H9aSTuB1IoO0/MF53v6S5DbtqJJJPXc9al8I9oPEbRQsVy2heiOFZR8sjI+WaQyyCrTYcJ4a9mrPOwuSMsD0B8h8qB9wz29XaHE9vDKPNNSH1JyWB+gFWriPtG7WJbiC7WIgZMDKhXpkhj1PkcEVW/Zxy5wIqklzdpNPtmKU9mqny0nHafPJBx0rUZeReFXMiz/ZoXZcboe6dPTKqdJxjxFBYuE3nbQQy409pGj48tahsfTNS6T8V5ltbVlSaUITj9lyB5aiqlVH9oim6sCAQcg9CKBTzHy5BexhJg22rDIxVgHUqwyOoZSQVOQfLYVA4HbQWtwYFFy8zIo7aZZGDJGCVQS40d0Fjp65J6mvHO1lLIbdhFLPbozdtBE4VnyAIzuyh1U6sqWHUHfFc+S7KRJrh1gmtrVljEcMzhm7QFu0cAO4RSpQYDblScUEqL+tpP7mn+q9WOq5F/W0n9zT/VerHQReI3giTVjJzhQSBknoMnpVX4fzfNLM1sbdUmwWVu01R6R1JwAxIyO6Bv5innNPAUvbdoHd0yQVdDhlZehH8iPEE1WOU/Zotq7STXU08pGlW1MmgZ3xpOcnbqcelBWbz2fXzS9mb5TaZ3BU69PioHT0BzV9WFUUKihVHQAAfyrpxOwmhjkkjmaQKrN2ciBmOkZ0oV0nJxgatW9Zfa80xz3kAspZnlkcK0UjuVIPvahuFCjJyBtj6UFv5o+D0jP3kXxThfir6jvfu/ixUfmVNVtcDQ0mYnGhPebKnursdz06GmHMnArhod2tsdpF3WDY+Km4ZnUZHUDG5AHjUjj3Kii1uC8t1N90/wB3GY1Zu6dkCx51Hwzq386BKUcqBGmpgo7pYDoPEn/1VS4PPqt1gW3dCgAKS4OjrpJONz4gAZ28OtaBzD7Plnhj+zTy20ygd8s75BAyrhm/ljBpX7PfZ8gsUed7hbiUAtklWj8AulgRtue8D1NBRZ7LiEjCOe4R4ARvg6io8MeBI9aZfZI191FHyUVdr/kacfBljk9JAUP8Sggn/CPpVI4y8SxllugsyEh4iFwGU4IJ6ncUC7jK5TGnX3l2zjow3z6dceOKhcciVonDKWGCdgCfp61Y7rlO8nhR1tSVYxsA0iL1YENsScDr06DpU/i3s9uEtppZpkUIjMwhDu2AMnRnR3vLagoy23cKxqdlJwo3G25wKWu4KqCpLYGAw36dTnp861fiPItxa2z3FlclpgmSrqFBTTlsEZIcdeuNqU8B9nt7fQie6kSFmROyGNZYEZLPgjGRjxz1zQUO849fOvZSShoxt03xSh0A6ACtA4v7MOIxZKxxzDw7J9z8w4XB9Bn50p4lypGluJBdIZMd+P8AdI6jz2oKVMagzAVeOH+zjiVwAUtSqkAhpGVQQfHc5/SrHw/2EXT7z3MMY8ow7n8yFAP50GSw8OldS6RuyDqwU4/OmPK3A725mAso5TIDu6EqE/tPsF/OthvuVOJcPjW1so1u7ZgTqOhWVictqBPTfYjw+VaRyPwd7Syiik09oNTPo6anYsQD44zjPpQZnccA48kcdsUiuVZRqk7Qd0nrrL4YkeJAOa07hHAmighjaUlo40QkDYlVAJH5U8ooIHH+I/Zrae406+xieTTnGrQpbGcHGcYzg1z4Lxbt2uF0aewm7L3s6vuo5c9Bj4uMb+7nx2kcWsFuIJYHyEljaNivXDqVOMg74NeOG8LSAzFC2ZpO0bJHvdmke23TTGv1zQKov62k/uaf6r1Y6rkX9bSf3NP9V6sdAUUUUBUO24VBHI0iQxpI3vOqKGPzIGTUyigTc2Q6rfHZLL97CdLPpG0yHVnI3XGoDO5UDfOK680D+h3ORKR2Mm0PxPcPw/x+XriuXNkGu3x2PbfewnRq0+7Mh1Z/DjVjx048a680sBZ3JJlAEMm8PxB3D8Pp3/L1xQT7b3F6+6OvXp4+tKeSgBY2+BMBo6XHxep+J+Km1t7i9fdHXr08fWlPJTA2NuQZiNHW4+Kdz8Tc9760DuqtxT2ecOuLj7TNaq0uctuwVj5soOlvqN/HNWmigSc222u3VexabE0J0I2kjTKp1ZwdkxqIxuFxtXXm2bRZXLGR4gsTntIxlkwD3lGRkjyyK5c3wh4ADFJL99CdMXvbSqdXQ91feO3QHpXXmufRZXL9q0OmJz2qrqKYHvAZGSOuKDvdyYtXbWR90TrxuO572PPxxXrgj6reA6y+YkOsjBbKjvEeGeuPWvl3Ji2dtePuidZGcdz3sfrivvBX1W8B1a8xIdeMasqN8eGeuPWgm1S772XcOluTcPE2pm1sgdgjNnJJX1O5HQ5NXSig+AV9oooCiiigKKKKCs813rQXFnO7SC1QyCYpqwGdQI2lC9UBDDJBALKfDI+cu8QNzeXM0TyNadlEiEltBlUyGQxhtsaWjBYDBI8cVZ6pvtF5q+xxkJJ2cmguO6CzKDghA3dyOu/p0zQT4v62k/uaf6r1Y6wPhPtgRLh551MrdgsSlRo1ESM2WGDp2bwzWo8P4pdzwxysUt+0UN2YUuyhhkZckLnH4KCyXt0I0LEE+SqMknyA86U8A5ojuZHi0SRSoMlJAASvTKkEgjz8RkVW+ZeFTzxEJdyrMCGR2I0gjwKIFXcEjOMikHLPL93FK09zdEy40p2W2ATkkkjDZwNiMUGwUVSI+N3Uf/USUeUiaSf8SYA/gNQON87FlMZnFlMBnC6JNWemC6Yxt+74UFt5tg12+nsWm+9hOhW0nuzIdWfw41Y8dOPGunNkuiyumLyIFgkOuL31whOU3HeHUbjfxFZ3LzubmxCyW7XDrLHlo3WNXMcqsrbBiMEAsNONj9O3MfO9ybebHZ247Nu8mt3UaTupym46jag0tJgsQZicBQcnr0/nVW9nvMsE0MUAlneVY86rlSHkGd2zlgT575qi8V4/eyx4F2wOAVGiMLkbjOF1H+Kqty5xe+LQ3Lz95ASjHDM2QQdWoYxgn1+VB+lKKyuw9qEyYE8CSDxaNijfwtkH+JasB55WeIm1KrIPeE+Rj0AB73zBxQOeb0BgAKzN99DtB73xV3Ox7g6t+HNdea5tFncv2vY6YnPa6dWjAPe0/tY64qh8T9o9u9sEuTLFOsqaktgxyEkVgQ5AXSwHeUnONQ32Jhc0+2GMwSpbwSBipAkkMYC5HvacPqx10kDNBpnE7tY7R3eRUHZHvsNsldiR4/LFeeWOIxz20TRTJKAigsmMagozttp88YHWsO417W7qRVHYRABSMDvZyMZOoYOPLHjS3lf2nzWcjuLdGWRUDLq05KZ7w0jAO/lQfpiisl4X7d7RsC4t5oT4lSsi/n3T/lq12XtAt7qJ2sP6Q6Y1I2qLGfMsvp+yDQW+ikfKnMQvEcmPspY20yR6tWCdwQ2BqB88DodqeUBRRRQFFFFBi/MHtBXWZIbuVLhWIMBwVyDjRo8d9vPNXe+5X4fxCICbFy+cmTtMuDjcAqRpG/uABfSnjct2hn+0m2hM+c9p2a6s+ecdfXrS7i/GeHdqIrgx684DPG2Af/Jp0qf8QoPzkeVki4wbOZgkKTd5mOB2Q74yT5pgfM1+k1nV1DIyshGVZSCCPQjYis65utZIbo3lpZS3MckQiLPqdhhs5UOTJpIwMkfs+WDTbkrg8wtibgSQl3ZlhSQrpB89O4JOTjPj55oLLcMBuTgetI+IccgRWJmTu9QGBI9SB0Aqc/CIAc9krH95++f4nyf1rzNGuCukaTsRgYI9RQUfiXH1WVRDfI6SEA61XuZ6sMY6DPU48TXSfl2zuEBcCc9e115ZvXUpG3oMDyFMrLlm1t3MkUKq5zvucA9cZ6fSoF39jZ2zoWQDJYZjbA8dYwSB86CNxuKKG3VAulA8eFQgf9RT+Q6n0zX3jMmIZW16MIx1gZ07dQPHHWlHGOLlYTCLaaaFmUpNgs/cYMRlu9pJGMkbgnHnQscgtWd3aDCuwXCkINyMjBJx1xn0oGROw8dhSvhJ1xxDtAxbA1t3c5PUjwqSbNSBku2QOrvj8s4/SlPD7SNoE2VtS++FCk+vQEUDDmDh8luwBeJ1boVbpnzqvXthr3LuG/eU4+mPKuicGVTl3eQeCyHI/Lxr5NaJ4ZX+yxH8jigg3EQRMAt1GTnJO46+n+1cbxu6dx06+FN4eYBDC8PZFwzq3agAt3SCUyMd0gY+ppNxCXXrcL2YOSFOMD57UEaY7fSmHK3LUl87JG6JoUEljjOegH5GlcqDH08Sa4RzMm6MUPmpxQWnhPsyvLq4eCMxAJgvIzbAEkdBkk7H/wB1p1p7Ekig0xXsyXBIJkAGj1HZ5zj11ZrBTxScNqE0gb94OwP6GnnDPaRxOD3L2Vh5SHtPp38kD5UH6T5H5TXh8LKZWmkc6pJG2yQMAAfsgeWfE1ZAawHhXtPup7eR7+3MlqCB2kUbquo52cg4P/3PhV59jl800dwyLILXWOy1564OsJn9n3em2c+tBo1FFFAUUUUHw1j3FOWeNTTfZmETW2ra4LLsmeujOvVjwxjPj41sVFAhNvdRgDEc4A6qTG234W1KT66l+VVrj3G5FDdm0UbxnvxS7tnrjutgfME9aOY+eJYiZYJLZ41JBibVqONt2B7pz6H60v4xyNb3zLdTSS9rIFZ2jYIGGBgacHAAwOufMk70E7h/HxNEjrDIWI3Cr3QRsQHbSpGR1BrzLczHpAB/bkA//UNTG3tY4IkijASNAFUZ6AfPrXKU0CS8juSp0yRK2O6AjHfwyxbpn8NVOWbiF1Mn2i3jjEZzrbSQSvQALuc+fhV6lNQrhsDJ2FAllvZV+JASP3omDDw/ZOltz4AN0qPdOZbe4eIgdnGxYuCNIAOSVZcnGCcY3xUvjckkGlvupI28EfvDPTrt1+VIuK8LnmGTN2TYxpUal0nqGz7x9dh6UHo8SRRiUrGwwCGYbnHh0yDSuy4gpiXdpCBuUjYA+o7oFMuH2BiUhnMjk5Zj+gA8BUWwbMKElW26oMKfkMDb6UEZ7hs/CbA82UZ/Ik/pX3jvMNncAJFamOYbHGfrn0rtKagzUC6S4A6qy/Tb8xkV1teES3EM0kQUxxKS7kjSNvH6VP4hwa4jjErwuEYZDY8KRrfTKrCNtCOMMh6MD+8Pl4UEW+iKEq40kDof/vSlzvt/6qddys+WkOpsdf8AaoL9KBpyff20Nzru4u1jCkBfxEjfb0z+dWbh/GeCi9Es9s7Q42UA4DZGCy5GoYztv8qzt678PsZJ5FiiQvIxwqjqfH+Qz9KD9ScH9pXCJVCJcxxgDGiRTGAPLvAL9Aasx4rCI9aMsigbCIhs+QAFfkSfle7WVYfs8hkY4VVUkn8q1Hk/2R8RhjecXCW9wV7ke58jiRh7v+HV/tQbDwDmWK6LogdJI8ao5FwQD0I6gjbwO3jTmqH7O+VLy3lluL+WN5WXQqx5IAzkliQMk4G3h9dr5QFFFFAUUUUFIv8A2V8PluTcMj5ZtTxByI2Y7klfU7kAgHerDNy5Ad0UxHziJT81Hdb6g02ooMh9o3EUsWEV1C88TqDHMwGNW+VOkBdQxnoNiKbcicDnntI3kkaFCW0I0eZNGe7ksxAHkCvTFaORX2grkfJ8X7cs7/Nwv+mFqVHyrZj/ALaNj5yLrP5vk05ooM7svZBaJcCUyzyRA5WB2BT5HbLKPI+W+ac3/INs/wAMyQn8DZH8L6gB6DFWuigyLmPgUXD9L3kxaGQlVZFKkNjI1bkbjPj4VVOR+Ay3gaO3eJhEq9oxLBVLZ2QhTnoTg4xW98YtUlhdJEV0I3V1DA/MHauXL1jFDCqwxpGuSdKKqjOeuAAKDPofZTIfiXSL/YjJ/UsP5UytfZLaDeSaeT0LIo+mlQ361oNFBk197OeIvN2QvU+w6ttWoyKn7oGNJIG2c+uK+cV9iaHJt7t19JVVh+a6Tj5g1rVFB+cr3kAWTN/xGRArq3YGNiQ7qM4bIBXw29TvtSXhfIM185WyKMqKnaF3wEZh0zuW6Hpnw8xW+e1C2R+Gz60VtIyNSg4Oeoz0PrXP2U2qJw2HQirqyW0qBk5xk46nHjQZpw32AynBuLxF8xGhb8ixX+VWe09jMNsjSWlzMLsD7uSQroB8cqqg4I26nHWtTooM55F5U4gl39p4hLGdKsqLGSSS2xZiQNseHr4YrRq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 De dónde proviene ?</a:t>
            </a:r>
            <a:endParaRPr lang="es-ES" dirty="0"/>
          </a:p>
        </p:txBody>
      </p:sp>
      <p:pic>
        <p:nvPicPr>
          <p:cNvPr id="4" name="3 Marcador de contenido" descr="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3819893" cy="2148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 descr="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428736"/>
            <a:ext cx="1743075" cy="262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6 Imagen" descr="Grafe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1322" y="3286124"/>
            <a:ext cx="2352678" cy="291173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918711" y="2571744"/>
            <a:ext cx="2225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err="1" smtClean="0"/>
              <a:t>Grafeno</a:t>
            </a:r>
            <a:endParaRPr lang="es-E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4394" t="12695" r="6250" b="13086"/>
          <a:stretch>
            <a:fillRect/>
          </a:stretch>
        </p:blipFill>
        <p:spPr bwMode="auto">
          <a:xfrm>
            <a:off x="0" y="0"/>
            <a:ext cx="9174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294</Words>
  <Application>Microsoft Office PowerPoint</Application>
  <PresentationFormat>Presentación en pantalla (4:3)</PresentationFormat>
  <Paragraphs>116</Paragraphs>
  <Slides>36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V Congreso INVESTIGA I+D+i</vt:lpstr>
      <vt:lpstr>Grupo Investigador</vt:lpstr>
      <vt:lpstr>Diapositiva 3</vt:lpstr>
      <vt:lpstr>Diapositiva 4</vt:lpstr>
      <vt:lpstr>Diapositiva 5</vt:lpstr>
      <vt:lpstr>Introducción</vt:lpstr>
      <vt:lpstr>Nanotecnología</vt:lpstr>
      <vt:lpstr>¿ De dónde proviene ?</vt:lpstr>
      <vt:lpstr>Diapositiva 9</vt:lpstr>
      <vt:lpstr>Propiedades</vt:lpstr>
      <vt:lpstr>Transparencia</vt:lpstr>
      <vt:lpstr>Alta conductividad</vt:lpstr>
      <vt:lpstr>Ligereza</vt:lpstr>
      <vt:lpstr>Resistencia</vt:lpstr>
      <vt:lpstr>Espesor</vt:lpstr>
      <vt:lpstr>Permeabilidad</vt:lpstr>
      <vt:lpstr>Resistencia a la radiación ionizante</vt:lpstr>
      <vt:lpstr>Productor de electricidad</vt:lpstr>
      <vt:lpstr>Resistente al fuego</vt:lpstr>
      <vt:lpstr>Reciclable, biodegradable y compostable</vt:lpstr>
      <vt:lpstr>Potencial de desarrollo</vt:lpstr>
      <vt:lpstr>Obtención del grafeno</vt:lpstr>
      <vt:lpstr>Método industrial</vt:lpstr>
      <vt:lpstr>Tipos de grafeno</vt:lpstr>
      <vt:lpstr>Aplicaciones</vt:lpstr>
      <vt:lpstr>Aplicaciones</vt:lpstr>
      <vt:lpstr>Aplicaciones</vt:lpstr>
      <vt:lpstr>Otras Aplicaciones I</vt:lpstr>
      <vt:lpstr>Otras aplicaciones II</vt:lpstr>
      <vt:lpstr>Situación</vt:lpstr>
      <vt:lpstr>Situación</vt:lpstr>
      <vt:lpstr>Situación</vt:lpstr>
      <vt:lpstr>Situación</vt:lpstr>
      <vt:lpstr>Un día en el futuro</vt:lpstr>
      <vt:lpstr>Conclusiones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JOSE ALBERTO MARTINEZ</cp:lastModifiedBy>
  <cp:revision>77</cp:revision>
  <dcterms:created xsi:type="dcterms:W3CDTF">2010-04-26T10:24:20Z</dcterms:created>
  <dcterms:modified xsi:type="dcterms:W3CDTF">2014-05-10T21:08:58Z</dcterms:modified>
</cp:coreProperties>
</file>