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7" r:id="rId3"/>
    <p:sldId id="306" r:id="rId4"/>
    <p:sldId id="289" r:id="rId5"/>
    <p:sldId id="290" r:id="rId6"/>
    <p:sldId id="291" r:id="rId7"/>
    <p:sldId id="308" r:id="rId8"/>
    <p:sldId id="293" r:id="rId9"/>
    <p:sldId id="292" r:id="rId10"/>
    <p:sldId id="297" r:id="rId11"/>
    <p:sldId id="298" r:id="rId12"/>
    <p:sldId id="299" r:id="rId13"/>
    <p:sldId id="320" r:id="rId14"/>
    <p:sldId id="313" r:id="rId15"/>
    <p:sldId id="314" r:id="rId16"/>
    <p:sldId id="315" r:id="rId17"/>
    <p:sldId id="316" r:id="rId18"/>
    <p:sldId id="317" r:id="rId19"/>
    <p:sldId id="318" r:id="rId20"/>
    <p:sldId id="301" r:id="rId21"/>
    <p:sldId id="303" r:id="rId22"/>
    <p:sldId id="310" r:id="rId23"/>
    <p:sldId id="309" r:id="rId24"/>
    <p:sldId id="304" r:id="rId25"/>
    <p:sldId id="300" r:id="rId26"/>
    <p:sldId id="307" r:id="rId27"/>
    <p:sldId id="312" r:id="rId28"/>
    <p:sldId id="311" r:id="rId29"/>
    <p:sldId id="319" r:id="rId30"/>
    <p:sldId id="302" r:id="rId31"/>
    <p:sldId id="305" r:id="rId3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>
        <p:scale>
          <a:sx n="66" d="100"/>
          <a:sy n="66" d="100"/>
        </p:scale>
        <p:origin x="-5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032426705392994"/>
          <c:y val="0.20842204243843587"/>
          <c:w val="0.78100143686477141"/>
          <c:h val="0.76059630260449917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19605798516914102"/>
                  <c:y val="3.6768614882424722E-2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dirty="0" err="1" smtClean="0"/>
                      <a:t>diabéticos</a:t>
                    </a:r>
                    <a:r>
                      <a:rPr lang="en-US" dirty="0"/>
                      <a:t>
5%</a:t>
                    </a:r>
                  </a:p>
                </c:rich>
              </c:tx>
              <c:spPr>
                <a:noFill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1482957858701142E-2"/>
                  <c:y val="-0.22047243427925159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dirty="0"/>
                      <a:t>No </a:t>
                    </a:r>
                    <a:r>
                      <a:rPr lang="en-US" dirty="0" err="1" smtClean="0"/>
                      <a:t>diabéticos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95%</a:t>
                    </a:r>
                    <a:endParaRPr lang="en-US" dirty="0"/>
                  </a:p>
                </c:rich>
              </c:tx>
              <c:spPr>
                <a:noFill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spPr>
                <a:noFill/>
              </c:spPr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</c:spPr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2"/>
                <c:pt idx="0">
                  <c:v>diabeticos</c:v>
                </c:pt>
                <c:pt idx="1">
                  <c:v>resto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347000000</c:v>
                </c:pt>
                <c:pt idx="1">
                  <c:v>7155560981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0.10244082336930106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>
                        <a:solidFill>
                          <a:schemeClr val="tx1"/>
                        </a:solidFill>
                      </a:rPr>
                      <a:t>diabeticos
8%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13049236900943"/>
                  <c:y val="-0.2318763984592892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no diabeticos
92%</a:t>
                    </a:r>
                  </a:p>
                </c:rich>
              </c:tx>
              <c:spPr>
                <a:noFill/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2"/>
                <c:pt idx="0">
                  <c:v>diabeticos</c:v>
                </c:pt>
                <c:pt idx="1">
                  <c:v>no diabeticos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600000700</c:v>
                </c:pt>
                <c:pt idx="1">
                  <c:v>6904560981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E4C37-B418-43D3-994B-2F9CA34E1CD5}" type="doc">
      <dgm:prSet loTypeId="urn:microsoft.com/office/officeart/2005/8/layout/arrow2" loCatId="process" qsTypeId="urn:microsoft.com/office/officeart/2005/8/quickstyle/3d4" qsCatId="3D" csTypeId="urn:microsoft.com/office/officeart/2005/8/colors/accent1_4" csCatId="accent1" phldr="1"/>
      <dgm:spPr/>
    </dgm:pt>
    <dgm:pt modelId="{5EC398E8-1C24-4BC6-8051-10D8CB9C7815}">
      <dgm:prSet phldrT="[Texto]"/>
      <dgm:spPr/>
      <dgm:t>
        <a:bodyPr/>
        <a:lstStyle/>
        <a:p>
          <a:r>
            <a:rPr lang="es-ES" dirty="0" smtClean="0"/>
            <a:t>Mal funcionamiento del páncreas</a:t>
          </a:r>
          <a:endParaRPr lang="es-ES" dirty="0"/>
        </a:p>
      </dgm:t>
    </dgm:pt>
    <dgm:pt modelId="{895CEE34-487F-4F75-94A5-2084BE3229ED}" type="parTrans" cxnId="{CDD77B6E-D814-48E4-9956-8AD21ACC18EB}">
      <dgm:prSet/>
      <dgm:spPr/>
      <dgm:t>
        <a:bodyPr/>
        <a:lstStyle/>
        <a:p>
          <a:endParaRPr lang="es-ES"/>
        </a:p>
      </dgm:t>
    </dgm:pt>
    <dgm:pt modelId="{65AC8AFF-CB2F-43C4-AEC6-66740F671FDC}" type="sibTrans" cxnId="{CDD77B6E-D814-48E4-9956-8AD21ACC18EB}">
      <dgm:prSet/>
      <dgm:spPr/>
      <dgm:t>
        <a:bodyPr/>
        <a:lstStyle/>
        <a:p>
          <a:endParaRPr lang="es-ES"/>
        </a:p>
      </dgm:t>
    </dgm:pt>
    <dgm:pt modelId="{6EA59E33-169F-47F9-8550-B87A961AB301}">
      <dgm:prSet phldrT="[Texto]"/>
      <dgm:spPr/>
      <dgm:t>
        <a:bodyPr/>
        <a:lstStyle/>
        <a:p>
          <a:r>
            <a:rPr lang="es-ES" dirty="0" smtClean="0"/>
            <a:t>Se extrae insulina de un perro</a:t>
          </a:r>
          <a:endParaRPr lang="es-ES" dirty="0"/>
        </a:p>
      </dgm:t>
    </dgm:pt>
    <dgm:pt modelId="{45FDAE8A-2A8F-42E4-AC24-0CF919574B4A}" type="parTrans" cxnId="{2EC651C9-8DE9-430C-8305-B4DFDAF7772A}">
      <dgm:prSet/>
      <dgm:spPr/>
      <dgm:t>
        <a:bodyPr/>
        <a:lstStyle/>
        <a:p>
          <a:endParaRPr lang="es-ES"/>
        </a:p>
      </dgm:t>
    </dgm:pt>
    <dgm:pt modelId="{08448925-7035-466B-B6CE-20E44D5A283D}" type="sibTrans" cxnId="{2EC651C9-8DE9-430C-8305-B4DFDAF7772A}">
      <dgm:prSet/>
      <dgm:spPr/>
      <dgm:t>
        <a:bodyPr/>
        <a:lstStyle/>
        <a:p>
          <a:endParaRPr lang="es-ES"/>
        </a:p>
      </dgm:t>
    </dgm:pt>
    <dgm:pt modelId="{75DF2B45-EC89-4999-9974-71A16BFE24FE}">
      <dgm:prSet phldrT="[Texto]"/>
      <dgm:spPr/>
      <dgm:t>
        <a:bodyPr/>
        <a:lstStyle/>
        <a:p>
          <a:r>
            <a:rPr lang="es-ES" dirty="0" smtClean="0"/>
            <a:t>Se comercializa insulina sintética</a:t>
          </a:r>
          <a:endParaRPr lang="es-ES" dirty="0"/>
        </a:p>
      </dgm:t>
    </dgm:pt>
    <dgm:pt modelId="{D589ACF1-D515-474F-A786-3F90B77D3E2E}" type="parTrans" cxnId="{9E0A125B-EBAF-496C-B455-EFCD9890D1C6}">
      <dgm:prSet/>
      <dgm:spPr/>
      <dgm:t>
        <a:bodyPr/>
        <a:lstStyle/>
        <a:p>
          <a:endParaRPr lang="es-ES"/>
        </a:p>
      </dgm:t>
    </dgm:pt>
    <dgm:pt modelId="{6581190D-3C3E-44D2-9E07-BD32291E44AD}" type="sibTrans" cxnId="{9E0A125B-EBAF-496C-B455-EFCD9890D1C6}">
      <dgm:prSet/>
      <dgm:spPr/>
      <dgm:t>
        <a:bodyPr/>
        <a:lstStyle/>
        <a:p>
          <a:endParaRPr lang="es-ES"/>
        </a:p>
      </dgm:t>
    </dgm:pt>
    <dgm:pt modelId="{61FC05AE-9EB6-4CFE-A8FD-41B7FC54F6D2}" type="pres">
      <dgm:prSet presAssocID="{B55E4C37-B418-43D3-994B-2F9CA34E1CD5}" presName="arrowDiagram" presStyleCnt="0">
        <dgm:presLayoutVars>
          <dgm:chMax val="5"/>
          <dgm:dir/>
          <dgm:resizeHandles val="exact"/>
        </dgm:presLayoutVars>
      </dgm:prSet>
      <dgm:spPr/>
    </dgm:pt>
    <dgm:pt modelId="{75AEC6CC-454B-455B-AFD5-EE8072CE792B}" type="pres">
      <dgm:prSet presAssocID="{B55E4C37-B418-43D3-994B-2F9CA34E1CD5}" presName="arrow" presStyleLbl="bgShp" presStyleIdx="0" presStyleCnt="1" custLinFactNeighborX="-304" custLinFactNeighborY="483"/>
      <dgm:spPr/>
    </dgm:pt>
    <dgm:pt modelId="{56F21D48-6E93-4A52-9772-1295E0720C08}" type="pres">
      <dgm:prSet presAssocID="{B55E4C37-B418-43D3-994B-2F9CA34E1CD5}" presName="arrowDiagram3" presStyleCnt="0"/>
      <dgm:spPr/>
    </dgm:pt>
    <dgm:pt modelId="{5953E0BF-A7E6-439D-85CD-311261510436}" type="pres">
      <dgm:prSet presAssocID="{5EC398E8-1C24-4BC6-8051-10D8CB9C7815}" presName="bullet3a" presStyleLbl="node1" presStyleIdx="0" presStyleCnt="3"/>
      <dgm:spPr/>
    </dgm:pt>
    <dgm:pt modelId="{85034C54-196E-41C1-A44A-2C8C68B2AE6F}" type="pres">
      <dgm:prSet presAssocID="{5EC398E8-1C24-4BC6-8051-10D8CB9C7815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7B2AD5-CBF8-4B76-8D55-700C594F6CF9}" type="pres">
      <dgm:prSet presAssocID="{6EA59E33-169F-47F9-8550-B87A961AB301}" presName="bullet3b" presStyleLbl="node1" presStyleIdx="1" presStyleCnt="3" custLinFactNeighborX="-96361" custLinFactNeighborY="36637"/>
      <dgm:spPr/>
    </dgm:pt>
    <dgm:pt modelId="{C514BF75-38BE-4DC3-85C6-36C255ACEF0C}" type="pres">
      <dgm:prSet presAssocID="{6EA59E33-169F-47F9-8550-B87A961AB301}" presName="textBox3b" presStyleLbl="revTx" presStyleIdx="1" presStyleCnt="3" custLinFactNeighborX="-10371" custLinFactNeighborY="15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0353F9-F573-4C96-BC09-9E9F7541A074}" type="pres">
      <dgm:prSet presAssocID="{75DF2B45-EC89-4999-9974-71A16BFE24FE}" presName="bullet3c" presStyleLbl="node1" presStyleIdx="2" presStyleCnt="3"/>
      <dgm:spPr/>
    </dgm:pt>
    <dgm:pt modelId="{8FB40D19-39E7-40F4-A2A2-A8967D6F8BA6}" type="pres">
      <dgm:prSet presAssocID="{75DF2B45-EC89-4999-9974-71A16BFE24FE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A53B18-2A52-47D5-9F77-D6293D4F1BDA}" type="presOf" srcId="{75DF2B45-EC89-4999-9974-71A16BFE24FE}" destId="{8FB40D19-39E7-40F4-A2A2-A8967D6F8BA6}" srcOrd="0" destOrd="0" presId="urn:microsoft.com/office/officeart/2005/8/layout/arrow2"/>
    <dgm:cxn modelId="{641C71C8-33FA-426E-A3F0-457F5FB7483E}" type="presOf" srcId="{5EC398E8-1C24-4BC6-8051-10D8CB9C7815}" destId="{85034C54-196E-41C1-A44A-2C8C68B2AE6F}" srcOrd="0" destOrd="0" presId="urn:microsoft.com/office/officeart/2005/8/layout/arrow2"/>
    <dgm:cxn modelId="{B2479503-9721-4081-BD5E-65450774A079}" type="presOf" srcId="{6EA59E33-169F-47F9-8550-B87A961AB301}" destId="{C514BF75-38BE-4DC3-85C6-36C255ACEF0C}" srcOrd="0" destOrd="0" presId="urn:microsoft.com/office/officeart/2005/8/layout/arrow2"/>
    <dgm:cxn modelId="{CDD77B6E-D814-48E4-9956-8AD21ACC18EB}" srcId="{B55E4C37-B418-43D3-994B-2F9CA34E1CD5}" destId="{5EC398E8-1C24-4BC6-8051-10D8CB9C7815}" srcOrd="0" destOrd="0" parTransId="{895CEE34-487F-4F75-94A5-2084BE3229ED}" sibTransId="{65AC8AFF-CB2F-43C4-AEC6-66740F671FDC}"/>
    <dgm:cxn modelId="{2EC651C9-8DE9-430C-8305-B4DFDAF7772A}" srcId="{B55E4C37-B418-43D3-994B-2F9CA34E1CD5}" destId="{6EA59E33-169F-47F9-8550-B87A961AB301}" srcOrd="1" destOrd="0" parTransId="{45FDAE8A-2A8F-42E4-AC24-0CF919574B4A}" sibTransId="{08448925-7035-466B-B6CE-20E44D5A283D}"/>
    <dgm:cxn modelId="{4FF6411A-07C9-4347-B807-97686501469B}" type="presOf" srcId="{B55E4C37-B418-43D3-994B-2F9CA34E1CD5}" destId="{61FC05AE-9EB6-4CFE-A8FD-41B7FC54F6D2}" srcOrd="0" destOrd="0" presId="urn:microsoft.com/office/officeart/2005/8/layout/arrow2"/>
    <dgm:cxn modelId="{9E0A125B-EBAF-496C-B455-EFCD9890D1C6}" srcId="{B55E4C37-B418-43D3-994B-2F9CA34E1CD5}" destId="{75DF2B45-EC89-4999-9974-71A16BFE24FE}" srcOrd="2" destOrd="0" parTransId="{D589ACF1-D515-474F-A786-3F90B77D3E2E}" sibTransId="{6581190D-3C3E-44D2-9E07-BD32291E44AD}"/>
    <dgm:cxn modelId="{06F584A9-9CD4-4AE6-BD34-047A66CF8C1E}" type="presParOf" srcId="{61FC05AE-9EB6-4CFE-A8FD-41B7FC54F6D2}" destId="{75AEC6CC-454B-455B-AFD5-EE8072CE792B}" srcOrd="0" destOrd="0" presId="urn:microsoft.com/office/officeart/2005/8/layout/arrow2"/>
    <dgm:cxn modelId="{3A1E2080-B577-4328-A008-69D9C1FC7AE0}" type="presParOf" srcId="{61FC05AE-9EB6-4CFE-A8FD-41B7FC54F6D2}" destId="{56F21D48-6E93-4A52-9772-1295E0720C08}" srcOrd="1" destOrd="0" presId="urn:microsoft.com/office/officeart/2005/8/layout/arrow2"/>
    <dgm:cxn modelId="{FA64F27E-3145-490E-BB1A-24DACAA18B9B}" type="presParOf" srcId="{56F21D48-6E93-4A52-9772-1295E0720C08}" destId="{5953E0BF-A7E6-439D-85CD-311261510436}" srcOrd="0" destOrd="0" presId="urn:microsoft.com/office/officeart/2005/8/layout/arrow2"/>
    <dgm:cxn modelId="{C52EF0A7-6D97-409D-AEE0-7F1E644AC760}" type="presParOf" srcId="{56F21D48-6E93-4A52-9772-1295E0720C08}" destId="{85034C54-196E-41C1-A44A-2C8C68B2AE6F}" srcOrd="1" destOrd="0" presId="urn:microsoft.com/office/officeart/2005/8/layout/arrow2"/>
    <dgm:cxn modelId="{33F5735E-A515-4965-B236-336C442F3FB2}" type="presParOf" srcId="{56F21D48-6E93-4A52-9772-1295E0720C08}" destId="{4B7B2AD5-CBF8-4B76-8D55-700C594F6CF9}" srcOrd="2" destOrd="0" presId="urn:microsoft.com/office/officeart/2005/8/layout/arrow2"/>
    <dgm:cxn modelId="{5BB2E34F-8B35-4A2D-800A-B54F9F17FA25}" type="presParOf" srcId="{56F21D48-6E93-4A52-9772-1295E0720C08}" destId="{C514BF75-38BE-4DC3-85C6-36C255ACEF0C}" srcOrd="3" destOrd="0" presId="urn:microsoft.com/office/officeart/2005/8/layout/arrow2"/>
    <dgm:cxn modelId="{784CA2E6-DC5E-47CE-A084-B856875C782F}" type="presParOf" srcId="{56F21D48-6E93-4A52-9772-1295E0720C08}" destId="{C20353F9-F573-4C96-BC09-9E9F7541A074}" srcOrd="4" destOrd="0" presId="urn:microsoft.com/office/officeart/2005/8/layout/arrow2"/>
    <dgm:cxn modelId="{68A71A94-E0FF-4D1E-B576-0F0835E9637D}" type="presParOf" srcId="{56F21D48-6E93-4A52-9772-1295E0720C08}" destId="{8FB40D19-39E7-40F4-A2A2-A8967D6F8BA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EC6CC-454B-455B-AFD5-EE8072CE792B}">
      <dsp:nvSpPr>
        <dsp:cNvPr id="0" name=""/>
        <dsp:cNvSpPr/>
      </dsp:nvSpPr>
      <dsp:spPr>
        <a:xfrm>
          <a:off x="215281" y="0"/>
          <a:ext cx="7907531" cy="49422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3E0BF-A7E6-439D-85CD-311261510436}">
      <dsp:nvSpPr>
        <dsp:cNvPr id="0" name=""/>
        <dsp:cNvSpPr/>
      </dsp:nvSpPr>
      <dsp:spPr>
        <a:xfrm>
          <a:off x="1243576" y="3411111"/>
          <a:ext cx="205595" cy="205595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34C54-196E-41C1-A44A-2C8C68B2AE6F}">
      <dsp:nvSpPr>
        <dsp:cNvPr id="0" name=""/>
        <dsp:cNvSpPr/>
      </dsp:nvSpPr>
      <dsp:spPr>
        <a:xfrm>
          <a:off x="1346374" y="3513909"/>
          <a:ext cx="1842454" cy="1428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41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Mal funcionamiento del páncreas</a:t>
          </a:r>
          <a:endParaRPr lang="es-ES" sz="1700" kern="1200" dirty="0"/>
        </a:p>
      </dsp:txBody>
      <dsp:txXfrm>
        <a:off x="1346374" y="3513909"/>
        <a:ext cx="1842454" cy="1428297"/>
      </dsp:txXfrm>
    </dsp:sp>
    <dsp:sp modelId="{4B7B2AD5-CBF8-4B76-8D55-700C594F6CF9}">
      <dsp:nvSpPr>
        <dsp:cNvPr id="0" name=""/>
        <dsp:cNvSpPr/>
      </dsp:nvSpPr>
      <dsp:spPr>
        <a:xfrm>
          <a:off x="2700225" y="2203982"/>
          <a:ext cx="371653" cy="371653"/>
        </a:xfrm>
        <a:prstGeom prst="ellipse">
          <a:avLst/>
        </a:prstGeom>
        <a:solidFill>
          <a:schemeClr val="accent1">
            <a:shade val="50000"/>
            <a:hueOff val="11175"/>
            <a:satOff val="-9195"/>
            <a:lumOff val="301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4BF75-38BE-4DC3-85C6-36C255ACEF0C}">
      <dsp:nvSpPr>
        <dsp:cNvPr id="0" name=""/>
        <dsp:cNvSpPr/>
      </dsp:nvSpPr>
      <dsp:spPr>
        <a:xfrm>
          <a:off x="3047360" y="2253646"/>
          <a:ext cx="1897807" cy="268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932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 extrae insulina de un perro</a:t>
          </a:r>
          <a:endParaRPr lang="es-ES" sz="1700" kern="1200" dirty="0"/>
        </a:p>
      </dsp:txBody>
      <dsp:txXfrm>
        <a:off x="3047360" y="2253646"/>
        <a:ext cx="1897807" cy="2688560"/>
      </dsp:txXfrm>
    </dsp:sp>
    <dsp:sp modelId="{C20353F9-F573-4C96-BC09-9E9F7541A074}">
      <dsp:nvSpPr>
        <dsp:cNvPr id="0" name=""/>
        <dsp:cNvSpPr/>
      </dsp:nvSpPr>
      <dsp:spPr>
        <a:xfrm>
          <a:off x="5240833" y="1250378"/>
          <a:ext cx="513989" cy="513989"/>
        </a:xfrm>
        <a:prstGeom prst="ellipse">
          <a:avLst/>
        </a:prstGeom>
        <a:solidFill>
          <a:schemeClr val="accent1">
            <a:shade val="50000"/>
            <a:hueOff val="11175"/>
            <a:satOff val="-9195"/>
            <a:lumOff val="301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40D19-39E7-40F4-A2A2-A8967D6F8BA6}">
      <dsp:nvSpPr>
        <dsp:cNvPr id="0" name=""/>
        <dsp:cNvSpPr/>
      </dsp:nvSpPr>
      <dsp:spPr>
        <a:xfrm>
          <a:off x="5497828" y="1507373"/>
          <a:ext cx="1897807" cy="343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52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 comercializa insulina sintética</a:t>
          </a:r>
          <a:endParaRPr lang="es-ES" sz="1700" kern="1200" dirty="0"/>
        </a:p>
      </dsp:txBody>
      <dsp:txXfrm>
        <a:off x="5497828" y="1507373"/>
        <a:ext cx="1897807" cy="3434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457085-C86A-4CCF-A51E-A7D0F58CAD00}" type="datetimeFigureOut">
              <a:rPr lang="en-US"/>
              <a:pPr>
                <a:defRPr/>
              </a:pPr>
              <a:t>5/23/2015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E0FE8C-BED0-47E1-9AD6-8BC20B1DB7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7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D3B56-801A-4437-A170-4C7B99CFD4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A45B-0EB1-4607-A4B9-158FAA1B26AD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80A2-D4A1-4FD4-B1B4-688DACE84701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EFDD90-1944-445D-8DC2-26E8DB16A1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5AFE-760A-4FE2-9F90-BDAEBAECF490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3E96EB-4CD0-48AF-A0A5-141ACAF7C0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F236E-0440-4F50-91D9-8F0D80164782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E291-44D1-486F-8020-B64309534F08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FBDB-20DE-4F68-918F-D41B0431CFB3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9B1C7C-C687-4226-8E1D-05B3DF00B1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368-41FE-4B8D-A130-941013D7635F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4AF88D-4286-4A45-B8DA-52A4F8A456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21FDF-2EFF-46C9-BF7E-166330556817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084C-E6AE-476F-844D-A2E3B20A15ED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E49B7-8965-4FDF-A2FE-B8064A2C4C3F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FD8762-D696-4E2C-A6C4-E8E108D857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544B0-346E-48B1-BD45-BF01D72217D7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DD6425-BD6B-494D-AD0A-E90DAC6894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25410-2308-438E-9684-6D74571610D0}" type="datetime1">
              <a:rPr lang="es-ES"/>
              <a:pPr>
                <a:defRPr/>
              </a:pPr>
              <a:t>23/05/2015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3" y="6356350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</a:t>
            </a:r>
            <a:endParaRPr lang="es-ES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16" name="1 Título"/>
          <p:cNvSpPr>
            <a:spLocks noGrp="1"/>
          </p:cNvSpPr>
          <p:nvPr>
            <p:ph type="ctrTitle"/>
          </p:nvPr>
        </p:nvSpPr>
        <p:spPr>
          <a:xfrm>
            <a:off x="714375" y="1785938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 Congreso INVESTIGA I+D+i</a:t>
            </a: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pic>
        <p:nvPicPr>
          <p:cNvPr id="13318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0" y="3573463"/>
            <a:ext cx="8929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Grupo investigador de Biotecnología</a:t>
            </a:r>
          </a:p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 </a:t>
            </a:r>
          </a:p>
          <a:p>
            <a:pPr algn="r">
              <a:defRPr/>
            </a:pPr>
            <a:r>
              <a:rPr lang="es-ES" sz="2800" b="1" u="sng" smtClean="0">
                <a:latin typeface="+mj-lt"/>
                <a:cs typeface="+mn-cs"/>
              </a:rPr>
              <a:t>Vida sintética</a:t>
            </a:r>
            <a:endParaRPr lang="es-ES" sz="2800" u="sng" dirty="0">
              <a:latin typeface="+mj-lt"/>
              <a:cs typeface="+mn-cs"/>
            </a:endParaRPr>
          </a:p>
        </p:txBody>
      </p:sp>
      <p:pic>
        <p:nvPicPr>
          <p:cNvPr id="13320" name="Imagen 5" descr="sant_universidades_negativ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4797425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3" descr="C:\Users\JOSE ALBERTO\Documents\INVESTIGA 2011\5 LOGOS\logocs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797425"/>
            <a:ext cx="18780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JOSE ALBERTO\Documents\INVESTIGA 2012\5 LOGOS\iscii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" y="5596210"/>
            <a:ext cx="7921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C:\Users\JOSE ALBERTO\Documents\INVESTIGA 2011\5 LOGOS\logo IN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3837" y="5808141"/>
            <a:ext cx="19097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C:\Users\JOSE ALBERTO\Documents\INVESTIGA 2011\5 LOGOS\logoCIEMAT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5803" y="5786710"/>
            <a:ext cx="15001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C:\Users\JOSE ALBERTO\Documents\INVESTIGA 2013\logos\int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0409" y="5669012"/>
            <a:ext cx="927547" cy="9275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DIABETES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2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2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347 millones </a:t>
            </a:r>
            <a:r>
              <a:rPr lang="es-E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sufren diabetes </a:t>
            </a:r>
            <a:r>
              <a:rPr lang="es-ES" sz="28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E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 el mundo</a:t>
            </a:r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”-OMS</a:t>
            </a:r>
            <a:endParaRPr lang="es-ES" sz="2800" dirty="0"/>
          </a:p>
        </p:txBody>
      </p:sp>
      <p:graphicFrame>
        <p:nvGraphicFramePr>
          <p:cNvPr id="4" name="Gráfico 7"/>
          <p:cNvGraphicFramePr/>
          <p:nvPr>
            <p:extLst>
              <p:ext uri="{D42A27DB-BD31-4B8C-83A1-F6EECF244321}">
                <p14:modId xmlns:p14="http://schemas.microsoft.com/office/powerpoint/2010/main" val="304560145"/>
              </p:ext>
            </p:extLst>
          </p:nvPr>
        </p:nvGraphicFramePr>
        <p:xfrm>
          <a:off x="7190" y="2132856"/>
          <a:ext cx="7524328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643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¿Cuántas personas habrá dentro de </a:t>
            </a:r>
            <a:r>
              <a:rPr lang="es-E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años</a:t>
            </a:r>
            <a:r>
              <a:rPr lang="es-E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s-ES" dirty="0"/>
          </a:p>
        </p:txBody>
      </p:sp>
      <p:graphicFrame>
        <p:nvGraphicFramePr>
          <p:cNvPr id="4" name="Gráfic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482658"/>
              </p:ext>
            </p:extLst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530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33602792"/>
              </p:ext>
            </p:extLst>
          </p:nvPr>
        </p:nvGraphicFramePr>
        <p:xfrm>
          <a:off x="448759" y="1564258"/>
          <a:ext cx="8386172" cy="494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 rot="19018507">
            <a:off x="114289" y="3324402"/>
            <a:ext cx="1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1901</a:t>
            </a:r>
            <a:endParaRPr lang="es-E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 rot="20428596">
            <a:off x="2011081" y="2148534"/>
            <a:ext cx="1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1921</a:t>
            </a:r>
            <a:endParaRPr lang="es-E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 rot="20612713">
            <a:off x="4820362" y="1475359"/>
            <a:ext cx="1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1982</a:t>
            </a:r>
            <a:endParaRPr lang="es-E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errar llave 7"/>
          <p:cNvSpPr/>
          <p:nvPr/>
        </p:nvSpPr>
        <p:spPr>
          <a:xfrm rot="16200000">
            <a:off x="6298054" y="3331529"/>
            <a:ext cx="772481" cy="22220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12"/>
          <p:cNvSpPr txBox="1"/>
          <p:nvPr/>
        </p:nvSpPr>
        <p:spPr>
          <a:xfrm>
            <a:off x="4488637" y="5003339"/>
            <a:ext cx="1530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Producción eficaz y económica</a:t>
            </a:r>
            <a:endParaRPr lang="es-ES" dirty="0"/>
          </a:p>
        </p:txBody>
      </p:sp>
      <p:sp>
        <p:nvSpPr>
          <p:cNvPr id="10" name="CuadroTexto 13"/>
          <p:cNvSpPr txBox="1"/>
          <p:nvPr/>
        </p:nvSpPr>
        <p:spPr>
          <a:xfrm>
            <a:off x="7030146" y="5010974"/>
            <a:ext cx="164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100% de compatibilidad</a:t>
            </a:r>
            <a:endParaRPr lang="es-ES" dirty="0"/>
          </a:p>
        </p:txBody>
      </p:sp>
      <p:sp>
        <p:nvSpPr>
          <p:cNvPr id="11" name="CuadroTexto 15"/>
          <p:cNvSpPr txBox="1"/>
          <p:nvPr/>
        </p:nvSpPr>
        <p:spPr>
          <a:xfrm>
            <a:off x="497554" y="445587"/>
            <a:ext cx="3991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INICIOS</a:t>
            </a:r>
            <a:endParaRPr lang="es-E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9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ostrando IMG_20150523_2008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Mostrando IMG_20150523_2008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Mostrando IMG_20150523_20084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" y="-12442"/>
            <a:ext cx="9134691" cy="687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339752" y="234888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+mn-lt"/>
              </a:rPr>
              <a:t>Se coge el plásmido de una bacteria</a:t>
            </a:r>
            <a:endParaRPr lang="es-E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631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4066" cy="25336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3650"/>
            <a:ext cx="1754066" cy="2533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0657"/>
            <a:ext cx="1754066" cy="25336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860" y="0"/>
            <a:ext cx="1754066" cy="25336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860" y="2533650"/>
            <a:ext cx="1754066" cy="2533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860" y="4290657"/>
            <a:ext cx="1754066" cy="25336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99" y="1"/>
            <a:ext cx="6858000" cy="682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3400425" y="2720997"/>
            <a:ext cx="2863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extrae el gen de la insulina humana</a:t>
            </a:r>
            <a:endParaRPr lang="es-E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5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2917"/>
          <a:stretch/>
        </p:blipFill>
        <p:spPr>
          <a:xfrm>
            <a:off x="0" y="-95250"/>
            <a:ext cx="9144000" cy="689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971876" y="266700"/>
            <a:ext cx="5200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Paralelamente, se extraer el plásmido de la bacteria</a:t>
            </a:r>
            <a:endParaRPr lang="es-E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0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283" r="17349"/>
          <a:stretch/>
        </p:blipFill>
        <p:spPr>
          <a:xfrm rot="5400000">
            <a:off x="1128713" y="-1185863"/>
            <a:ext cx="6915150" cy="917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700614" y="326795"/>
            <a:ext cx="5843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inserta el </a:t>
            </a:r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gen, </a:t>
            </a:r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plásmido seleccionado y se elige el apropiado.</a:t>
            </a:r>
            <a:endParaRPr lang="es-E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4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11192" y="414646"/>
            <a:ext cx="7243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plásmido se inserta en la bacteria, en este caso </a:t>
            </a:r>
            <a:r>
              <a:rPr lang="es-ES" sz="32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Saccharmyces</a:t>
            </a:r>
            <a:r>
              <a:rPr lang="es-ES" sz="3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32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cereviae</a:t>
            </a:r>
            <a:endParaRPr lang="es-ES" sz="3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0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r="6024" b="15992"/>
          <a:stretch/>
        </p:blipFill>
        <p:spPr>
          <a:xfrm>
            <a:off x="0" y="-38099"/>
            <a:ext cx="9144000" cy="689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71450" y="476672"/>
            <a:ext cx="3729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multiplican las bacterias que producen insulina sintética </a:t>
            </a:r>
            <a:endParaRPr lang="es-E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00627" y="212495"/>
            <a:ext cx="5843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 está lista para el consumidor y </a:t>
            </a:r>
            <a:r>
              <a:rPr lang="es-E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s-E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comercializa alrededor del mundo.</a:t>
            </a:r>
            <a:endParaRPr lang="es-ES" sz="3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179513" y="1988840"/>
            <a:ext cx="4392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Marta </a:t>
            </a:r>
            <a:r>
              <a:rPr lang="en-US" sz="2000" dirty="0" err="1" smtClean="0">
                <a:latin typeface="+mn-lt"/>
                <a:cs typeface="+mn-cs"/>
              </a:rPr>
              <a:t>Antich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Zaragozá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Ana Arredondo </a:t>
            </a:r>
            <a:r>
              <a:rPr lang="en-US" sz="2000" dirty="0" err="1" smtClean="0">
                <a:latin typeface="+mn-lt"/>
                <a:cs typeface="+mn-cs"/>
              </a:rPr>
              <a:t>Arenillas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Noelia </a:t>
            </a:r>
            <a:r>
              <a:rPr lang="en-US" sz="2000" dirty="0" err="1" smtClean="0">
                <a:latin typeface="+mn-lt"/>
                <a:cs typeface="+mn-cs"/>
              </a:rPr>
              <a:t>Carrero</a:t>
            </a:r>
            <a:r>
              <a:rPr lang="en-US" sz="2000" dirty="0" smtClean="0">
                <a:latin typeface="+mn-lt"/>
                <a:cs typeface="+mn-cs"/>
              </a:rPr>
              <a:t> del Fresno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Adrián</a:t>
            </a:r>
            <a:r>
              <a:rPr lang="en-US" sz="2000" dirty="0" smtClean="0">
                <a:latin typeface="+mn-lt"/>
                <a:cs typeface="+mn-cs"/>
              </a:rPr>
              <a:t> Castro </a:t>
            </a:r>
            <a:r>
              <a:rPr lang="en-US" sz="2000" dirty="0" err="1" smtClean="0">
                <a:latin typeface="+mn-lt"/>
                <a:cs typeface="+mn-cs"/>
              </a:rPr>
              <a:t>Martínez</a:t>
            </a:r>
            <a:r>
              <a:rPr lang="en-US" sz="2000" dirty="0" smtClean="0">
                <a:latin typeface="+mn-lt"/>
                <a:cs typeface="+mn-cs"/>
              </a:rPr>
              <a:t> de </a:t>
            </a:r>
            <a:r>
              <a:rPr lang="en-US" sz="2000" dirty="0" err="1" smtClean="0">
                <a:latin typeface="+mn-lt"/>
                <a:cs typeface="+mn-cs"/>
              </a:rPr>
              <a:t>Zabarte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Amelia Contreras </a:t>
            </a:r>
            <a:r>
              <a:rPr lang="en-US" sz="2000" dirty="0" err="1" smtClean="0">
                <a:latin typeface="+mn-lt"/>
                <a:cs typeface="+mn-cs"/>
              </a:rPr>
              <a:t>Cobo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Rafel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Cucurrull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Gaztambide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Ana Lin Estrada de la Parte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Silvia </a:t>
            </a:r>
            <a:r>
              <a:rPr lang="en-US" sz="2000" dirty="0" err="1" smtClean="0">
                <a:latin typeface="+mn-lt"/>
                <a:cs typeface="+mn-cs"/>
              </a:rPr>
              <a:t>Grothe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Riera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Laura Gutiérrez </a:t>
            </a:r>
            <a:r>
              <a:rPr lang="en-US" sz="2000" dirty="0" err="1" smtClean="0">
                <a:latin typeface="+mn-lt"/>
                <a:cs typeface="+mn-cs"/>
              </a:rPr>
              <a:t>Corbacho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Raquel Herrero Lobo</a:t>
            </a: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609600" y="427038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+mn-lt"/>
              </a:rPr>
              <a:t>Grupo Investigador</a:t>
            </a:r>
            <a:br>
              <a:rPr lang="es-ES" dirty="0" smtClean="0">
                <a:latin typeface="+mn-lt"/>
              </a:rPr>
            </a:br>
            <a:r>
              <a:rPr lang="es-ES" sz="2000" dirty="0" smtClean="0">
                <a:latin typeface="+mn-lt"/>
              </a:rPr>
              <a:t>Moderadora: Anna </a:t>
            </a:r>
            <a:r>
              <a:rPr lang="es-ES" sz="2000" dirty="0" err="1" smtClean="0">
                <a:latin typeface="+mn-lt"/>
              </a:rPr>
              <a:t>Llinás</a:t>
            </a:r>
            <a:r>
              <a:rPr lang="es-ES" sz="2000" dirty="0" smtClean="0">
                <a:latin typeface="+mn-lt"/>
              </a:rPr>
              <a:t> </a:t>
            </a:r>
            <a:r>
              <a:rPr lang="es-ES" sz="2000" dirty="0" err="1" smtClean="0">
                <a:latin typeface="+mn-lt"/>
              </a:rPr>
              <a:t>Vaquer</a:t>
            </a:r>
            <a:r>
              <a:rPr lang="es-ES" sz="2000" dirty="0" smtClean="0">
                <a:latin typeface="+mn-lt"/>
              </a:rPr>
              <a:t/>
            </a:r>
            <a:br>
              <a:rPr lang="es-ES" sz="2000" dirty="0" smtClean="0">
                <a:latin typeface="+mn-lt"/>
              </a:rPr>
            </a:br>
            <a:r>
              <a:rPr lang="es-ES" sz="2000" dirty="0" smtClean="0">
                <a:latin typeface="+mn-lt"/>
              </a:rPr>
              <a:t>Secretaria: Eva López Sesma</a:t>
            </a:r>
            <a:endParaRPr lang="en-US" sz="2000" dirty="0" smtClean="0">
              <a:latin typeface="+mn-lt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46557" y="1988840"/>
            <a:ext cx="4211693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Inés </a:t>
            </a:r>
            <a:r>
              <a:rPr lang="en-US" sz="2000" dirty="0" err="1">
                <a:latin typeface="+mn-lt"/>
              </a:rPr>
              <a:t>Lambistos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Casado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Cristina </a:t>
            </a:r>
            <a:r>
              <a:rPr lang="en-US" sz="2000" dirty="0" err="1">
                <a:latin typeface="+mn-lt"/>
              </a:rPr>
              <a:t>López</a:t>
            </a:r>
            <a:r>
              <a:rPr lang="en-US" sz="2000" dirty="0">
                <a:latin typeface="+mn-lt"/>
              </a:rPr>
              <a:t> Sánchez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Miguel </a:t>
            </a:r>
            <a:r>
              <a:rPr lang="en-US" sz="2000" dirty="0" err="1">
                <a:latin typeface="+mn-lt"/>
              </a:rPr>
              <a:t>Ángel</a:t>
            </a:r>
            <a:r>
              <a:rPr lang="en-US" sz="2000" dirty="0">
                <a:latin typeface="+mn-lt"/>
              </a:rPr>
              <a:t> Mateo </a:t>
            </a:r>
            <a:r>
              <a:rPr lang="en-US" sz="2000" dirty="0" err="1" smtClean="0">
                <a:latin typeface="+mn-lt"/>
              </a:rPr>
              <a:t>Arconada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Miguel Muñoz Pérez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Juana Navarro Aliaga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Marta </a:t>
            </a:r>
            <a:r>
              <a:rPr lang="es-ES" sz="2000" dirty="0" err="1" smtClean="0">
                <a:latin typeface="+mn-lt"/>
              </a:rPr>
              <a:t>Outón</a:t>
            </a:r>
            <a:r>
              <a:rPr lang="es-ES" sz="2000" dirty="0" smtClean="0">
                <a:latin typeface="+mn-lt"/>
              </a:rPr>
              <a:t> Porras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Marta Pérez </a:t>
            </a:r>
            <a:r>
              <a:rPr lang="es-ES" sz="2000" dirty="0" err="1" smtClean="0">
                <a:latin typeface="+mn-lt"/>
              </a:rPr>
              <a:t>Insúa</a:t>
            </a:r>
            <a:endParaRPr lang="es-ES" sz="20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+mn-lt"/>
              </a:rPr>
              <a:t>Iago</a:t>
            </a:r>
            <a:r>
              <a:rPr lang="es-ES" sz="2000" dirty="0" smtClean="0">
                <a:latin typeface="+mn-lt"/>
              </a:rPr>
              <a:t> Pérez Rivero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María Rocío Ruiz Fernández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Àlex Tudoras </a:t>
            </a:r>
            <a:r>
              <a:rPr lang="es-ES" sz="2000" dirty="0" err="1" smtClean="0">
                <a:latin typeface="+mn-lt"/>
              </a:rPr>
              <a:t>Miravet</a:t>
            </a:r>
            <a:endParaRPr lang="es-ES" sz="2000" dirty="0" smtClean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87086"/>
            <a:ext cx="8229600" cy="59766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/>
              <a:t/>
            </a:r>
            <a:br>
              <a:rPr lang="es-ES" i="1" dirty="0"/>
            </a:b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sz="3600" i="1" dirty="0" smtClean="0"/>
              <a:t>“Los genes son como piezas de lego en los que puedes unir varios componentes, para producir distintos elementos.”</a:t>
            </a: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/>
              <a:t/>
            </a:r>
            <a:br>
              <a:rPr lang="es-ES" i="1" dirty="0"/>
            </a:b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82347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es-ES" b="1" dirty="0" smtClean="0"/>
              <a:t>APLICACIONES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350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MEDICINA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2448" cy="26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933056" cy="2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60848"/>
            <a:ext cx="5905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3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MEDIO AMBIENTE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79524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87" y="3284984"/>
            <a:ext cx="3938190" cy="295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19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es-ES" sz="4000" dirty="0" smtClean="0"/>
              <a:t>NUESTRO PROYECTO</a:t>
            </a:r>
            <a:endParaRPr lang="es-E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2961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V="1">
            <a:off x="4262557" y="2528130"/>
            <a:ext cx="100811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5521477" y="2256647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+mn-lt"/>
              </a:rPr>
              <a:t>Microalgas</a:t>
            </a:r>
            <a:endParaRPr lang="es-ES" sz="2400" dirty="0" smtClean="0">
              <a:latin typeface="+mn-lt"/>
            </a:endParaRPr>
          </a:p>
          <a:p>
            <a:endParaRPr lang="es-E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89" y="3646986"/>
            <a:ext cx="1988240" cy="19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 flipH="1">
            <a:off x="4239791" y="4620818"/>
            <a:ext cx="1096466" cy="178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395536" y="4568281"/>
            <a:ext cx="372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+mn-lt"/>
              </a:rPr>
              <a:t>Arqueas </a:t>
            </a:r>
            <a:r>
              <a:rPr lang="es-ES" sz="2400" dirty="0" err="1" smtClean="0">
                <a:latin typeface="+mn-lt"/>
              </a:rPr>
              <a:t>metanógenas</a:t>
            </a:r>
            <a:endParaRPr lang="es-E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76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168352" cy="22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70" y="2348880"/>
            <a:ext cx="233089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9" y="4396900"/>
            <a:ext cx="3623493" cy="209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4499992" y="1445012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>
            <a:off x="3491880" y="350100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932040" y="573325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012160" y="113188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+mn-lt"/>
              </a:rPr>
              <a:t>Pseudómonas</a:t>
            </a:r>
            <a:endParaRPr lang="es-ES" sz="2400" dirty="0"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55576" y="328498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+mn-lt"/>
              </a:rPr>
              <a:t>Proteína </a:t>
            </a:r>
            <a:r>
              <a:rPr lang="es-ES" sz="2400" dirty="0" err="1" smtClean="0">
                <a:latin typeface="+mn-lt"/>
              </a:rPr>
              <a:t>rubisco</a:t>
            </a:r>
            <a:endParaRPr lang="es-ES" sz="2400" dirty="0"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72201" y="544522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+mn-lt"/>
              </a:rPr>
              <a:t>Erizos de mar</a:t>
            </a:r>
            <a:endParaRPr lang="es-E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58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\2.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6956"/>
          <a:stretch/>
        </p:blipFill>
        <p:spPr bwMode="auto">
          <a:xfrm>
            <a:off x="296888" y="3573016"/>
            <a:ext cx="4674981" cy="3032160"/>
          </a:xfrm>
          <a:prstGeom prst="rect">
            <a:avLst/>
          </a:prstGeom>
          <a:noFill/>
          <a:ln w="28575">
            <a:solidFill>
              <a:schemeClr val="tx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--------\--------.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 b="7449"/>
          <a:stretch/>
        </p:blipFill>
        <p:spPr bwMode="auto">
          <a:xfrm>
            <a:off x="3995936" y="354244"/>
            <a:ext cx="4679908" cy="3024336"/>
          </a:xfrm>
          <a:prstGeom prst="rect">
            <a:avLst/>
          </a:prstGeom>
          <a:noFill/>
          <a:ln w="28575">
            <a:solidFill>
              <a:schemeClr val="tx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8" y="188640"/>
            <a:ext cx="1689032" cy="16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1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3600" dirty="0" smtClean="0"/>
              <a:t>“</a:t>
            </a:r>
            <a:r>
              <a:rPr lang="es-ES" sz="3600" i="1" dirty="0" err="1" smtClean="0"/>
              <a:t>Wir</a:t>
            </a:r>
            <a:r>
              <a:rPr lang="es-ES" sz="3600" i="1" dirty="0" smtClean="0"/>
              <a:t> </a:t>
            </a:r>
            <a:r>
              <a:rPr lang="es-ES" sz="3600" i="1" dirty="0" err="1" smtClean="0"/>
              <a:t>mussen</a:t>
            </a:r>
            <a:r>
              <a:rPr lang="es-ES" sz="3600" i="1" dirty="0" smtClean="0"/>
              <a:t> </a:t>
            </a:r>
            <a:r>
              <a:rPr lang="es-ES" sz="3600" i="1" dirty="0" err="1" smtClean="0"/>
              <a:t>wissen</a:t>
            </a:r>
            <a:r>
              <a:rPr lang="es-ES" sz="3600" i="1" dirty="0" smtClean="0"/>
              <a:t>, </a:t>
            </a:r>
            <a:r>
              <a:rPr lang="es-ES" sz="3600" i="1" dirty="0" err="1" smtClean="0"/>
              <a:t>wir</a:t>
            </a:r>
            <a:r>
              <a:rPr lang="es-ES" sz="3600" i="1" dirty="0" smtClean="0"/>
              <a:t> </a:t>
            </a:r>
            <a:r>
              <a:rPr lang="es-ES" sz="3600" i="1" dirty="0" err="1" smtClean="0"/>
              <a:t>werden</a:t>
            </a:r>
            <a:r>
              <a:rPr lang="es-ES" sz="3600" i="1" dirty="0" smtClean="0"/>
              <a:t> </a:t>
            </a:r>
            <a:r>
              <a:rPr lang="es-ES" sz="3600" i="1" dirty="0" err="1" smtClean="0"/>
              <a:t>wissen</a:t>
            </a:r>
            <a:r>
              <a:rPr lang="es-ES" sz="3600" i="1" dirty="0" smtClean="0"/>
              <a:t>.”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 smtClean="0"/>
          </a:p>
          <a:p>
            <a:pPr marL="0" indent="0" algn="r">
              <a:buNone/>
            </a:pPr>
            <a:r>
              <a:rPr lang="es-ES" dirty="0" smtClean="0"/>
              <a:t>David Hilbert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294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b="1" dirty="0" smtClean="0"/>
              <a:t>INVERSIÓN Y REVERSIÓN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2930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187624" y="2924944"/>
            <a:ext cx="67906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Vida sintética</a:t>
            </a:r>
            <a:endParaRPr lang="es-ES" sz="5400" b="1" cap="all" spc="0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12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es-ES" b="1" dirty="0" smtClean="0"/>
              <a:t>CONCLUSIONES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9158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es-ES" sz="3600" b="1" dirty="0" smtClean="0"/>
              <a:t>Y vosotros, ¿todavía seguís pensando que la vida sintética no sirve para nada?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48692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b="1" dirty="0" smtClean="0"/>
              <a:t>ÍNDICE</a:t>
            </a:r>
            <a:endParaRPr lang="es-ES" sz="4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628800"/>
            <a:ext cx="8229600" cy="4525963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Introducción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Definición, bases y orígenes</a:t>
            </a:r>
            <a:endParaRPr lang="es-ES" dirty="0" smtClean="0"/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Técnicas, materiales y desarrollo</a:t>
            </a:r>
            <a:endParaRPr lang="es-ES" dirty="0" smtClean="0"/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Inversión y </a:t>
            </a:r>
            <a:r>
              <a:rPr lang="es-ES" dirty="0" smtClean="0"/>
              <a:t>reversión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Conclusión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60878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5694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i="1" dirty="0" smtClean="0"/>
              <a:t>“No se trata de mejorar lo existente sino de crear algo distinto.”</a:t>
            </a:r>
          </a:p>
          <a:p>
            <a:pPr marL="0" indent="0" algn="ctr">
              <a:buNone/>
            </a:pPr>
            <a:endParaRPr lang="es-ES" sz="4000" i="1" dirty="0"/>
          </a:p>
          <a:p>
            <a:pPr marL="0" indent="0" algn="ctr">
              <a:buNone/>
            </a:pPr>
            <a:endParaRPr lang="es-ES" sz="4000" i="1" dirty="0" smtClean="0"/>
          </a:p>
          <a:p>
            <a:pPr marL="0" indent="0" algn="r">
              <a:buNone/>
            </a:pPr>
            <a:r>
              <a:rPr lang="es-ES" i="1" dirty="0" smtClean="0"/>
              <a:t>Floyd </a:t>
            </a:r>
            <a:r>
              <a:rPr lang="es-ES" i="1" dirty="0" err="1" smtClean="0"/>
              <a:t>Romesberg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11024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1"/>
          <a:stretch/>
        </p:blipFill>
        <p:spPr bwMode="auto">
          <a:xfrm>
            <a:off x="0" y="2060848"/>
            <a:ext cx="9144000" cy="317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633283" y="575967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Fecundación </a:t>
            </a:r>
            <a:r>
              <a:rPr lang="es-ES" sz="2800" i="1" dirty="0" smtClean="0"/>
              <a:t>in vitro</a:t>
            </a:r>
            <a:endParaRPr lang="es-ES" sz="2800" i="1" dirty="0"/>
          </a:p>
        </p:txBody>
      </p:sp>
    </p:spTree>
    <p:extLst>
      <p:ext uri="{BB962C8B-B14F-4D97-AF65-F5344CB8AC3E}">
        <p14:creationId xmlns:p14="http://schemas.microsoft.com/office/powerpoint/2010/main" val="341342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DEFINICIÓN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5410779" cy="3744416"/>
          </a:xfrm>
        </p:spPr>
      </p:pic>
    </p:spTree>
    <p:extLst>
      <p:ext uri="{BB962C8B-B14F-4D97-AF65-F5344CB8AC3E}">
        <p14:creationId xmlns:p14="http://schemas.microsoft.com/office/powerpoint/2010/main" val="182291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" dirty="0" smtClean="0"/>
              <a:t>BASES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Bases Teóricas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Bases Químicas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Bases Físicas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680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GENOMA HUMANO            J.C. </a:t>
            </a:r>
            <a:r>
              <a:rPr lang="es-ES" dirty="0" err="1" smtClean="0"/>
              <a:t>Venter</a:t>
            </a:r>
            <a:endParaRPr lang="es-ES" dirty="0"/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0547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rgbClr val="437834"/>
      </a:dk1>
      <a:lt1>
        <a:sysClr val="window" lastClr="FFFFFF"/>
      </a:lt1>
      <a:dk2>
        <a:srgbClr val="437834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309</Words>
  <Application>Microsoft Office PowerPoint</Application>
  <PresentationFormat>Presentación en pantalla (4:3)</PresentationFormat>
  <Paragraphs>103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VI Congreso INVESTIGA I+D+i</vt:lpstr>
      <vt:lpstr>Grupo Investigador Moderadora: Anna Llinás Vaquer Secretaria: Eva López Sesma</vt:lpstr>
      <vt:lpstr>Presentación de PowerPoint</vt:lpstr>
      <vt:lpstr>ÍNDICE</vt:lpstr>
      <vt:lpstr>Presentación de PowerPoint</vt:lpstr>
      <vt:lpstr>INTRODUCCIÓN</vt:lpstr>
      <vt:lpstr>DEFINICIÓN</vt:lpstr>
      <vt:lpstr>BASES</vt:lpstr>
      <vt:lpstr>GENOMA HUMANO            J.C. Venter</vt:lpstr>
      <vt:lpstr>DIABETES</vt:lpstr>
      <vt:lpstr>¿Cuántas personas habrá dentro de 20 años?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“Los genes son como piezas de lego en los que puedes unir varios componentes, para producir distintos elementos.”  </vt:lpstr>
      <vt:lpstr>APLICACIONES</vt:lpstr>
      <vt:lpstr>MEDICINA</vt:lpstr>
      <vt:lpstr>ENERGÍA</vt:lpstr>
      <vt:lpstr>MEDIO AMBIENTE</vt:lpstr>
      <vt:lpstr>NUESTRO PROYECTO</vt:lpstr>
      <vt:lpstr>Presentación de PowerPoint</vt:lpstr>
      <vt:lpstr>Presentación de PowerPoint</vt:lpstr>
      <vt:lpstr>Presentación de PowerPoint</vt:lpstr>
      <vt:lpstr>INVERSIÓN Y REVERSIÓN</vt:lpstr>
      <vt:lpstr>CONCLUSIONES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Euroforum</cp:lastModifiedBy>
  <cp:revision>102</cp:revision>
  <dcterms:created xsi:type="dcterms:W3CDTF">2010-04-26T10:24:20Z</dcterms:created>
  <dcterms:modified xsi:type="dcterms:W3CDTF">2015-05-23T19:24:23Z</dcterms:modified>
</cp:coreProperties>
</file>