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0" r:id="rId4"/>
    <p:sldId id="261" r:id="rId5"/>
    <p:sldId id="262" r:id="rId6"/>
    <p:sldId id="264" r:id="rId7"/>
    <p:sldId id="267" r:id="rId8"/>
    <p:sldId id="263" r:id="rId9"/>
    <p:sldId id="294" r:id="rId10"/>
    <p:sldId id="297" r:id="rId11"/>
    <p:sldId id="298" r:id="rId12"/>
    <p:sldId id="299" r:id="rId13"/>
    <p:sldId id="300" r:id="rId14"/>
    <p:sldId id="303" r:id="rId15"/>
    <p:sldId id="295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6" r:id="rId24"/>
    <p:sldId id="287" r:id="rId25"/>
    <p:sldId id="288" r:id="rId26"/>
    <p:sldId id="289" r:id="rId27"/>
    <p:sldId id="290" r:id="rId28"/>
    <p:sldId id="291" r:id="rId29"/>
    <p:sldId id="292" r:id="rId30"/>
    <p:sldId id="269" r:id="rId31"/>
    <p:sldId id="270" r:id="rId32"/>
    <p:sldId id="271" r:id="rId33"/>
    <p:sldId id="272" r:id="rId34"/>
    <p:sldId id="273" r:id="rId35"/>
    <p:sldId id="274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E9"/>
    <a:srgbClr val="CFECCA"/>
    <a:srgbClr val="9AD890"/>
    <a:srgbClr val="67C557"/>
    <a:srgbClr val="48A539"/>
    <a:srgbClr val="3F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0" autoAdjust="0"/>
    <p:restoredTop sz="94660"/>
  </p:normalViewPr>
  <p:slideViewPr>
    <p:cSldViewPr>
      <p:cViewPr>
        <p:scale>
          <a:sx n="50" d="100"/>
          <a:sy n="50" d="100"/>
        </p:scale>
        <p:origin x="-103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394C4-AAB2-4A5F-8DFD-41CBD90A2013}" type="datetimeFigureOut">
              <a:rPr lang="en-US"/>
              <a:pPr>
                <a:defRPr/>
              </a:pPr>
              <a:t>5/23/2015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73516-1D65-4349-A5F0-715A581E8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7518A-7983-477A-9C0A-4FFAE0F920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3516-1D65-4349-A5F0-715A581E88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0045-0289-4132-947C-12C6A27DDD34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C10F-5D10-43A2-9E4B-AC402D41CB88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0EB94E-F902-4914-B08D-915A308BD7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A9D9-46DC-4FDD-8051-9DD1F744AF78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AEF17-C939-4317-B9CE-B6BDE66AF6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C48B-3CFB-491A-AC50-D4E974D07064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2B21-486B-4DDF-97DD-ED060D4BB6A2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43A3-6E28-4504-B06D-92B0C74CCC2C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9E049F-3C8B-46ED-8A05-D5C74F042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B39E-B673-482E-8A34-A4E3C4998514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FF35E6-1516-4FB3-8894-54B865A519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AE2F-2527-4057-88BC-5DB9488B4A69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B3FD-D119-4CFA-BFEE-2ED200DF5384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E15E-B5E7-4547-BA33-E8AC2A9C4D58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0E318C-D223-4664-940B-241C83D094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91F6-15ED-4A42-AC69-D00AE85A82C3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2748AE-0E94-425F-B7E9-F9CAE8C6CE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FA4AF"/>
            </a:gs>
            <a:gs pos="10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ergia-nuclear.net/media/fusion_nuclear/nuclear-fusion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VI Congreso INVESTIGA I+D+i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7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n 5" descr="sant_universidades_negativ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3357563"/>
            <a:ext cx="8929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de Energía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 </a:t>
            </a:r>
          </a:p>
          <a:p>
            <a:pPr algn="r">
              <a:defRPr/>
            </a:pPr>
            <a:r>
              <a:rPr lang="es-ES" sz="2800" b="1" u="sng" smtClean="0">
                <a:latin typeface="+mj-lt"/>
                <a:cs typeface="+mn-cs"/>
              </a:rPr>
              <a:t>Energía nuclear de Fusión</a:t>
            </a:r>
            <a:endParaRPr lang="es-ES" sz="2800" u="sng" dirty="0">
              <a:latin typeface="+mj-lt"/>
              <a:cs typeface="+mn-cs"/>
            </a:endParaRPr>
          </a:p>
        </p:txBody>
      </p:sp>
      <p:pic>
        <p:nvPicPr>
          <p:cNvPr id="13323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" y="5668218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3837" y="5880149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5803" y="5858718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0409" y="5741020"/>
            <a:ext cx="927547" cy="92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2.SITUACIÓN EN ESPAÑA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zonu.com/images/0X0/2009-09-17-2228/Mapa-Satelital-de-Esp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179846" cy="41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CIEMAT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95437"/>
            <a:ext cx="767535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sz="3500" dirty="0"/>
              <a:t> 1980 – JEN</a:t>
            </a:r>
          </a:p>
          <a:p>
            <a:pPr marL="0" indent="0">
              <a:buNone/>
            </a:pPr>
            <a:endParaRPr lang="es-ES" sz="3500" dirty="0"/>
          </a:p>
          <a:p>
            <a:r>
              <a:rPr lang="es-ES" sz="3500" dirty="0"/>
              <a:t>1986:</a:t>
            </a:r>
          </a:p>
          <a:p>
            <a:pPr marL="0" indent="0">
              <a:buNone/>
            </a:pPr>
            <a:endParaRPr lang="fr-FR" sz="3500" dirty="0"/>
          </a:p>
          <a:p>
            <a:pPr lvl="1">
              <a:buFontTx/>
              <a:buChar char="-"/>
            </a:pPr>
            <a:r>
              <a:rPr lang="es-ES" sz="3100" dirty="0"/>
              <a:t>CIEMAT- física de plasma</a:t>
            </a:r>
          </a:p>
          <a:p>
            <a:pPr lvl="1">
              <a:buFontTx/>
              <a:buChar char="-"/>
            </a:pPr>
            <a:r>
              <a:rPr lang="es-ES" sz="3100" dirty="0"/>
              <a:t>Unión a </a:t>
            </a:r>
            <a:r>
              <a:rPr lang="es-ES" sz="3100" dirty="0" err="1"/>
              <a:t>Euratom</a:t>
            </a:r>
            <a:endParaRPr lang="es-ES" sz="3100" dirty="0"/>
          </a:p>
          <a:p>
            <a:pPr lvl="1">
              <a:buFontTx/>
              <a:buChar char="-"/>
            </a:pPr>
            <a:r>
              <a:rPr lang="es-ES" sz="3100" dirty="0"/>
              <a:t>TJ-I,  TJ – I – U, TJ-II</a:t>
            </a:r>
          </a:p>
          <a:p>
            <a:pPr lvl="1">
              <a:buFontTx/>
              <a:buChar char="-"/>
            </a:pPr>
            <a:endParaRPr lang="es-ES" sz="3100" dirty="0"/>
          </a:p>
          <a:p>
            <a:pPr>
              <a:buFont typeface="Arial" charset="0"/>
              <a:buChar char="•"/>
            </a:pPr>
            <a:r>
              <a:rPr lang="es-ES" sz="3500" dirty="0"/>
              <a:t>I+D – 1'24% PIB anual 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/>
          </a:p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47464"/>
          <a:stretch/>
        </p:blipFill>
        <p:spPr>
          <a:xfrm>
            <a:off x="5388760" y="1340768"/>
            <a:ext cx="3082220" cy="15676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77" y="4869160"/>
            <a:ext cx="2335807" cy="1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Colaboraciones 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800"/>
              <a:t>ITER</a:t>
            </a:r>
          </a:p>
          <a:p>
            <a:r>
              <a:rPr lang="es-ES" sz="3800"/>
              <a:t>JET</a:t>
            </a:r>
          </a:p>
          <a:p>
            <a:r>
              <a:rPr lang="es-ES" sz="3800"/>
              <a:t>CEDER</a:t>
            </a:r>
          </a:p>
          <a:p>
            <a:r>
              <a:rPr lang="es-ES" sz="3800"/>
              <a:t>JT6O-SA (Japón)</a:t>
            </a:r>
          </a:p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17" y="4523158"/>
            <a:ext cx="3726638" cy="16692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72" y="1052736"/>
            <a:ext cx="4470528" cy="28372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00" y="4967194"/>
            <a:ext cx="3057172" cy="12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ITER - España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900"/>
              <a:t>Sede de la Agencia europea de fusíon</a:t>
            </a:r>
          </a:p>
          <a:p>
            <a:endParaRPr lang="es-ES" sz="3900"/>
          </a:p>
          <a:p>
            <a:r>
              <a:rPr lang="es-ES" sz="3900"/>
              <a:t>Gestión económica</a:t>
            </a:r>
          </a:p>
          <a:p>
            <a:endParaRPr lang="es-ES" sz="3900"/>
          </a:p>
          <a:p>
            <a:r>
              <a:rPr lang="es-ES" sz="3900"/>
              <a:t>Piezas ofertadas </a:t>
            </a:r>
          </a:p>
          <a:p>
            <a:endParaRPr lang="es-ES" sz="3900"/>
          </a:p>
          <a:p>
            <a:r>
              <a:rPr lang="es-ES" sz="3900"/>
              <a:t>Infraestructuras</a:t>
            </a:r>
          </a:p>
          <a:p>
            <a:endParaRPr lang="es-ES_tradnl" sz="39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3" y="2775339"/>
            <a:ext cx="3846969" cy="34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Rentabilidad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5734" y="1825626"/>
            <a:ext cx="7675350" cy="43513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s-ES" sz="3500" dirty="0"/>
              <a:t>Elevada inversión               </a:t>
            </a:r>
            <a:r>
              <a:rPr lang="es-ES" sz="3500" dirty="0" smtClean="0"/>
              <a:t> </a:t>
            </a:r>
            <a:r>
              <a:rPr lang="es-ES" sz="3500" dirty="0"/>
              <a:t>Futura amortización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s-ES" sz="3500" dirty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s-ES" sz="3500" dirty="0"/>
              <a:t>2º país europeo + contratos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s-ES" sz="3500" dirty="0"/>
          </a:p>
          <a:p>
            <a:pPr>
              <a:spcBef>
                <a:spcPct val="0"/>
              </a:spcBef>
              <a:buNone/>
            </a:pPr>
            <a:endParaRPr lang="es-ES" sz="3500" dirty="0"/>
          </a:p>
          <a:p>
            <a:pPr marL="0" indent="0">
              <a:spcBef>
                <a:spcPct val="0"/>
              </a:spcBef>
              <a:buNone/>
            </a:pPr>
            <a:r>
              <a:rPr lang="es-ES" sz="3500" dirty="0"/>
              <a:t>                   Recuperación del </a:t>
            </a:r>
            <a:r>
              <a:rPr lang="es-ES" sz="3500" dirty="0" smtClean="0"/>
              <a:t>capital</a:t>
            </a:r>
            <a:endParaRPr lang="es-ES" sz="3500" dirty="0"/>
          </a:p>
          <a:p>
            <a:pPr marL="0" indent="0">
              <a:spcBef>
                <a:spcPct val="0"/>
              </a:spcBef>
              <a:buNone/>
            </a:pPr>
            <a:endParaRPr lang="es-ES" dirty="0"/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s-ES" dirty="0"/>
          </a:p>
          <a:p>
            <a:pPr marL="0" indent="0">
              <a:spcBef>
                <a:spcPct val="0"/>
              </a:spcBef>
              <a:buNone/>
            </a:pPr>
            <a:endParaRPr lang="es-ES" dirty="0"/>
          </a:p>
          <a:p>
            <a:pPr marL="0" indent="0">
              <a:spcBef>
                <a:spcPct val="0"/>
              </a:spcBef>
              <a:buNone/>
            </a:pPr>
            <a:endParaRPr lang="es-ES" dirty="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s-ES" dirty="0"/>
          </a:p>
          <a:p>
            <a:pPr marL="0" indent="0">
              <a:spcBef>
                <a:spcPct val="0"/>
              </a:spcBef>
              <a:buNone/>
            </a:pPr>
            <a:r>
              <a:rPr lang="es-ES" dirty="0"/>
              <a:t> </a:t>
            </a:r>
            <a:endParaRPr lang="es-ES_tradnl" sz="5400" dirty="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572000" y="1785509"/>
            <a:ext cx="662786" cy="421414"/>
          </a:xfrm>
          <a:prstGeom prst="rightArrow">
            <a:avLst>
              <a:gd name="adj1" fmla="val 0"/>
              <a:gd name="adj2" fmla="val 108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lecha doblada hacia arriba 6"/>
          <p:cNvSpPr/>
          <p:nvPr/>
        </p:nvSpPr>
        <p:spPr>
          <a:xfrm rot="5400000">
            <a:off x="1823152" y="3369535"/>
            <a:ext cx="864097" cy="694996"/>
          </a:xfrm>
          <a:prstGeom prst="bentUpArrow">
            <a:avLst>
              <a:gd name="adj1" fmla="val 27087"/>
              <a:gd name="adj2" fmla="val 19595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AutoShape 2" descr="data:image/jpeg;base64,/9j/4AAQSkZJRgABAQAAAQABAAD/2wCEAAkGBxQQERQQDxQQEw8QEhQVDxAQFBQQEhQVFBcWFxcYFRUYHCggGB4lGxgUIjEmJSkrLi4uGCA1OjMsNyotLisBCgoKDg0OGxAQGywiHyQ0NCwtLC0sLDQsLCwsLCwsLCwsNCwsLCwsLCwsLCwsLCwsLCwsLCwsLCwsLCwvLC8sNP/AABEIAOEA4QMBEQACEQEDEQH/xAAcAAEAAQUBAQAAAAAAAAAAAAAABgEDBAUHAgj/xABCEAACAgACBgUHCgUDBQAAAAAAAQIDBBEFBhIhMUEiUWFxgQcTMnORobEUIyQzQlJicsHRY4KSsvBTk6IWNENU0v/EABoBAQADAQEBAAAAAAAAAAAAAAADBAUCAQb/xAAyEQEAAgIBAgQDBwIHAAAAAAAAAQIDEQQhMRIyQXETIlEFIzNhgZHhQrE0UqHB0fDx/9oADAMBAAIRAxEAPwDuIAAAAAAAAAAAAAAAAAAAAAAAAAAAAAAAAAAAAAAAAAAAAAAAAAAAAAAAAAAAAAAAAAAAAAAAAAAAAAAAAAAAAAAAAAAAAAAAAAAAAAAAAAAAAAAAAAAAAxdJ6Qrw1Urr5KFcFnKT9yS5tvckuJ5a0VjcubWisblxvTPlGxdt0pYex0U8K61GubyXOblF9J9m5cO15t+VeZ+XpDPvyLzPSdQwf+vNIf8Asy/26f8A4OJ5OX6ufj5P839v+HfDWagAAAAAAAAAAAAAAAAAAAAAAAAAAAABCdbtBLH2JXW3xrqbUKq3BQz4OTTi25cs+XLi887Pab21PaFPNXxz1nsiemdR6KMPbdCy9yqrlKKk63FtcnlBP3leaxpDbFERvaBMinshfSmC0nTf9RdTb6qyM/gzci0T2lrVtW3aWWdOgAAAAAAAAAAAAAAAAAAAAAAAAARTWnXzD4FutZ3Yhcaq2sov+JPhHu3vsIMvIrTp3lBkz1p07y5ppnyhY3EZpWKit/Yo6Ly7bH0s+5ruKV+Te35Kl897euk91ducsJh5SblKVNblKTcm24rNtvizje+6Sk7rCxrbZ9EvX8GefsOLz6PMk9HH8zhWOefNcHzXcDSR6F13xmFa2bZWVr/x352x8JN7S8HkT05F6+u0tM16+v7uoap6+UY5qqXzOJfCqbzjP1c/tdzyfY+Jexcit+naVzHnrfp2lLSwnAAAAAAAAAAAAAAAAAAAAAAIZrXpi+7PC6O6C4YjGSezGHXCnLfKXHOS3Lhnn6NPkcjXy1VsuSfLX90a0fqLRDfdKd0ue/zcM+6Lz9rKCvGOPVvsLoqir6ummL61CO1/U9567iIhm5jb1gW25t9RXtbco5nqwMVoui36yqtvr2VGX9SyZ54pc9Ef0lqZB5vDzcX9yzpR8JcV45nUZPq5mqI47BWUS2LYuMuWfBrri+DRLExPZzpYT5rit6a3NNdR6Ow+TXXN4pfJMVLPEwjnVY+NsVxT/Gl7Vv5M0ePn8Xy27r2DN4vlt3T8tLIAAAAAAAAAAAAAAAAAAAGl0vpLjVB9k5foijyORr5aoMmT0hpk8ty4Lgigrq7Q2G0Ni1iLcovt3I5vbUPJnUMHaK20ezaGzZtDZtjaQwcL4Ou1ZxfB84vri+TPYtMdnjnOmNGSw1mxLfF74T5Sj+/Wi1W0Wh4x8Hip02QtqezZXJShLqaea711rmjuszWdwRMxO4fRugdJxxeHqxEOFsE2uOzLhKPhJNeBsUtFqxMNSlvFWJhnnToAAAAAAAAAAAAAAAAAMTSmK81W5L0nuj3v/G/Ah5GT4dJn1cZLeGu0T2jF2pG0NjVad0/XhIrbzlZL0K4+k+1vku34nsbl5M6SXVKiOKwlWJtj0rVKWypPZS2pJJcHwS8TRw8Wk1ibdVnHjiaxMtPpiSVsoR9GEmkvH9jJ5MxGSax6KuXpaYhp9LYiUKLJweUowk4vJPJpbtz3ENOtohGjWjtb5JpYiKlF/bgtmS7WuD8MixbDH9L1MrYuMnGSalF5NPimV7RNZ1Pd5O4nUvG0c7Ntdp/ALEUuP249Kt/iXLx4EmO/hk25/hMNO6caqoynbY9mEI8W/wDPZkX61m06h7ETPSHftR9AywGEjRZPbm5OcsvQg5ZZxhzaXW+Lbe7gtTFTwV00cVJpXUpASpAAAAAAAAAAAAAAAAAA0GtFu+EfzN+5L9TN59vLCtyJ7Q0WZn7VjM82OS6cxbuxFtkuc5KPZGLyivYixWOjl1byQ6chZhfkcmldh3Jxi3vlVOTkpLrylJxfV0es0eLeJr4fouce+6+H6LOmX9It9ZL4mDyp++t7qWXzy0um39Hu9XL4EeKfnhxDnTNKeyR3/XHAJxV8VvjlGztT4N9z3ePYSfaeH5Yyx6dJWeVTp4oReimc/q4zn+SLl8DIpW1/LEz7QpxEz2hscPq9iJ/YUV1zkl7lm/cWqcDPb017yljj5J9G51V1RqwMrLslLEXNuU+UIt57FfUs976/BJbfGwfCpET1lcxYopHXukhYTAAAAAAAAAAAAAAAAAAAjOtH1kfyfqzJ+0PPHsqcjzQ02ZRVzM8HJtOYR04iyEl9tyj2xk24v2fBlqk7gY2FxM6pxsqlKFkHnCcG4yT7GdxMxO4I6dYdFweLndXC217VlkIynLJLOTWbeS3LwMrPaZyWmfqitO5mZY+mn9Ht9XL4HmGfnh5Hdz1s1JTPprA6RoxUc6bKboc9iUbF4pcPE2Imto+rRiYtHTqy0jp0qAAAAAAAAAAAAAAAAAAAAABodaqejCa5NxfjvXwftM37Rp0i36K3JjpEo5mZe1QzGxrdM6GrxUUrE1KPoWR3Sj+67Ge1vNewhGN1Xtg2q3CxJ7suhJ+D3e87jl03qejzxwk+jIOFNcZLKUa4qS6mlvKGS0TeZhFM9XjTT+j2+rl8D3DP3lfcr3c+zNhYeqrHGSlBuM1wlFuMl3Nb0I6dhJ9EeULHYfJed89BfYxC85/zWU/a2TV5F6/mkrlvHqnOhPKxRZlHF1zol9+Pz1Xjktpex95Zryaz36J6549U/wAJioXQjZTONlc1nGcGpRa7GixExPZNExPWF49egAAAAAAAAAAAAAAAAAAs4zDq2Eq5cJLj1Pk/BkeXHGSk1n1c2rFo1KDYimVcnCaylF5P912Hzt6TS01t3Z1oms6lbzOXK3fZsxb9necXt4Y28mdQ1OZT2hMxsMxsYeK0XTb6dcc/vLoy9qJaZ717S9i8w0+L1VXGqbX4bFmv6lw9jLVOd/mj9kkZfq0mN0VbTvnF7K+3HpR9q4eORbx58d+0pItE9mETOkg1O1rt0bbtRzlh5tefoz3SX3o9U0ufPLJ9kuLLNJ/J3S80l9A4DGQvrhdVJSrsipQkuafw7jRiYmNwuxO43DIPXoAAAAAAAAAAAAAAAAAAMDSmi43rf0Zr0Zrj3PrRX5HGrmjr0n6o8mKLopjtG2U+mujynHfH28vExc3HyYvNHT6+ijfHandptIWcI+L/AEM/Pb0V7z6MPMgRmYDMBmAzAZgRvWDQayd1Kya3zrXBrm4rl3f49Di8qd+C/wCkp8eT0lGMzTTupeRbTr2rMBN9HJ24fPk80rIrvzjLL8xb41/6U+C39LrBbWQAAAAAAAAAAAAAAAAAAADQGn0hq1h7s24bEn9qt7Pu4e4o5vs7Bl6zGp+sdP4QX42O3pr2aHF6kzW+myMl1WJwftWefsRm5Psa8fh237/9/wBlW3Ct/TKMYml1zlXLLahJxlk896MjJScdppbvCnaJrOpWZSSWbaSXFt5I4jc9IeKp571vXWgAAABCdYcD5m3o7oWdKK6uteD+KNviZviY+veFvFbxQyNR8Z5nSOEn/HhB91vzT/vLuKdXhNTpaJfSBpLoAAAAAAAAAAAAAAAAAGwIjpLykaPpzSudsl9miErE+6e6H/IinNSPVHOWsIvpHyxrhhsK+yV81HL+SCef9RFPJj0hxOb6Qu6g+UG/GY7zGLdUYW1y8zGuDglZHKWWbbbzip8+SPcWabW1JTJM21LqJZTuVaef0q71s/ifHc3/ABF/di5vxLe7SaYfzFvq5fA44/4tfdzj80IPhsXOp51ylHue5964M3MmOt4+aNrs1ie7tesmq/mYu6jOVS3zg98oLrT5r3rt5VOd9mfCj4mPrHrH0/hHn4vgjxV7IxmZCoZgaTWyrapUucJr2S3P37Jd4FtZNfWE2Cfm0j+gFni8MlxeKoy/3YG3j80Lcd4fT5pLoAAAAAAAAAAAAAAAANgcm8oGtF+N2sHo6Fjw3o34hLYV3XGEnkvN9bz6X5fSoZ+VTyxKtkyxPSEOwupl8vrJV1rvc5exbveUZ5NY7Qgm8MDT+h/ksopSc0805ZbPSWWayzfX7me4M/xJmPoUv4plr8HipU2QtqezZVOM4S6pRea70WYnU7h2+kNU9Ya9IYeN9eSlwurzzddiW+L7OafNNGhS8Wja3W0WjaA6ff0q/wBbP4nyXN/xF/dkZvxLe7R6YfzFvq5fA44/4tfdzj80IGzensvPq6UU1k96e5pmrMbXXIMfSq7bK1wrsnFd0ZNL4HxWakUyWrHpMx/qxL18NphYzI3LW6x/9tZ/J/fEs8P8av6/2lJi88Nd5OcA79JYaOWca5+em+pVLaT/AK1BeJ9Bhru8L1I3aH0UaC2AAAAAAAAAAAAAAAALWJpVkJQfCcXF+KyOb0i9ZrPq8tG4051bBxk4y9KLafetx81as1mYn0ZkxqdLVtmzFy6kcWnUbeT0RjTGE8/VKP2/Sg395fvvXiQcfL8PJ4v3R0t4bbQaSabTWTTyafFNG7GpjcLrY6A09fgbfPYaezLhOLW1Ca+7OPNe9cmjul5rPR7EzE7hNZaQeJ+kSSjK7puKeaTlvaTZgcmfFmtP5qOTreZYel38xb6uXwOePH3tfcp5oQRs3pXX0JivKNo+DUYXO6cnlGFEJzbb/E0orxaL18+OkTMz2WLZawg2Kv8AOTnY+M5yk/5m3+p8hkt47zb6zv8AdkWnczK3mc6eNPrTdlRs/fnFezpfoXODXeXf0/8AE2GPmTjyM6uOmmWOtWVmJSjSnxVKee1/PLJ90YvmfR4KajctHFX1dJLCUAAAAAAAAAAAAAAAAAIprdo7J+fit0slZ2Pgn48PZ1mVzsGp+JH6qmenXxQhuk7dyj173+n+dhkZp9FS/wBGvzK+kemr0toaN3Ti9mzr5S/N+5awcmcfSesJaZJr0RvE6Ltr9KEmuuC217uHiaNM+O3aU8XrPql+i91NSf8Apx3eCMnPH3lvdVv5pU0rvot9XL4DBH3lfd7TzQh+H0dbY+jCfe1sr2s17Zsde8rU3rHqkuh9DqnpyalblxXCPd+5m8jkTk+WOkK98ni6NrmVdItGY0abHV3U96RujdiE1gKG9mL3PEWZ9JL8CySb5tNLm1ufZvF1Tx29V3j4um5dbjFJJJJJbkluSRsLqoAAAAAAAAAAAAAAAAAA8WwUk4yScZLJp8GmeWiLRqXkxvo5nrZoGeHm7FnKiWWzP7n4Z/vzPnubxLYreLvX+3uz82Kazv0R7Mo6QaMxo0ZjRozGjRmNGjMaNGY0aMxo0kuqerbxLVtyaw64cnY+pfh634Lsv8LhfFnx3j5f7/wsYcPinc9nSK4KKUYpRjFJRjFZJJbkklwR9C0HrMCoAAAAAAAAAAAAAAACgFGwPEpgWrJJpqSTTWTTWaafJrmeTETGpEP0xqfCbc8NJVv/AE5ZuHg+Mff4GZn+zaz1x9Py9P4Vb8aJ61RTG6Iup+srml96K24/1R3LxM3JxsmPzVn/AGVrY7V7wwdog6S4Mz3QZjQZjQzsFoi670K5ZfektiPtlx8CbHxsuTy1l3XFa3aEr0NqjXBqeJaskuFcd1a7+cvcu808H2bWvXJ1/L0/lapxojrZLoWpLJbktyS3JGmsvcbQLkZge0wPQAAAAAAAAAAAAAAHlgWpyAxbbQMSzEAY08UBaeMAxcR5ufpwrl+aMW/eiO2LHfzVif0czSs94QfSaSusUUlFTeSW5JdhgZ6RGS0RHTaheNWlrsfY41WSi8moSafU0mc46xN4iXlY6odbjLJelObXU5PL2GjFKx2hYiIh9ArGmotPccYBehigMmrEAZdVoGVCQF1AVAAAAAAAAAAAAAB4kBj2gYGIYGuvkBhWSYGPObAtSkwIrpJ/Oz/MzA5Efe291DJ5pa3Sb+Zt9XP+1nGKPnhzXuuan6r5bOJxMd/GmqS4dU5rr6ly48eG1ixesrta+spzGbLCRchNgZNUmBm0SA2VDAzqgMiIHoAAAAAAAAAAAAAHmQFiyIGHdWBg3UAYtmGAsSwoFt4QDDt0HXJuUoZt8XnJfqV7cXFaZmY6+8o5xVmdzCkNBVp5qCzXW217GxXi4qzuI/1kjFWJ3pl/JCwkelhALkcKBfrwwGXTQBnU1gZlcQLyA9AAAAAAAAAAAAAAowPMogWpVgWZUAWpYYDw8KB5eEAp8kAfJAHyQCqwgHpYUD3HDAXY0gXo1gXYoD0gKgAAAAAAAAAAAAAAUApkBTZApsANgCnmwHmwHmwHmwHmwK7ADYArsgVyAqBU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images.clipartpanda.com/green-dollar-sign-clipart-consulting-clipart-green-dollar-signwhat-is-your-time-worth----rogue-river-consulting-blog-sp0s3d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097">
            <a:off x="3415653" y="4295092"/>
            <a:ext cx="2186720" cy="218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PROCESO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Dos núcleos de hidrógeno se fusionan para obtener helio y energía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54" b="7692"/>
          <a:stretch>
            <a:fillRect/>
          </a:stretch>
        </p:blipFill>
        <p:spPr bwMode="auto">
          <a:xfrm>
            <a:off x="1000100" y="1643050"/>
            <a:ext cx="70009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0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Combustibles</a:t>
            </a:r>
            <a:endParaRPr lang="es-ES" b="1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27550" y="3302000"/>
          <a:ext cx="88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cuación" r:id="rId3" imgW="88560" imgH="253800" progId="Equation.3">
                  <p:embed/>
                </p:oleObj>
              </mc:Choice>
              <mc:Fallback>
                <p:oleObj name="Ecuación" r:id="rId3" imgW="88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02000"/>
                        <a:ext cx="88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6" descr="http://bis.babylon.com/cgi-bin/bis.fcgi?rt=GetFile&amp;uri=!!QH57AB8QMA&amp;type=0&amp;index=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143116"/>
            <a:ext cx="6786610" cy="2735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Plasma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Cuarto Estado de la Materia</a:t>
            </a:r>
          </a:p>
          <a:p>
            <a:endParaRPr lang="es-ES" dirty="0" smtClean="0"/>
          </a:p>
          <a:p>
            <a:r>
              <a:rPr lang="es-ES" dirty="0" smtClean="0"/>
              <a:t>Gas Ionizado</a:t>
            </a:r>
            <a:endParaRPr lang="es-ES" dirty="0"/>
          </a:p>
        </p:txBody>
      </p:sp>
      <p:pic>
        <p:nvPicPr>
          <p:cNvPr id="33794" name="Picture 2" descr="http://1.bp.blogspot.com/--kd73A4HLOw/UDe6oSGncsI/AAAAAAAAACw/nuE_TuIBSQA/s1600/fig+6.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5400675" cy="1981201"/>
          </a:xfrm>
          <a:prstGeom prst="rect">
            <a:avLst/>
          </a:prstGeom>
          <a:noFill/>
        </p:spPr>
      </p:pic>
      <p:pic>
        <p:nvPicPr>
          <p:cNvPr id="33796" name="Picture 4" descr="http://1.bp.blogspot.com/--kd73A4HLOw/UDe6oSGncsI/AAAAAAAAACw/nuE_TuIBSQA/s1600/fig+6.1.1.png"/>
          <p:cNvPicPr>
            <a:picLocks noChangeAspect="1" noChangeArrowheads="1"/>
          </p:cNvPicPr>
          <p:nvPr/>
        </p:nvPicPr>
        <p:blipFill>
          <a:blip r:embed="rId2"/>
          <a:srcRect l="66138" r="3438" b="24278"/>
          <a:stretch>
            <a:fillRect/>
          </a:stretch>
        </p:blipFill>
        <p:spPr bwMode="auto">
          <a:xfrm>
            <a:off x="7072330" y="2428868"/>
            <a:ext cx="1643074" cy="150019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71934" y="4143380"/>
            <a:ext cx="150019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s-ES" sz="8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7 Conector recto de flecha"/>
          <p:cNvCxnSpPr>
            <a:stCxn id="6" idx="3"/>
            <a:endCxn id="33796" idx="1"/>
          </p:cNvCxnSpPr>
          <p:nvPr/>
        </p:nvCxnSpPr>
        <p:spPr>
          <a:xfrm flipV="1">
            <a:off x="5572132" y="3178967"/>
            <a:ext cx="1500198" cy="1687688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Requisitos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Temperatura</a:t>
            </a:r>
          </a:p>
          <a:p>
            <a:pPr lvl="1">
              <a:buNone/>
            </a:pPr>
            <a:r>
              <a:rPr lang="es-ES" dirty="0" smtClean="0"/>
              <a:t>E=&gt;V=&gt;T</a:t>
            </a:r>
          </a:p>
          <a:p>
            <a:endParaRPr lang="es-ES" dirty="0" smtClean="0"/>
          </a:p>
          <a:p>
            <a:r>
              <a:rPr lang="es-ES" dirty="0" smtClean="0"/>
              <a:t>Probabilidad de </a:t>
            </a:r>
          </a:p>
          <a:p>
            <a:pPr>
              <a:buNone/>
            </a:pPr>
            <a:r>
              <a:rPr lang="es-ES" dirty="0" smtClean="0"/>
              <a:t>  choque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3647443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7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Reacciones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054485"/>
          </a:xfrm>
        </p:spPr>
        <p:txBody>
          <a:bodyPr/>
          <a:lstStyle/>
          <a:p>
            <a:pPr lvl="0" algn="ctr">
              <a:buNone/>
            </a:pPr>
            <a:r>
              <a:rPr lang="es-ES" dirty="0" smtClean="0"/>
              <a:t>D + T -&gt; 4He + n + 17,6 </a:t>
            </a:r>
            <a:r>
              <a:rPr lang="es-ES" dirty="0" err="1" smtClean="0"/>
              <a:t>MeV</a:t>
            </a:r>
            <a:r>
              <a:rPr lang="es-ES" dirty="0" smtClean="0"/>
              <a:t> </a:t>
            </a:r>
          </a:p>
          <a:p>
            <a:pPr lvl="0" algn="ctr">
              <a:buNone/>
            </a:pPr>
            <a:r>
              <a:rPr lang="es-ES" dirty="0" smtClean="0"/>
              <a:t>D + D -&gt; 3He + n + 3,2 </a:t>
            </a:r>
            <a:r>
              <a:rPr lang="es-ES" dirty="0" err="1" smtClean="0"/>
              <a:t>MeV</a:t>
            </a:r>
            <a:endParaRPr lang="es-ES" dirty="0" smtClean="0"/>
          </a:p>
          <a:p>
            <a:pPr lvl="0" algn="ctr">
              <a:buNone/>
            </a:pPr>
            <a:r>
              <a:rPr lang="es-ES" dirty="0" smtClean="0"/>
              <a:t>D + D --&gt; T + p + 4,03 </a:t>
            </a:r>
            <a:r>
              <a:rPr lang="es-ES" dirty="0" err="1" smtClean="0"/>
              <a:t>MeV</a:t>
            </a:r>
            <a:endParaRPr lang="es-ES" dirty="0" smtClean="0"/>
          </a:p>
          <a:p>
            <a:pPr algn="ctr">
              <a:buNone/>
            </a:pPr>
            <a:endParaRPr lang="es-ES" dirty="0"/>
          </a:p>
        </p:txBody>
      </p:sp>
      <p:pic>
        <p:nvPicPr>
          <p:cNvPr id="31746" name="Picture 2" descr="http://www.pac.com.ve/images/stories/publicaciones/industria/energia-g-150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43380"/>
            <a:ext cx="4276712" cy="2550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1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pPr eaLnBrk="1" hangingPunct="1"/>
            <a:r>
              <a:rPr lang="es-ES" dirty="0" smtClean="0"/>
              <a:t>Grupo Investigador</a:t>
            </a:r>
            <a:endParaRPr lang="en-US" dirty="0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760640"/>
          </a:xfrm>
        </p:spPr>
        <p:txBody>
          <a:bodyPr numCol="2"/>
          <a:lstStyle/>
          <a:p>
            <a:pPr eaLnBrk="1" hangingPunct="1"/>
            <a:r>
              <a:rPr lang="en-US" sz="1600" dirty="0" err="1" smtClean="0"/>
              <a:t>Moderadora</a:t>
            </a:r>
            <a:r>
              <a:rPr lang="en-US" sz="1600" dirty="0" smtClean="0"/>
              <a:t>: </a:t>
            </a:r>
            <a:r>
              <a:rPr lang="en-US" sz="1600" dirty="0" err="1" smtClean="0"/>
              <a:t>María</a:t>
            </a:r>
            <a:r>
              <a:rPr lang="en-US" sz="1600" dirty="0" smtClean="0"/>
              <a:t> </a:t>
            </a:r>
            <a:r>
              <a:rPr lang="en-US" sz="1600" dirty="0" err="1" smtClean="0"/>
              <a:t>Garmendia</a:t>
            </a:r>
            <a:r>
              <a:rPr lang="en-US" sz="1600" dirty="0" smtClean="0"/>
              <a:t> Aguilar</a:t>
            </a:r>
          </a:p>
          <a:p>
            <a:pPr eaLnBrk="1" hangingPunct="1"/>
            <a:r>
              <a:rPr lang="en-US" sz="1600" dirty="0" err="1" smtClean="0"/>
              <a:t>Secretario</a:t>
            </a:r>
            <a:r>
              <a:rPr lang="en-US" sz="1600" dirty="0" smtClean="0"/>
              <a:t>: </a:t>
            </a:r>
            <a:r>
              <a:rPr lang="en-US" sz="1600" dirty="0" err="1" smtClean="0"/>
              <a:t>Ginés</a:t>
            </a:r>
            <a:r>
              <a:rPr lang="en-US" sz="1600" dirty="0" smtClean="0"/>
              <a:t> Sola </a:t>
            </a:r>
            <a:r>
              <a:rPr lang="en-US" sz="1600" dirty="0" err="1" smtClean="0"/>
              <a:t>García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err="1" smtClean="0"/>
              <a:t>Shadi</a:t>
            </a:r>
            <a:r>
              <a:rPr lang="en-US" sz="1600" dirty="0" smtClean="0"/>
              <a:t> </a:t>
            </a:r>
            <a:r>
              <a:rPr lang="en-US" sz="1600" dirty="0" err="1"/>
              <a:t>A</a:t>
            </a:r>
            <a:r>
              <a:rPr lang="en-US" sz="1600" dirty="0" err="1" smtClean="0"/>
              <a:t>bdellatif</a:t>
            </a:r>
            <a:r>
              <a:rPr lang="en-US" sz="1600" dirty="0" smtClean="0"/>
              <a:t> </a:t>
            </a:r>
            <a:r>
              <a:rPr lang="en-US" sz="1600" dirty="0" err="1" smtClean="0"/>
              <a:t>Lagrate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Álvaro </a:t>
            </a:r>
            <a:r>
              <a:rPr lang="en-US" sz="1600" dirty="0" err="1"/>
              <a:t>A</a:t>
            </a:r>
            <a:r>
              <a:rPr lang="en-US" sz="1600" dirty="0" err="1" smtClean="0"/>
              <a:t>bin</a:t>
            </a:r>
            <a:r>
              <a:rPr lang="en-US" sz="1600" dirty="0" smtClean="0"/>
              <a:t> </a:t>
            </a:r>
            <a:r>
              <a:rPr lang="en-US" sz="1600" dirty="0" err="1" smtClean="0"/>
              <a:t>Saracho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Pau </a:t>
            </a:r>
            <a:r>
              <a:rPr lang="en-US" sz="1600" dirty="0" err="1" smtClean="0"/>
              <a:t>Alemany</a:t>
            </a:r>
            <a:r>
              <a:rPr lang="en-US" sz="1600" dirty="0" smtClean="0"/>
              <a:t> </a:t>
            </a:r>
            <a:r>
              <a:rPr lang="en-US" sz="1600" dirty="0" err="1" smtClean="0"/>
              <a:t>Roura</a:t>
            </a:r>
            <a:endParaRPr lang="en-US" sz="1600" dirty="0" smtClean="0"/>
          </a:p>
          <a:p>
            <a:pPr eaLnBrk="1" hangingPunct="1"/>
            <a:r>
              <a:rPr lang="en-US" sz="1600" dirty="0" err="1" smtClean="0"/>
              <a:t>Sofía</a:t>
            </a:r>
            <a:r>
              <a:rPr lang="en-US" sz="1600" dirty="0" smtClean="0"/>
              <a:t> </a:t>
            </a:r>
            <a:r>
              <a:rPr lang="en-US" sz="1600" dirty="0"/>
              <a:t>A</a:t>
            </a:r>
            <a:r>
              <a:rPr lang="en-US" sz="1600" dirty="0" smtClean="0"/>
              <a:t>lonso </a:t>
            </a:r>
            <a:r>
              <a:rPr lang="en-US" sz="1600" dirty="0" err="1"/>
              <a:t>P</a:t>
            </a:r>
            <a:r>
              <a:rPr lang="en-US" sz="1600" dirty="0" err="1" smtClean="0"/>
              <a:t>eleato</a:t>
            </a:r>
            <a:endParaRPr lang="en-US" sz="1600" dirty="0" smtClean="0"/>
          </a:p>
          <a:p>
            <a:pPr eaLnBrk="1" hangingPunct="1"/>
            <a:r>
              <a:rPr lang="en-US" sz="1600" dirty="0" err="1" smtClean="0"/>
              <a:t>Germán</a:t>
            </a:r>
            <a:r>
              <a:rPr lang="en-US" sz="1600" dirty="0" smtClean="0"/>
              <a:t> </a:t>
            </a:r>
            <a:r>
              <a:rPr lang="en-US" sz="1600" dirty="0" err="1"/>
              <a:t>Á</a:t>
            </a:r>
            <a:r>
              <a:rPr lang="en-US" sz="1600" dirty="0" err="1" smtClean="0"/>
              <a:t>lvarez</a:t>
            </a:r>
            <a:r>
              <a:rPr lang="en-US" sz="1600" dirty="0" smtClean="0"/>
              <a:t> Moreno</a:t>
            </a:r>
          </a:p>
          <a:p>
            <a:pPr eaLnBrk="1" hangingPunct="1"/>
            <a:r>
              <a:rPr lang="en-US" sz="1600" dirty="0" smtClean="0"/>
              <a:t>Luis </a:t>
            </a:r>
            <a:r>
              <a:rPr lang="en-US" sz="1600" dirty="0"/>
              <a:t>F</a:t>
            </a:r>
            <a:r>
              <a:rPr lang="en-US" sz="1600" dirty="0" smtClean="0"/>
              <a:t>elipe </a:t>
            </a:r>
            <a:r>
              <a:rPr lang="en-US" sz="1600" dirty="0" err="1"/>
              <a:t>Á</a:t>
            </a:r>
            <a:r>
              <a:rPr lang="en-US" sz="1600" dirty="0" err="1" smtClean="0"/>
              <a:t>vilés</a:t>
            </a:r>
            <a:r>
              <a:rPr lang="en-US" sz="1600" dirty="0" smtClean="0"/>
              <a:t> </a:t>
            </a:r>
            <a:r>
              <a:rPr lang="en-US" sz="1600" dirty="0" err="1"/>
              <a:t>V</a:t>
            </a:r>
            <a:r>
              <a:rPr lang="en-US" sz="1600" dirty="0" err="1" smtClean="0"/>
              <a:t>élez</a:t>
            </a:r>
            <a:endParaRPr lang="en-US" sz="1600" dirty="0" smtClean="0"/>
          </a:p>
          <a:p>
            <a:pPr eaLnBrk="1" hangingPunct="1"/>
            <a:r>
              <a:rPr lang="en-US" sz="1600" dirty="0" err="1" smtClean="0"/>
              <a:t>María</a:t>
            </a:r>
            <a:r>
              <a:rPr lang="en-US" sz="1600" dirty="0" smtClean="0"/>
              <a:t> </a:t>
            </a:r>
            <a:r>
              <a:rPr lang="en-US" sz="1600" dirty="0" err="1" smtClean="0"/>
              <a:t>Bresó</a:t>
            </a:r>
            <a:r>
              <a:rPr lang="en-US" sz="1600" dirty="0" smtClean="0"/>
              <a:t> </a:t>
            </a:r>
            <a:r>
              <a:rPr lang="en-US" sz="1600" dirty="0" err="1" smtClean="0"/>
              <a:t>Plá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Jordi </a:t>
            </a:r>
            <a:r>
              <a:rPr lang="en-US" sz="1600" dirty="0" err="1"/>
              <a:t>C</a:t>
            </a:r>
            <a:r>
              <a:rPr lang="en-US" sz="1600" dirty="0" err="1" smtClean="0"/>
              <a:t>arbonell</a:t>
            </a:r>
            <a:r>
              <a:rPr lang="en-US" sz="1600" dirty="0" smtClean="0"/>
              <a:t> </a:t>
            </a:r>
            <a:r>
              <a:rPr lang="en-US" sz="1600" dirty="0" err="1"/>
              <a:t>P</a:t>
            </a:r>
            <a:r>
              <a:rPr lang="en-US" sz="1600" dirty="0" err="1" smtClean="0"/>
              <a:t>radas</a:t>
            </a:r>
            <a:endParaRPr lang="en-US" sz="1600" dirty="0" smtClean="0"/>
          </a:p>
          <a:p>
            <a:pPr eaLnBrk="1" hangingPunct="1"/>
            <a:r>
              <a:rPr lang="en-US" sz="1600" dirty="0" err="1" smtClean="0"/>
              <a:t>María</a:t>
            </a:r>
            <a:r>
              <a:rPr lang="en-US" sz="1600" dirty="0" smtClean="0"/>
              <a:t> Castellano Bernal</a:t>
            </a:r>
          </a:p>
          <a:p>
            <a:pPr eaLnBrk="1" hangingPunct="1"/>
            <a:r>
              <a:rPr lang="en-US" sz="1600" dirty="0" smtClean="0"/>
              <a:t>Javier </a:t>
            </a:r>
            <a:r>
              <a:rPr lang="en-US" sz="1600" dirty="0" err="1"/>
              <a:t>F</a:t>
            </a:r>
            <a:r>
              <a:rPr lang="en-US" sz="1600" dirty="0" err="1" smtClean="0"/>
              <a:t>ernández</a:t>
            </a:r>
            <a:r>
              <a:rPr lang="en-US" sz="1600" dirty="0" smtClean="0"/>
              <a:t> Benito</a:t>
            </a:r>
          </a:p>
          <a:p>
            <a:pPr eaLnBrk="1" hangingPunct="1"/>
            <a:r>
              <a:rPr lang="en-US" sz="1600" dirty="0" smtClean="0"/>
              <a:t>Pablo </a:t>
            </a:r>
            <a:r>
              <a:rPr lang="en-US" sz="1600" dirty="0"/>
              <a:t>G</a:t>
            </a:r>
            <a:r>
              <a:rPr lang="en-US" sz="1600" dirty="0" smtClean="0"/>
              <a:t>ila </a:t>
            </a:r>
            <a:r>
              <a:rPr lang="en-US" sz="1600" dirty="0" err="1"/>
              <a:t>H</a:t>
            </a:r>
            <a:r>
              <a:rPr lang="en-US" sz="1600" dirty="0" err="1" smtClean="0"/>
              <a:t>erranz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Alejandro </a:t>
            </a:r>
            <a:r>
              <a:rPr lang="en-US" sz="1600" dirty="0" err="1"/>
              <a:t>L</a:t>
            </a:r>
            <a:r>
              <a:rPr lang="en-US" sz="1600" dirty="0" err="1" smtClean="0"/>
              <a:t>era</a:t>
            </a:r>
            <a:r>
              <a:rPr lang="en-US" sz="1600" dirty="0" smtClean="0"/>
              <a:t> </a:t>
            </a:r>
            <a:r>
              <a:rPr lang="en-US" sz="1600" dirty="0" err="1" smtClean="0"/>
              <a:t>Fuerte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Carlos </a:t>
            </a:r>
            <a:r>
              <a:rPr lang="en-US" sz="1600" dirty="0"/>
              <a:t>J</a:t>
            </a:r>
            <a:r>
              <a:rPr lang="en-US" sz="1600" dirty="0" smtClean="0"/>
              <a:t>avier </a:t>
            </a:r>
            <a:r>
              <a:rPr lang="en-US" sz="1600" dirty="0"/>
              <a:t>M</a:t>
            </a:r>
            <a:r>
              <a:rPr lang="en-US" sz="1600" dirty="0" smtClean="0"/>
              <a:t>arina </a:t>
            </a:r>
            <a:r>
              <a:rPr lang="en-US" sz="1600" dirty="0" err="1" smtClean="0"/>
              <a:t>Cañellas</a:t>
            </a:r>
            <a:r>
              <a:rPr lang="en-US" sz="1600" dirty="0" smtClean="0"/>
              <a:t> </a:t>
            </a:r>
          </a:p>
          <a:p>
            <a:pPr eaLnBrk="1" hangingPunct="1"/>
            <a:r>
              <a:rPr lang="en-US" sz="1600" dirty="0" smtClean="0"/>
              <a:t>Diego </a:t>
            </a:r>
            <a:r>
              <a:rPr lang="en-US" sz="1600" dirty="0" err="1"/>
              <a:t>M</a:t>
            </a:r>
            <a:r>
              <a:rPr lang="en-US" sz="1600" dirty="0" err="1" smtClean="0"/>
              <a:t>onzón</a:t>
            </a:r>
            <a:r>
              <a:rPr lang="en-US" sz="1600" dirty="0" smtClean="0"/>
              <a:t> Martín</a:t>
            </a:r>
          </a:p>
          <a:p>
            <a:pPr eaLnBrk="1" hangingPunct="1"/>
            <a:r>
              <a:rPr lang="en-US" sz="1600" dirty="0" smtClean="0"/>
              <a:t>Elena </a:t>
            </a:r>
            <a:r>
              <a:rPr lang="en-US" sz="1600" dirty="0" err="1" smtClean="0"/>
              <a:t>París</a:t>
            </a:r>
            <a:r>
              <a:rPr lang="en-US" sz="1600" dirty="0" smtClean="0"/>
              <a:t> </a:t>
            </a:r>
            <a:r>
              <a:rPr lang="en-US" sz="1600" dirty="0" err="1"/>
              <a:t>Q</a:t>
            </a:r>
            <a:r>
              <a:rPr lang="en-US" sz="1600" dirty="0" err="1" smtClean="0"/>
              <a:t>uijada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err="1" smtClean="0"/>
              <a:t>Víctor</a:t>
            </a:r>
            <a:r>
              <a:rPr lang="en-US" sz="1600" dirty="0" smtClean="0"/>
              <a:t> Pérez </a:t>
            </a:r>
            <a:r>
              <a:rPr lang="en-US" sz="1600" dirty="0" err="1" smtClean="0"/>
              <a:t>Aldea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Blas Rivas </a:t>
            </a:r>
            <a:r>
              <a:rPr lang="en-US" sz="1600" dirty="0" err="1" smtClean="0"/>
              <a:t>Ssantos</a:t>
            </a:r>
            <a:endParaRPr lang="en-US" sz="1600" dirty="0" smtClean="0"/>
          </a:p>
          <a:p>
            <a:pPr eaLnBrk="1" hangingPunct="1"/>
            <a:r>
              <a:rPr lang="en-US" sz="1600" dirty="0" err="1" smtClean="0"/>
              <a:t>Josep</a:t>
            </a:r>
            <a:r>
              <a:rPr lang="en-US" sz="1600" dirty="0" smtClean="0"/>
              <a:t> </a:t>
            </a:r>
            <a:r>
              <a:rPr lang="en-US" sz="1600" dirty="0"/>
              <a:t>M</a:t>
            </a:r>
            <a:r>
              <a:rPr lang="en-US" sz="1600" dirty="0" smtClean="0"/>
              <a:t>aria Salvia </a:t>
            </a:r>
            <a:r>
              <a:rPr lang="en-US" sz="1600" dirty="0" err="1"/>
              <a:t>H</a:t>
            </a:r>
            <a:r>
              <a:rPr lang="en-US" sz="1600" dirty="0" err="1" smtClean="0"/>
              <a:t>ornos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Jaime </a:t>
            </a:r>
            <a:r>
              <a:rPr lang="en-US" sz="1600" dirty="0" err="1" smtClean="0"/>
              <a:t>Scharfhausen</a:t>
            </a:r>
            <a:r>
              <a:rPr lang="en-US" sz="1600" dirty="0" smtClean="0"/>
              <a:t> </a:t>
            </a:r>
            <a:r>
              <a:rPr lang="en-US" sz="1600" dirty="0" err="1" smtClean="0"/>
              <a:t>Curiel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Alexandre </a:t>
            </a:r>
            <a:r>
              <a:rPr lang="en-US" sz="1600" dirty="0" err="1" smtClean="0"/>
              <a:t>Xifra</a:t>
            </a:r>
            <a:r>
              <a:rPr lang="en-US" sz="1600" dirty="0" smtClean="0"/>
              <a:t> </a:t>
            </a:r>
            <a:r>
              <a:rPr lang="en-US" sz="1600" dirty="0" err="1" smtClean="0"/>
              <a:t>Lladó</a:t>
            </a:r>
            <a:r>
              <a:rPr lang="en-US" sz="1600" dirty="0" smtClean="0"/>
              <a:t>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Confinamiento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Inercial (ICF)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Magnético (MCF)</a:t>
            </a:r>
          </a:p>
          <a:p>
            <a:pPr lvl="1">
              <a:buNone/>
            </a:pPr>
            <a:r>
              <a:rPr lang="es-ES" sz="2000" dirty="0" err="1" smtClean="0"/>
              <a:t>Tokamak</a:t>
            </a:r>
            <a:endParaRPr lang="es-ES" sz="2000" dirty="0" smtClean="0"/>
          </a:p>
          <a:p>
            <a:pPr lvl="1">
              <a:buNone/>
            </a:pPr>
            <a:r>
              <a:rPr lang="es-ES" sz="2000" dirty="0" err="1" smtClean="0"/>
              <a:t>Stellerator</a:t>
            </a:r>
            <a:endParaRPr lang="es-ES" sz="2000" dirty="0"/>
          </a:p>
        </p:txBody>
      </p:sp>
      <p:pic>
        <p:nvPicPr>
          <p:cNvPr id="4" name="3 Imagen" descr="http://www14.brinkster.com/aleatoriedad/OndasMateria_archivos/funu057.gi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2066" y="121442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www.euro-fusion.org/wpcms/wp-content/uploads/2011/09/jg05-537-1c-720x260.jpg"/>
          <p:cNvPicPr>
            <a:picLocks noChangeAspect="1" noChangeArrowheads="1"/>
          </p:cNvPicPr>
          <p:nvPr/>
        </p:nvPicPr>
        <p:blipFill>
          <a:blip r:embed="rId3"/>
          <a:srcRect l="4166" r="5208"/>
          <a:stretch>
            <a:fillRect/>
          </a:stretch>
        </p:blipFill>
        <p:spPr bwMode="auto">
          <a:xfrm>
            <a:off x="2571736" y="4143380"/>
            <a:ext cx="6215106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7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Residuos</a:t>
            </a:r>
            <a:endParaRPr lang="es-ES" b="1" dirty="0"/>
          </a:p>
        </p:txBody>
      </p:sp>
      <p:pic>
        <p:nvPicPr>
          <p:cNvPr id="30722" name="Picture 2" descr="http://www.dma.fi.upm.es/docencia/primerciclo/matrecreativa/juegos/Neutron/imagenes/neut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2357454" cy="2223261"/>
          </a:xfrm>
          <a:prstGeom prst="rect">
            <a:avLst/>
          </a:prstGeom>
          <a:noFill/>
        </p:spPr>
      </p:pic>
      <p:pic>
        <p:nvPicPr>
          <p:cNvPr id="30724" name="Picture 4" descr="http://www.expoknews.com/wp-content/uploads/2013/11/Depositphotos_5114311_x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36"/>
            <a:ext cx="2977458" cy="2214578"/>
          </a:xfrm>
          <a:prstGeom prst="rect">
            <a:avLst/>
          </a:prstGeom>
          <a:noFill/>
        </p:spPr>
      </p:pic>
      <p:pic>
        <p:nvPicPr>
          <p:cNvPr id="30726" name="Picture 6" descr="http://www.infoescola.com/wp-content/uploads/2011/08/trit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14752"/>
            <a:ext cx="2786062" cy="27860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214414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Neutrones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215206" y="37147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Helio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43636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Tritio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78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SORPRÉNDETE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s-ES" sz="4000" dirty="0" smtClean="0"/>
              <a:t>El Tritio tarda 375 millones de veces menos en desintegrarse que el Uranio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6483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SITUACIÓN ACTUAL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r="12999"/>
          <a:stretch/>
        </p:blipFill>
        <p:spPr>
          <a:xfrm rot="5400000">
            <a:off x="2071594" y="1968968"/>
            <a:ext cx="4882110" cy="40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4596" y="157808"/>
            <a:ext cx="8229600" cy="1143000"/>
          </a:xfrm>
        </p:spPr>
        <p:txBody>
          <a:bodyPr/>
          <a:lstStyle/>
          <a:p>
            <a:r>
              <a:rPr lang="ca-ES" b="1" dirty="0" smtClean="0"/>
              <a:t>JET</a:t>
            </a:r>
            <a:br>
              <a:rPr lang="ca-ES" b="1" dirty="0" smtClean="0"/>
            </a:br>
            <a:r>
              <a:rPr lang="ca-ES" sz="3600" b="1" dirty="0" smtClean="0"/>
              <a:t>(</a:t>
            </a:r>
            <a:r>
              <a:rPr lang="ca-ES" sz="3600" b="1" dirty="0" err="1" smtClean="0"/>
              <a:t>Joint</a:t>
            </a:r>
            <a:r>
              <a:rPr lang="ca-ES" sz="3600" b="1" dirty="0" smtClean="0"/>
              <a:t> </a:t>
            </a:r>
            <a:r>
              <a:rPr lang="ca-ES" sz="3600" b="1" dirty="0" err="1" smtClean="0"/>
              <a:t>European</a:t>
            </a:r>
            <a:r>
              <a:rPr lang="ca-ES" sz="3600" b="1" dirty="0" smtClean="0"/>
              <a:t> Torus)</a:t>
            </a:r>
            <a:endParaRPr lang="ca-ES" b="1" dirty="0"/>
          </a:p>
        </p:txBody>
      </p:sp>
      <p:pic>
        <p:nvPicPr>
          <p:cNvPr id="1026" name="Picture 2" descr="http://www.howitworksdaily.com/wp-content/uploads/2013/11/tokam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0253"/>
          <a:stretch/>
        </p:blipFill>
        <p:spPr bwMode="auto">
          <a:xfrm>
            <a:off x="2370548" y="1484784"/>
            <a:ext cx="4320480" cy="29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1475656" y="4416244"/>
            <a:ext cx="1368152" cy="900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23528" y="53171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Reino</a:t>
            </a:r>
            <a:r>
              <a:rPr lang="ca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a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Unido</a:t>
            </a:r>
            <a:endParaRPr lang="ca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98181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ca-ES" sz="2000" dirty="0" err="1" smtClean="0">
                <a:latin typeface="+mj-lt"/>
              </a:rPr>
              <a:t>Confinamiento</a:t>
            </a:r>
            <a:r>
              <a:rPr lang="ca-ES" sz="2000" dirty="0" smtClean="0">
                <a:latin typeface="+mj-lt"/>
              </a:rPr>
              <a:t> </a:t>
            </a:r>
            <a:r>
              <a:rPr lang="ca-ES" sz="2000" dirty="0" err="1" smtClean="0">
                <a:latin typeface="+mj-lt"/>
              </a:rPr>
              <a:t>magnético</a:t>
            </a:r>
            <a:endParaRPr lang="ca-ES" sz="2000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5209456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Primeros</a:t>
            </a:r>
            <a:r>
              <a:rPr lang="ca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a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Plasmas</a:t>
            </a:r>
            <a:r>
              <a:rPr lang="ca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1983</a:t>
            </a:r>
            <a:endParaRPr lang="ca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12 Conector recto de flecha"/>
          <p:cNvCxnSpPr>
            <a:endCxn id="11" idx="0"/>
          </p:cNvCxnSpPr>
          <p:nvPr/>
        </p:nvCxnSpPr>
        <p:spPr>
          <a:xfrm>
            <a:off x="6399330" y="4397315"/>
            <a:ext cx="1070738" cy="812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026" idx="2"/>
            <a:endCxn id="10" idx="0"/>
          </p:cNvCxnSpPr>
          <p:nvPr/>
        </p:nvCxnSpPr>
        <p:spPr>
          <a:xfrm>
            <a:off x="4530788" y="4416244"/>
            <a:ext cx="77216" cy="1565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JET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a-ES" b="1" dirty="0" smtClean="0"/>
              <a:t>No han </a:t>
            </a:r>
            <a:r>
              <a:rPr lang="ca-ES" b="1" dirty="0" err="1" smtClean="0"/>
              <a:t>demostrado</a:t>
            </a:r>
            <a:r>
              <a:rPr lang="ca-ES" b="1" dirty="0" smtClean="0"/>
              <a:t>:</a:t>
            </a:r>
          </a:p>
          <a:p>
            <a:pPr lvl="1"/>
            <a:r>
              <a:rPr lang="ca-ES" dirty="0" err="1"/>
              <a:t>Viabilidad</a:t>
            </a:r>
            <a:r>
              <a:rPr lang="ca-ES" dirty="0"/>
              <a:t> </a:t>
            </a:r>
            <a:r>
              <a:rPr lang="ca-ES" dirty="0" err="1" smtClean="0"/>
              <a:t>económica</a:t>
            </a:r>
            <a:endParaRPr lang="ca-ES" dirty="0"/>
          </a:p>
          <a:p>
            <a:pPr lvl="1"/>
            <a:r>
              <a:rPr lang="ca-ES" dirty="0" err="1"/>
              <a:t>Ganancia</a:t>
            </a:r>
            <a:r>
              <a:rPr lang="ca-ES" dirty="0"/>
              <a:t> </a:t>
            </a:r>
            <a:r>
              <a:rPr lang="es-ES" dirty="0" smtClean="0"/>
              <a:t>energética</a:t>
            </a:r>
          </a:p>
          <a:p>
            <a:pPr lvl="1"/>
            <a:endParaRPr lang="ca-ES" dirty="0" smtClean="0"/>
          </a:p>
          <a:p>
            <a:r>
              <a:rPr lang="ca-ES" b="1" dirty="0" smtClean="0"/>
              <a:t>Precursor de ITER</a:t>
            </a:r>
          </a:p>
          <a:p>
            <a:endParaRPr lang="ca-E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18377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ca-ES" dirty="0" smtClean="0"/>
              <a:t>Fases:</a:t>
            </a:r>
          </a:p>
          <a:p>
            <a:pPr lvl="1"/>
            <a:r>
              <a:rPr lang="ca-ES" dirty="0" err="1" smtClean="0"/>
              <a:t>Experimentos</a:t>
            </a:r>
            <a:endParaRPr lang="ca-ES" dirty="0" smtClean="0"/>
          </a:p>
          <a:p>
            <a:pPr lvl="1"/>
            <a:r>
              <a:rPr lang="ca-ES" dirty="0" err="1" smtClean="0"/>
              <a:t>Comprensión</a:t>
            </a:r>
            <a:endParaRPr lang="ca-ES" dirty="0" smtClean="0"/>
          </a:p>
          <a:p>
            <a:pPr lvl="1"/>
            <a:r>
              <a:rPr lang="ca-ES" dirty="0" err="1" smtClean="0"/>
              <a:t>Construcción</a:t>
            </a:r>
            <a:endParaRPr lang="ca-ES" dirty="0" smtClean="0"/>
          </a:p>
          <a:p>
            <a:pPr lvl="1"/>
            <a:r>
              <a:rPr lang="ca-ES" dirty="0" err="1" smtClean="0"/>
              <a:t>Perfección</a:t>
            </a:r>
            <a:endParaRPr lang="ca-ES" dirty="0" smtClean="0"/>
          </a:p>
          <a:p>
            <a:pPr lvl="1"/>
            <a:endParaRPr lang="ca-ES" dirty="0" smtClean="0"/>
          </a:p>
          <a:p>
            <a:pPr lvl="1"/>
            <a:endParaRPr lang="ca-ES" dirty="0"/>
          </a:p>
        </p:txBody>
      </p:sp>
      <p:pic>
        <p:nvPicPr>
          <p:cNvPr id="3074" name="Picture 2" descr="http://upload.wikimedia.org/wikipedia/commons/thumb/c/cf/ITER_Logo_NoonYellow.svg/500px-ITER_Logo_NoonYello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392488" cy="20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9/91/Cadarache_(red_dot)_CIA_World_Factbook_ma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4045" r="11442" b="8240"/>
          <a:stretch/>
        </p:blipFill>
        <p:spPr bwMode="auto">
          <a:xfrm>
            <a:off x="5796136" y="2852936"/>
            <a:ext cx="25908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08104" y="548592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/>
              <a:t>Cadarache</a:t>
            </a:r>
            <a:r>
              <a:rPr lang="ca-ES" sz="2400" b="1" dirty="0" smtClean="0"/>
              <a:t> (</a:t>
            </a:r>
            <a:r>
              <a:rPr lang="ca-ES" sz="2400" b="1" dirty="0" err="1" smtClean="0"/>
              <a:t>Francia</a:t>
            </a:r>
            <a:r>
              <a:rPr lang="ca-ES" sz="2400" b="1" dirty="0" smtClean="0"/>
              <a:t>)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3057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200" y1="7400" x2="42200" y2="15000"/>
                        <a14:foregroundMark x1="42200" y1="15000" x2="85200" y2="11200"/>
                        <a14:foregroundMark x1="97000" y1="21200" x2="97000" y2="21200"/>
                        <a14:foregroundMark x1="2600" y1="83200" x2="2600" y2="83200"/>
                        <a14:foregroundMark x1="6200" y1="83200" x2="6200" y2="83200"/>
                        <a14:foregroundMark x1="2600" y1="86400" x2="260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" y="1340767"/>
            <a:ext cx="5189145" cy="518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iies.es/photo/art/default/2239927-3127254.jpg?v=128954805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4" b="985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816471" cy="36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940152" y="46748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4859557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b="1" dirty="0" err="1" smtClean="0"/>
              <a:t>Bobinas</a:t>
            </a:r>
            <a:r>
              <a:rPr lang="ca-ES" sz="2200" b="1" dirty="0" smtClean="0"/>
              <a:t> </a:t>
            </a:r>
            <a:r>
              <a:rPr lang="ca-ES" sz="2200" b="1" dirty="0" err="1" smtClean="0"/>
              <a:t>superconductoras</a:t>
            </a:r>
            <a:endParaRPr lang="ca-ES" sz="2200" b="1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563888" y="2564904"/>
            <a:ext cx="302433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84" b="95686" l="3041" r="99153">
                        <a14:foregroundMark x1="34197" y1="38472" x2="34197" y2="38472"/>
                        <a14:foregroundMark x1="59322" y1="39745" x2="59322" y2="39745"/>
                        <a14:foregroundMark x1="78913" y1="15771" x2="78913" y2="15771"/>
                        <a14:foregroundMark x1="81655" y1="36068" x2="81655" y2="36068"/>
                        <a14:foregroundMark x1="43170" y1="37412" x2="43170" y2="37412"/>
                        <a14:foregroundMark x1="24776" y1="37199" x2="41675" y2="48798"/>
                        <a14:foregroundMark x1="40578" y1="17327" x2="40578" y2="17327"/>
                        <a14:foregroundMark x1="83051" y1="15559" x2="83051" y2="15559"/>
                        <a14:foregroundMark x1="64158" y1="14286" x2="72532" y2="17115"/>
                        <a14:foregroundMark x1="18843" y1="17963" x2="41525" y2="14498"/>
                        <a14:foregroundMark x1="15204" y1="31542" x2="14257" y2="44484"/>
                        <a14:foregroundMark x1="7428" y1="32178" x2="5932" y2="50141"/>
                        <a14:foregroundMark x1="22034" y1="31966" x2="43320" y2="30693"/>
                        <a14:foregroundMark x1="25972" y1="72136" x2="40578" y2="83593"/>
                        <a14:foregroundMark x1="22483" y1="76874" x2="37388" y2="93069"/>
                        <a14:foregroundMark x1="15503" y1="64144" x2="13809" y2="84653"/>
                        <a14:foregroundMark x1="5932" y1="65205" x2="4686" y2="8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95"/>
          <a:stretch/>
        </p:blipFill>
        <p:spPr bwMode="auto">
          <a:xfrm>
            <a:off x="0" y="576064"/>
            <a:ext cx="897047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7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 de flecha"/>
          <p:cNvCxnSpPr>
            <a:endCxn id="11" idx="0"/>
          </p:cNvCxnSpPr>
          <p:nvPr/>
        </p:nvCxnSpPr>
        <p:spPr>
          <a:xfrm flipH="1">
            <a:off x="1723409" y="2780928"/>
            <a:ext cx="2704575" cy="2582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 bwMode="auto">
          <a:xfrm>
            <a:off x="454596" y="1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a-ES" b="1" dirty="0" smtClean="0"/>
              <a:t>NIF</a:t>
            </a:r>
            <a:br>
              <a:rPr lang="ca-ES" b="1" dirty="0" smtClean="0"/>
            </a:br>
            <a:r>
              <a:rPr lang="ca-ES" sz="3600" b="1" dirty="0" smtClean="0"/>
              <a:t>(</a:t>
            </a:r>
            <a:r>
              <a:rPr lang="ca-ES" sz="3600" b="1" dirty="0" err="1" smtClean="0"/>
              <a:t>National</a:t>
            </a:r>
            <a:r>
              <a:rPr lang="ca-ES" sz="3600" b="1" dirty="0" smtClean="0"/>
              <a:t> </a:t>
            </a:r>
            <a:r>
              <a:rPr lang="ca-ES" sz="3600" b="1" dirty="0" err="1" smtClean="0"/>
              <a:t>Ignition</a:t>
            </a:r>
            <a:r>
              <a:rPr lang="ca-ES" sz="3600" b="1" dirty="0" smtClean="0"/>
              <a:t> </a:t>
            </a:r>
            <a:r>
              <a:rPr lang="ca-ES" sz="3600" b="1" dirty="0" err="1" smtClean="0"/>
              <a:t>Facility</a:t>
            </a:r>
            <a:r>
              <a:rPr lang="ca-ES" sz="3600" b="1" dirty="0" smtClean="0"/>
              <a:t>)</a:t>
            </a:r>
            <a:endParaRPr lang="ca-ES" b="1" dirty="0"/>
          </a:p>
        </p:txBody>
      </p:sp>
      <p:sp>
        <p:nvSpPr>
          <p:cNvPr id="6" name="AutoShape 2" descr="https://lasers.llnl.gov/content/assets/images/media/photo-gallery/large/nif-1209-1804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148" name="Picture 4" descr="http://curiosidades.batanga.com/sites/curiosidades.batanga.com/files/NIF-National-Ignition-Facility.jpg?noredir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3565" r="2674" b="10220"/>
          <a:stretch/>
        </p:blipFill>
        <p:spPr bwMode="auto">
          <a:xfrm>
            <a:off x="2088174" y="1399953"/>
            <a:ext cx="4962444" cy="29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47025" y="5363924"/>
            <a:ext cx="195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 smtClean="0"/>
              <a:t>Estados</a:t>
            </a:r>
            <a:r>
              <a:rPr lang="ca-ES" b="1" dirty="0" smtClean="0"/>
              <a:t> </a:t>
            </a:r>
            <a:r>
              <a:rPr lang="ca-ES" b="1" dirty="0" err="1"/>
              <a:t>U</a:t>
            </a:r>
            <a:r>
              <a:rPr lang="ca-ES" b="1" dirty="0" err="1" smtClean="0"/>
              <a:t>nidos</a:t>
            </a:r>
            <a:endParaRPr lang="ca-ES" b="1" dirty="0"/>
          </a:p>
        </p:txBody>
      </p:sp>
      <p:cxnSp>
        <p:nvCxnSpPr>
          <p:cNvPr id="16" name="15 Conector recto de flecha"/>
          <p:cNvCxnSpPr>
            <a:endCxn id="17" idx="0"/>
          </p:cNvCxnSpPr>
          <p:nvPr/>
        </p:nvCxnSpPr>
        <p:spPr>
          <a:xfrm>
            <a:off x="4569396" y="4381499"/>
            <a:ext cx="0" cy="847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660295" y="5229200"/>
            <a:ext cx="181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 smtClean="0"/>
              <a:t>Confinamiento</a:t>
            </a:r>
            <a:r>
              <a:rPr lang="ca-ES" b="1" dirty="0" smtClean="0"/>
              <a:t> Inercial</a:t>
            </a:r>
            <a:endParaRPr lang="ca-ES" b="1" dirty="0"/>
          </a:p>
        </p:txBody>
      </p:sp>
      <p:cxnSp>
        <p:nvCxnSpPr>
          <p:cNvPr id="30" name="29 Conector recto de flecha"/>
          <p:cNvCxnSpPr>
            <a:stCxn id="17" idx="3"/>
          </p:cNvCxnSpPr>
          <p:nvPr/>
        </p:nvCxnSpPr>
        <p:spPr>
          <a:xfrm>
            <a:off x="5478497" y="5552366"/>
            <a:ext cx="82169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50" name="Picture 6" descr="http://upload.wikimedia.org/wikipedia/commons/b/b8/Fusion_microcapsu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6389" r="12611" b="21919"/>
          <a:stretch/>
        </p:blipFill>
        <p:spPr bwMode="auto">
          <a:xfrm>
            <a:off x="6489748" y="4720711"/>
            <a:ext cx="2176762" cy="15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ea typeface="Times New Roman" pitchFamily="18" charset="0"/>
                <a:cs typeface="Calibri" pitchFamily="34" charset="0"/>
              </a:rPr>
              <a:t> INTRODUCCIÓN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</a:rPr>
              <a:t> SITUACIÓN ESPAÑA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</a:rPr>
              <a:t>PROCESO</a:t>
            </a:r>
            <a:endParaRPr lang="es-ES" b="1" cap="all" dirty="0">
              <a:ln w="0"/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</a:rPr>
              <a:t>SITUACIÓN ACTUAL </a:t>
            </a:r>
            <a:endParaRPr lang="es-ES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</a:rPr>
              <a:t>VENTAJAS </a:t>
            </a:r>
            <a:r>
              <a:rPr lang="es-E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</a:rPr>
              <a:t>Y DESVENTAJAS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</a:rPr>
              <a:t> </a:t>
            </a:r>
            <a:r>
              <a:rPr lang="es-E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</a:rPr>
              <a:t>CONCLUSIONES</a:t>
            </a:r>
            <a:endParaRPr lang="es-ES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16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5.VENTAJAS Y DESVENTAJAS	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944871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VENTAJAS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DESVENTAJAS</a:t>
                      </a:r>
                      <a:endParaRPr lang="es-ES" dirty="0"/>
                    </a:p>
                  </a:txBody>
                  <a:tcPr/>
                </a:tc>
              </a:tr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LIMPIA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FALTA DE INVERSIÓN</a:t>
                      </a:r>
                      <a:endParaRPr lang="es-ES" dirty="0"/>
                    </a:p>
                  </a:txBody>
                  <a:tcPr/>
                </a:tc>
              </a:tr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RENTABLE A LARGO PLAZO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FASE</a:t>
                      </a:r>
                      <a:r>
                        <a:rPr lang="es-ES" baseline="0" dirty="0" smtClean="0"/>
                        <a:t> EXPERIMENTAL</a:t>
                      </a:r>
                      <a:endParaRPr lang="es-ES" dirty="0"/>
                    </a:p>
                  </a:txBody>
                  <a:tcPr/>
                </a:tc>
              </a:tr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INAGOTABLE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DESCONOCIMIENTO SOCIAL</a:t>
                      </a:r>
                      <a:endParaRPr lang="es-ES" dirty="0"/>
                    </a:p>
                  </a:txBody>
                  <a:tcPr/>
                </a:tc>
              </a:tr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MUY SEGURA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DIFÍCIL</a:t>
                      </a:r>
                      <a:r>
                        <a:rPr lang="es-ES" baseline="0" dirty="0" smtClean="0"/>
                        <a:t> TRANSPORTE (ITER)</a:t>
                      </a:r>
                      <a:endParaRPr lang="es-ES" dirty="0"/>
                    </a:p>
                  </a:txBody>
                  <a:tcPr/>
                </a:tc>
              </a:tr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USO UNIVERSAL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SE OBTIENE</a:t>
                      </a:r>
                      <a:r>
                        <a:rPr lang="es-ES" baseline="0" dirty="0" smtClean="0"/>
                        <a:t> MUCHA ENERGÍA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97641">
                <a:tc>
                  <a:txBody>
                    <a:bodyPr/>
                    <a:lstStyle/>
                    <a:p>
                      <a:r>
                        <a:rPr lang="es-ES" dirty="0" smtClean="0"/>
                        <a:t>RESIDUOS POCO DAÑINOS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73795" y="951221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SORPRÉNDETE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2279" y="270892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1 Litro de H2O</a:t>
            </a:r>
          </a:p>
          <a:p>
            <a:pPr algn="ctr"/>
            <a:r>
              <a:rPr lang="es-ES" sz="2800" b="1" dirty="0" smtClean="0"/>
              <a:t>=</a:t>
            </a:r>
          </a:p>
          <a:p>
            <a:pPr algn="ctr"/>
            <a:r>
              <a:rPr lang="es-ES" sz="2800" b="1" dirty="0" smtClean="0"/>
              <a:t>Energía necesaria para 1 persona durante 80 años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9165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6. CONCLUSIONES</a:t>
            </a:r>
            <a:endParaRPr lang="es-ES" b="1" dirty="0"/>
          </a:p>
        </p:txBody>
      </p:sp>
      <p:pic>
        <p:nvPicPr>
          <p:cNvPr id="4098" name="Picture 2" descr="http://questgarden.com/72/63/4/090923120618/images/Writing%20m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36766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Avances Reales	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Progreso en diferentes aspectos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Materiales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Infraestructura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Confinamiento plasmático.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Reproducimos las estrellas.</a:t>
            </a:r>
            <a:endParaRPr lang="es-ES" dirty="0"/>
          </a:p>
        </p:txBody>
      </p:sp>
      <p:pic>
        <p:nvPicPr>
          <p:cNvPr id="7170" name="Picture 2" descr="C:\Users\Euroforum\Documents\Ponencia\Audiovisual\progre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260104" cy="24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¿Cómo nos afecta?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Vida diaria</a:t>
            </a:r>
          </a:p>
          <a:p>
            <a:pPr lvl="1"/>
            <a:r>
              <a:rPr lang="es-ES" dirty="0" smtClean="0"/>
              <a:t>Desconocimiento</a:t>
            </a:r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dirty="0" smtClean="0"/>
              <a:t>Medio Ambiente</a:t>
            </a:r>
          </a:p>
          <a:p>
            <a:pPr lvl="1"/>
            <a:r>
              <a:rPr lang="es-ES" dirty="0" smtClean="0"/>
              <a:t>Tratamiento de residuos </a:t>
            </a:r>
          </a:p>
          <a:p>
            <a:endParaRPr lang="es-ES" dirty="0"/>
          </a:p>
          <a:p>
            <a:r>
              <a:rPr lang="es-ES" dirty="0" smtClean="0"/>
              <a:t>Economía Global</a:t>
            </a:r>
          </a:p>
          <a:p>
            <a:pPr lvl="1"/>
            <a:r>
              <a:rPr lang="es-ES" dirty="0" smtClean="0"/>
              <a:t>Inversión internacional</a:t>
            </a:r>
          </a:p>
          <a:p>
            <a:pPr lvl="1"/>
            <a:r>
              <a:rPr lang="es-ES" dirty="0" smtClean="0"/>
              <a:t>Impacto con la industria petrolífera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 smtClean="0"/>
          </a:p>
        </p:txBody>
      </p:sp>
      <p:pic>
        <p:nvPicPr>
          <p:cNvPr id="8194" name="Picture 2" descr="C:\Users\Euroforum\Documents\Ponencia\Audiovisual\ptr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412777"/>
            <a:ext cx="357651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/>
              <a:t>ITER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57074" y="4147901"/>
            <a:ext cx="4827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DESPUÉS…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5521" y="1556792"/>
            <a:ext cx="85303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 principal:              Producción &gt; </a:t>
            </a:r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onsumo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7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omercial</a:t>
            </a:r>
          </a:p>
          <a:p>
            <a:endParaRPr lang="es-ES" dirty="0" smtClean="0"/>
          </a:p>
          <a:p>
            <a:r>
              <a:rPr lang="es-ES" dirty="0"/>
              <a:t>N</a:t>
            </a:r>
            <a:r>
              <a:rPr lang="es-ES" dirty="0" smtClean="0"/>
              <a:t>ivel mundial</a:t>
            </a:r>
          </a:p>
          <a:p>
            <a:endParaRPr lang="es-ES" dirty="0"/>
          </a:p>
          <a:p>
            <a:r>
              <a:rPr lang="es-ES" dirty="0" smtClean="0"/>
              <a:t>Objetivo final: DEMO</a:t>
            </a:r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91772"/>
              </p:ext>
            </p:extLst>
          </p:nvPr>
        </p:nvGraphicFramePr>
        <p:xfrm>
          <a:off x="1475656" y="5085184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98832">
                <a:tc>
                  <a:txBody>
                    <a:bodyPr/>
                    <a:lstStyle/>
                    <a:p>
                      <a:r>
                        <a:rPr lang="es-ES" dirty="0" smtClean="0"/>
                        <a:t>Principio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Final</a:t>
                      </a:r>
                      <a:endParaRPr lang="es-ES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s-ES" dirty="0" smtClean="0"/>
                        <a:t>EXPERMENTAL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COMERCIAL</a:t>
                      </a:r>
                      <a:endParaRPr lang="es-ES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s-ES" dirty="0" smtClean="0"/>
                        <a:t>500 </a:t>
                      </a:r>
                      <a:r>
                        <a:rPr lang="es-ES" dirty="0" err="1" smtClean="0"/>
                        <a:t>Mv</a:t>
                      </a:r>
                      <a:r>
                        <a:rPr lang="es-ES" dirty="0" smtClean="0"/>
                        <a:t>/h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 – 3 </a:t>
                      </a:r>
                      <a:r>
                        <a:rPr lang="es-ES" dirty="0" err="1" smtClean="0"/>
                        <a:t>Gv</a:t>
                      </a:r>
                      <a:r>
                        <a:rPr lang="es-ES" dirty="0" smtClean="0"/>
                        <a:t>/h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395536" y="4725144"/>
            <a:ext cx="8280920" cy="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0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ENERGÍA DEL FUTURO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s-ES" dirty="0" smtClean="0"/>
              <a:t>Mayor energía obtenida por Unidad de combustible.</a:t>
            </a:r>
          </a:p>
          <a:p>
            <a:endParaRPr lang="es-ES" dirty="0"/>
          </a:p>
          <a:p>
            <a:r>
              <a:rPr lang="es-ES" dirty="0" smtClean="0"/>
              <a:t>Soluciona el conflicto energético mundial.</a:t>
            </a:r>
          </a:p>
          <a:p>
            <a:endParaRPr lang="es-ES" dirty="0"/>
          </a:p>
          <a:p>
            <a:r>
              <a:rPr lang="es-ES" dirty="0" smtClean="0"/>
              <a:t>Solución a la contaminación.</a:t>
            </a:r>
          </a:p>
          <a:p>
            <a:endParaRPr lang="es-ES" dirty="0"/>
          </a:p>
          <a:p>
            <a:r>
              <a:rPr lang="es-ES" dirty="0" smtClean="0"/>
              <a:t>Infinita y muy segura.</a:t>
            </a:r>
          </a:p>
        </p:txBody>
      </p:sp>
    </p:spTree>
    <p:extLst>
      <p:ext uri="{BB962C8B-B14F-4D97-AF65-F5344CB8AC3E}">
        <p14:creationId xmlns:p14="http://schemas.microsoft.com/office/powerpoint/2010/main" val="68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54" y="1340768"/>
            <a:ext cx="909281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EINSTEIN DIJO:              “LO ÚNICO INFINITO ES EL UNIVERSO Y LA ESTUPIDEZ HUMANA.” ¿LE DESAFIAMOS?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INTRODUCCIÓN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historiaybiografias.com/archivos_varios4/petro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lche.es/media/tinyimages/img/image_3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73696"/>
            <a:ext cx="2969890" cy="29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2.assets.nationalgeographic.es/soc_photo/3704.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69" y="375509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Demanda Energética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Demanda mundial: 138.900 </a:t>
            </a:r>
            <a:r>
              <a:rPr lang="es-ES" dirty="0" err="1" smtClean="0"/>
              <a:t>TWh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Tiempo restante: 40 años</a:t>
            </a:r>
          </a:p>
          <a:p>
            <a:endParaRPr lang="es-ES" dirty="0"/>
          </a:p>
          <a:p>
            <a:r>
              <a:rPr lang="es-ES" dirty="0" smtClean="0"/>
              <a:t>Solución:  </a:t>
            </a:r>
            <a:r>
              <a:rPr lang="es-ES" b="1" dirty="0" smtClean="0">
                <a:solidFill>
                  <a:srgbClr val="FF0000"/>
                </a:solidFill>
              </a:rPr>
              <a:t>FUSIÓN NUCLEAR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1 Gramo de combustible</a:t>
            </a:r>
          </a:p>
          <a:p>
            <a:pPr marL="0" indent="0" algn="ctr">
              <a:buNone/>
            </a:pPr>
            <a:r>
              <a:rPr lang="es-ES" b="1" dirty="0" smtClean="0"/>
              <a:t>=</a:t>
            </a:r>
          </a:p>
          <a:p>
            <a:pPr marL="0" indent="0" algn="ctr">
              <a:buNone/>
            </a:pPr>
            <a:r>
              <a:rPr lang="es-ES" dirty="0" smtClean="0"/>
              <a:t>8 Toneladas de petróleo.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98081" y="1700808"/>
            <a:ext cx="6147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SORPRÉNDETE…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0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Fisión Vs. Fusión</a:t>
            </a:r>
            <a:endParaRPr lang="es-E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8530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/>
          <a:lstStyle/>
          <a:p>
            <a:r>
              <a:rPr lang="es-ES" b="1" dirty="0" smtClean="0"/>
              <a:t>Fusión Nuclear vs. Fisión Nuclear	</a:t>
            </a:r>
            <a:endParaRPr lang="es-ES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655"/>
              </p:ext>
            </p:extLst>
          </p:nvPr>
        </p:nvGraphicFramePr>
        <p:xfrm>
          <a:off x="1403648" y="1484784"/>
          <a:ext cx="6624736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878498">
                <a:tc>
                  <a:txBody>
                    <a:bodyPr/>
                    <a:lstStyle/>
                    <a:p>
                      <a:r>
                        <a:rPr lang="es-ES" dirty="0" smtClean="0"/>
                        <a:t>Fusión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Fisión</a:t>
                      </a:r>
                      <a:endParaRPr lang="es-ES" dirty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dirty="0" smtClean="0"/>
                        <a:t>Unión</a:t>
                      </a:r>
                      <a:r>
                        <a:rPr lang="es-ES" baseline="0" dirty="0" smtClean="0"/>
                        <a:t> de núcleos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Separación de núcleos</a:t>
                      </a:r>
                      <a:endParaRPr lang="es-ES" dirty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dirty="0" smtClean="0"/>
                        <a:t>Limpia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Contaminante</a:t>
                      </a: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dirty="0" smtClean="0"/>
                        <a:t>Segura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Arriesgada</a:t>
                      </a: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dirty="0" smtClean="0"/>
                        <a:t>Potencia extrema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Potencia</a:t>
                      </a:r>
                      <a:r>
                        <a:rPr lang="es-ES" baseline="0" dirty="0" smtClean="0"/>
                        <a:t> media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Fusión Nuclear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Proceso natural de estrellas.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Seguridad extrema.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Limpia</a:t>
            </a:r>
            <a:endParaRPr lang="es-ES" dirty="0"/>
          </a:p>
        </p:txBody>
      </p:sp>
      <p:pic>
        <p:nvPicPr>
          <p:cNvPr id="3074" name="Picture 2" descr="C:\Users\Euroforum\Documents\Ponencia\Audiovisual\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5"/>
            <a:ext cx="3265859" cy="32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AutoShape 2" descr="Resultado de imagen de tierra cont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2" name="Picture 6" descr="https://agustinamcwhite.files.wordpress.com/2015/03/energia-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357694"/>
            <a:ext cx="3143272" cy="2095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4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505</Words>
  <Application>Microsoft Office PowerPoint</Application>
  <PresentationFormat>Presentación en pantalla (4:3)</PresentationFormat>
  <Paragraphs>229</Paragraphs>
  <Slides>38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Tema de Office</vt:lpstr>
      <vt:lpstr>Ecuación</vt:lpstr>
      <vt:lpstr>VI Congreso INVESTIGA I+D+i</vt:lpstr>
      <vt:lpstr>Grupo Investigador</vt:lpstr>
      <vt:lpstr>Índice</vt:lpstr>
      <vt:lpstr>1. INTRODUCCIÓN</vt:lpstr>
      <vt:lpstr>Demanda Energética</vt:lpstr>
      <vt:lpstr>Presentación de PowerPoint</vt:lpstr>
      <vt:lpstr>Fisión Vs. Fusión</vt:lpstr>
      <vt:lpstr>Fusión Nuclear vs. Fisión Nuclear </vt:lpstr>
      <vt:lpstr>Fusión Nuclear</vt:lpstr>
      <vt:lpstr>2.SITUACIÓN EN ESPAÑA</vt:lpstr>
      <vt:lpstr>CIEMAT</vt:lpstr>
      <vt:lpstr>Colaboraciones </vt:lpstr>
      <vt:lpstr>ITER - España</vt:lpstr>
      <vt:lpstr>Rentabilidad</vt:lpstr>
      <vt:lpstr>3. PROCESO</vt:lpstr>
      <vt:lpstr>Combustibles</vt:lpstr>
      <vt:lpstr>Plasma</vt:lpstr>
      <vt:lpstr>Requisitos</vt:lpstr>
      <vt:lpstr>Reacciones</vt:lpstr>
      <vt:lpstr>Confinamiento</vt:lpstr>
      <vt:lpstr>Residuos</vt:lpstr>
      <vt:lpstr>SORPRÉNDETE</vt:lpstr>
      <vt:lpstr>4. SITUACIÓN ACTUAL</vt:lpstr>
      <vt:lpstr>JET (Joint European Torus)</vt:lpstr>
      <vt:lpstr>JET</vt:lpstr>
      <vt:lpstr>Presentación de PowerPoint</vt:lpstr>
      <vt:lpstr>Presentación de PowerPoint</vt:lpstr>
      <vt:lpstr>Presentación de PowerPoint</vt:lpstr>
      <vt:lpstr>Presentación de PowerPoint</vt:lpstr>
      <vt:lpstr>5.VENTAJAS Y DESVENTAJAS </vt:lpstr>
      <vt:lpstr>Presentación de PowerPoint</vt:lpstr>
      <vt:lpstr>6. CONCLUSIONES</vt:lpstr>
      <vt:lpstr>Avances Reales </vt:lpstr>
      <vt:lpstr>¿Cómo nos afecta?</vt:lpstr>
      <vt:lpstr>ITER</vt:lpstr>
      <vt:lpstr>Presentación de PowerPoint</vt:lpstr>
      <vt:lpstr>ENERGÍA DEL FUTURO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Euroforum</cp:lastModifiedBy>
  <cp:revision>93</cp:revision>
  <dcterms:created xsi:type="dcterms:W3CDTF">2010-04-26T10:24:20Z</dcterms:created>
  <dcterms:modified xsi:type="dcterms:W3CDTF">2015-05-23T19:31:55Z</dcterms:modified>
</cp:coreProperties>
</file>