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>
        <p:scale>
          <a:sx n="68" d="100"/>
          <a:sy n="68" d="100"/>
        </p:scale>
        <p:origin x="5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24610-210E-4C1A-A8EA-3E5C25A0B4BB}" type="datetimeFigureOut">
              <a:rPr lang="en-US"/>
              <a:pPr>
                <a:defRPr/>
              </a:pPr>
              <a:t>5/23/2015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025B2B-8980-4DB8-A61D-F4CBA68CDF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BF68A-A31F-4A58-A339-32FAD19020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65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1BE4-5FAD-4A97-8CAA-CC7059C0B843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9C08-C2C8-42BE-B00F-901860EA6CC4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FF9660-7C60-4FD8-85A5-F0B35C52D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9B16-22CA-4A73-B2F7-A91562E3DE38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D8C9A0-5C39-4D77-B486-33BCCE943F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5FF9-B8BC-42D1-B916-4FF36F8859C6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4245-EDDE-467A-879C-28CFA61B127C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2B58-2C8D-41EB-986A-AD76BF3724DF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83A6F1-82DA-44FB-9CED-6D48EAD45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D1B5-EA9A-4DD8-B237-634845EA3732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93F8C8-3186-4B6C-9CF0-02F5D24E5B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2FEA-75A6-432E-81F9-94383957E4A4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AA5-0ECA-41CA-99B6-D4CEAE3A709F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2FDB-D84E-4720-8EB6-8B5F82D04443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1D97CE-9D02-497B-A4FE-957B987936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2AA7-AD17-4C78-9E39-F8971AB31330}" type="datetime1">
              <a:rPr lang="es-ES"/>
              <a:pPr>
                <a:defRPr/>
              </a:pPr>
              <a:t>23/05/2015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323B64-E038-4EA5-9049-037DC5EEAA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7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1 Título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VI Congreso INVESTIGA I+D+i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179388" y="3357563"/>
            <a:ext cx="87503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</a:t>
            </a:r>
            <a:r>
              <a:rPr lang="es-ES" b="1" dirty="0" smtClean="0">
                <a:latin typeface="Verdana" pitchFamily="34" charset="0"/>
                <a:cs typeface="+mn-cs"/>
              </a:rPr>
              <a:t>de Ciencias del espacio</a:t>
            </a:r>
            <a:endParaRPr lang="es-ES" b="1" dirty="0">
              <a:latin typeface="Verdana" pitchFamily="34" charset="0"/>
              <a:cs typeface="+mn-cs"/>
            </a:endParaRPr>
          </a:p>
          <a:p>
            <a:pPr algn="r">
              <a:defRPr/>
            </a:pPr>
            <a:r>
              <a:rPr lang="es-ES" sz="2800" b="1" u="sng" dirty="0" smtClean="0">
                <a:latin typeface="Verdana" pitchFamily="34" charset="0"/>
                <a:cs typeface="+mn-cs"/>
              </a:rPr>
              <a:t>Búsqueda de planetas habitables fuera del sistema solar</a:t>
            </a:r>
            <a:endParaRPr lang="es-ES" sz="4000" u="sng" dirty="0">
              <a:latin typeface="+mj-lt"/>
              <a:cs typeface="+mn-cs"/>
            </a:endParaRPr>
          </a:p>
        </p:txBody>
      </p:sp>
      <p:pic>
        <p:nvPicPr>
          <p:cNvPr id="13320" name="Imagen 5" descr="sant_universidades_negativ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589588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0525" y="5801519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2491" y="5780088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7097" y="5662390"/>
            <a:ext cx="927547" cy="92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642" y="1124744"/>
            <a:ext cx="4896544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Según la IUA; un planeta es todo cuerpo celeste que: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400" dirty="0" smtClean="0"/>
              <a:t> </a:t>
            </a:r>
            <a:r>
              <a:rPr lang="es-ES" sz="2800" dirty="0" smtClean="0"/>
              <a:t>Orbite </a:t>
            </a:r>
            <a:r>
              <a:rPr lang="es-ES" sz="2800" dirty="0"/>
              <a:t>alrededor una </a:t>
            </a:r>
            <a:r>
              <a:rPr lang="es-ES" sz="2800" dirty="0" smtClean="0"/>
              <a:t>estrella.</a:t>
            </a:r>
            <a:endParaRPr lang="es-ES" sz="2800" dirty="0"/>
          </a:p>
          <a:p>
            <a:pPr marL="514350" indent="-514350">
              <a:buFont typeface="+mj-lt"/>
              <a:buAutoNum type="alphaUcPeriod"/>
            </a:pPr>
            <a:r>
              <a:rPr lang="es-ES" sz="2800" dirty="0"/>
              <a:t> </a:t>
            </a:r>
            <a:r>
              <a:rPr lang="es-ES" sz="2800" dirty="0" smtClean="0"/>
              <a:t>Posea una determinada masa, equilibrio hidrostático y tenga forma esférica.</a:t>
            </a:r>
          </a:p>
          <a:p>
            <a:pPr marL="514350" indent="-514350">
              <a:buFont typeface="+mj-lt"/>
              <a:buAutoNum type="alphaUcPeriod"/>
            </a:pPr>
            <a:r>
              <a:rPr lang="es-ES" sz="2800" dirty="0" smtClean="0"/>
              <a:t>Domine en </a:t>
            </a:r>
            <a:r>
              <a:rPr lang="es-ES" sz="2800" dirty="0"/>
              <a:t>su vecindad, habiendo limpiado su órbita</a:t>
            </a:r>
            <a:r>
              <a:rPr lang="es-ES" sz="2400" dirty="0"/>
              <a:t>. </a:t>
            </a:r>
          </a:p>
          <a:p>
            <a:endParaRPr lang="es-E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561" y="-9105341"/>
            <a:ext cx="7376896" cy="56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upload.wikimedia.org/wikipedia/commons/8/86/Montagem_Sistema_So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" y="-10186988"/>
            <a:ext cx="9448182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8/86/Montagem_Sistema_So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28" y="2852936"/>
            <a:ext cx="3635896" cy="2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062725" y="224498"/>
            <a:ext cx="298543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Planetas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0642" y="-571500"/>
            <a:ext cx="8229600" cy="114300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2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Aparte de cumplir la definición anterior, su requisito indispensable es que se encuentre fuera del Sistema Solar, es decir, orbitar alrededor de una estrella que no sea el Sol.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32713" y="396015"/>
            <a:ext cx="487858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Exoplanetas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419872" y="1124744"/>
            <a:ext cx="4320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400" dirty="0" smtClean="0">
                <a:latin typeface="Bodoni MT" panose="02070603080606020203" pitchFamily="18" charset="0"/>
              </a:rPr>
              <a:t>?</a:t>
            </a:r>
            <a:endParaRPr lang="es-ES" sz="34400" dirty="0">
              <a:latin typeface="Bodoni MT" panose="020706030806060202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1690" y="521354"/>
            <a:ext cx="837152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¿Por qué los buscamos?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7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 smtClean="0"/>
              <a:t>Teorías relacionadas con el origen de la vida:</a:t>
            </a:r>
          </a:p>
          <a:p>
            <a:pPr lvl="1"/>
            <a:r>
              <a:rPr lang="es-ES" sz="3200" dirty="0"/>
              <a:t>Teoría de la Panspermia</a:t>
            </a:r>
          </a:p>
          <a:p>
            <a:pPr lvl="1"/>
            <a:r>
              <a:rPr lang="es-ES" sz="3200" dirty="0"/>
              <a:t>Teoría de Oparin y </a:t>
            </a:r>
            <a:r>
              <a:rPr lang="es-ES" sz="3200" dirty="0" err="1"/>
              <a:t>Haldane</a:t>
            </a:r>
            <a:endParaRPr lang="es-ES" sz="3200" dirty="0"/>
          </a:p>
          <a:p>
            <a:pPr lvl="1"/>
            <a:endParaRPr lang="es-ES" sz="32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771800" y="3905699"/>
            <a:ext cx="576064" cy="8914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55576" y="4982307"/>
            <a:ext cx="548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Experimento de Miller</a:t>
            </a:r>
            <a:endParaRPr lang="es-E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37655"/>
            <a:ext cx="3956298" cy="316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347864" y="224498"/>
            <a:ext cx="252376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vida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5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800" dirty="0" smtClean="0"/>
              <a:t>¿Podemos definir vida?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3325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Diferentes tipos de vida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85" y="2414156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99" y="210497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13" y="43053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laalfombrarosa.mx/wp/wp-content/themes/sahifa/timthumb.php?src=/wp-content/uploads/2013/04/tumblr_mkqm3w3Q211s8fjwro3_500_large.jpg&amp;h=330&amp;w=660&amp;a=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19" y="3235390"/>
            <a:ext cx="3892419" cy="19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155566" y="521354"/>
            <a:ext cx="252376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vida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5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4929198"/>
            <a:ext cx="2714644" cy="100013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La Tierra</a:t>
            </a:r>
          </a:p>
          <a:p>
            <a:pPr lvl="1"/>
            <a:r>
              <a:rPr lang="es-ES" dirty="0" smtClean="0"/>
              <a:t>Planeta con vida</a:t>
            </a:r>
            <a:endParaRPr lang="es-ES" dirty="0"/>
          </a:p>
        </p:txBody>
      </p:sp>
      <p:pic>
        <p:nvPicPr>
          <p:cNvPr id="5124" name="Picture 4" descr="http://www.republica.com/wp-content/uploads/2014/11/nasa-channel-on-line2.jpg"/>
          <p:cNvPicPr>
            <a:picLocks noChangeAspect="1" noChangeArrowheads="1"/>
          </p:cNvPicPr>
          <p:nvPr/>
        </p:nvPicPr>
        <p:blipFill>
          <a:blip r:embed="rId2" cstate="print"/>
          <a:srcRect l="14331" r="14011"/>
          <a:stretch>
            <a:fillRect/>
          </a:stretch>
        </p:blipFill>
        <p:spPr bwMode="auto">
          <a:xfrm>
            <a:off x="500034" y="2013011"/>
            <a:ext cx="3179649" cy="2773311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929190" y="5000636"/>
            <a:ext cx="300039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dirty="0" err="1" smtClean="0"/>
              <a:t>Gliese</a:t>
            </a:r>
            <a:r>
              <a:rPr lang="es-ES" sz="3200" dirty="0" smtClean="0"/>
              <a:t> 581 c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Candidato a planeta habitable</a:t>
            </a:r>
          </a:p>
        </p:txBody>
      </p:sp>
      <p:pic>
        <p:nvPicPr>
          <p:cNvPr id="5126" name="Picture 6" descr="http://www.arcadiastreet.com/cgvistas/exoplanets/images/gliese_581c_portrait_600.jpg"/>
          <p:cNvPicPr>
            <a:picLocks noChangeAspect="1" noChangeArrowheads="1"/>
          </p:cNvPicPr>
          <p:nvPr/>
        </p:nvPicPr>
        <p:blipFill>
          <a:blip r:embed="rId3"/>
          <a:srcRect l="16376" t="2183" r="8296" b="6112"/>
          <a:stretch>
            <a:fillRect/>
          </a:stretch>
        </p:blipFill>
        <p:spPr bwMode="auto">
          <a:xfrm>
            <a:off x="4643438" y="1928802"/>
            <a:ext cx="3286148" cy="3000396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03569" y="521354"/>
            <a:ext cx="662777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Vida y habitabilidad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2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s-ES" sz="3600" b="1" dirty="0"/>
              <a:t>Componentes</a:t>
            </a:r>
            <a:r>
              <a:rPr lang="es-ES" sz="3600" dirty="0"/>
              <a:t> básicos para la </a:t>
            </a:r>
            <a:r>
              <a:rPr lang="es-ES" sz="3600" dirty="0" smtClean="0"/>
              <a:t>vida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3600" b="1" dirty="0" smtClean="0"/>
              <a:t>Fuente </a:t>
            </a:r>
            <a:r>
              <a:rPr lang="es-ES" sz="3600" b="1" dirty="0"/>
              <a:t>de energía </a:t>
            </a:r>
            <a:r>
              <a:rPr lang="es-ES" sz="3600" dirty="0" smtClean="0"/>
              <a:t>(Sol</a:t>
            </a:r>
            <a:r>
              <a:rPr lang="es-ES" sz="3600" dirty="0" smtClean="0"/>
              <a:t>)</a:t>
            </a:r>
            <a:endParaRPr lang="ca-ES" dirty="0"/>
          </a:p>
          <a:p>
            <a:pPr lvl="1" algn="just">
              <a:buFont typeface="Arial" pitchFamily="34" charset="0"/>
              <a:buChar char="•"/>
            </a:pPr>
            <a:r>
              <a:rPr lang="es-ES" sz="3600" b="1" dirty="0" smtClean="0"/>
              <a:t>Tamaño</a:t>
            </a:r>
            <a:r>
              <a:rPr lang="es-ES" sz="3600" dirty="0" smtClean="0"/>
              <a:t> y </a:t>
            </a:r>
            <a:r>
              <a:rPr lang="es-ES" sz="3600" b="1" dirty="0" smtClean="0"/>
              <a:t>masa</a:t>
            </a:r>
            <a:r>
              <a:rPr lang="es-ES" sz="3600" dirty="0" smtClean="0"/>
              <a:t> </a:t>
            </a:r>
            <a:endParaRPr lang="ca-ES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es-ES" sz="3600" b="1" dirty="0" smtClean="0"/>
              <a:t>Satélite </a:t>
            </a:r>
            <a:r>
              <a:rPr lang="es-ES" sz="3600" dirty="0" smtClean="0"/>
              <a:t>natural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3600" b="1" dirty="0" smtClean="0"/>
              <a:t>Atmosfera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3600" b="1" dirty="0" smtClean="0"/>
              <a:t>Gravedad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3600" b="1" dirty="0" smtClean="0"/>
              <a:t>Radiación </a:t>
            </a:r>
            <a:r>
              <a:rPr lang="es-ES" sz="3600" dirty="0" smtClean="0"/>
              <a:t>adecuada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3600" dirty="0" smtClean="0"/>
              <a:t>Estructura </a:t>
            </a:r>
            <a:r>
              <a:rPr lang="es-ES" sz="3600" b="1" dirty="0" smtClean="0"/>
              <a:t>rocoso</a:t>
            </a:r>
            <a:endParaRPr lang="es-ES" sz="3600" b="1" dirty="0" smtClean="0"/>
          </a:p>
          <a:p>
            <a:pPr lvl="1" algn="just">
              <a:buFont typeface="Arial" pitchFamily="34" charset="0"/>
              <a:buChar char="•"/>
            </a:pPr>
            <a:endParaRPr lang="ca-ES" sz="3200" b="1" dirty="0"/>
          </a:p>
          <a:p>
            <a:pPr lvl="1">
              <a:buFont typeface="Arial" pitchFamily="34" charset="0"/>
              <a:buChar char="•"/>
            </a:pPr>
            <a:endParaRPr lang="ca-ES" sz="2400" dirty="0"/>
          </a:p>
          <a:p>
            <a:pPr>
              <a:buNone/>
            </a:pP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270709" y="521354"/>
            <a:ext cx="429348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Condiciones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s-ES" sz="3600" b="1" dirty="0" smtClean="0"/>
              <a:t>Zona habitable</a:t>
            </a:r>
            <a:endParaRPr lang="ca-ES" sz="3600" b="1" dirty="0" smtClean="0"/>
          </a:p>
          <a:p>
            <a:pPr lvl="1">
              <a:buFont typeface="Arial" pitchFamily="34" charset="0"/>
              <a:buChar char="•"/>
            </a:pPr>
            <a:endParaRPr lang="ca-ES" sz="2400" dirty="0"/>
          </a:p>
          <a:p>
            <a:pPr>
              <a:buNone/>
            </a:pPr>
            <a:endParaRPr lang="es-ES" dirty="0"/>
          </a:p>
        </p:txBody>
      </p:sp>
      <p:pic>
        <p:nvPicPr>
          <p:cNvPr id="19458" name="Picture 2" descr="http://www.cosmonoticias.org/wp-content/uploads/2012/08/zonas-habitables-temperaturas-estrella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210" y="2428868"/>
            <a:ext cx="6667500" cy="3752851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270709" y="521354"/>
            <a:ext cx="429348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Condiciones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4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¿Qué estrella elegir?</a:t>
            </a:r>
          </a:p>
          <a:p>
            <a:endParaRPr lang="es-ES" sz="3600" dirty="0" smtClean="0"/>
          </a:p>
          <a:p>
            <a:r>
              <a:rPr lang="es-ES" dirty="0" smtClean="0"/>
              <a:t>Edad</a:t>
            </a:r>
          </a:p>
          <a:p>
            <a:r>
              <a:rPr lang="es-ES" dirty="0" smtClean="0"/>
              <a:t>Masividad</a:t>
            </a:r>
          </a:p>
          <a:p>
            <a:r>
              <a:rPr lang="es-ES" dirty="0" smtClean="0"/>
              <a:t>Influye el tipo 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Ø"/>
            </a:pPr>
            <a:endParaRPr lang="es-ES" sz="3600" dirty="0"/>
          </a:p>
        </p:txBody>
      </p:sp>
      <p:pic>
        <p:nvPicPr>
          <p:cNvPr id="3074" name="Picture 2" descr="https://static.betazeta.com/www.fayerwayer.com/up/2013/12/sol-660x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357430"/>
            <a:ext cx="3095607" cy="3095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44016" y="1600199"/>
            <a:ext cx="8820472" cy="50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spcCol="360000"/>
          <a:lstStyle/>
          <a:p>
            <a:pPr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Moderadora: María Ruiz Martínez</a:t>
            </a:r>
          </a:p>
          <a:p>
            <a:pPr algn="just">
              <a:spcBef>
                <a:spcPct val="20000"/>
              </a:spcBef>
              <a:defRPr/>
            </a:pPr>
            <a:endParaRPr lang="es-ES" sz="2000" dirty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Ana Blanca Aguaviva Rafales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Maider Allende Hernández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Belén Alonso López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Enrique Aragón Pabón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Silvia Armengol Sans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Pablo Blanco Mas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err="1" smtClean="0">
                <a:latin typeface="+mn-lt"/>
                <a:cs typeface="+mn-cs"/>
              </a:rPr>
              <a:t>Joaquin</a:t>
            </a:r>
            <a:r>
              <a:rPr lang="es-ES" sz="2000" dirty="0" smtClean="0">
                <a:latin typeface="+mn-lt"/>
                <a:cs typeface="+mn-cs"/>
              </a:rPr>
              <a:t> Caballero </a:t>
            </a:r>
            <a:r>
              <a:rPr lang="es-ES" sz="2000" dirty="0" err="1" smtClean="0">
                <a:latin typeface="+mn-lt"/>
                <a:cs typeface="+mn-cs"/>
              </a:rPr>
              <a:t>Gomariz</a:t>
            </a:r>
            <a:endParaRPr lang="es-ES" sz="2000" dirty="0" smtClean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err="1" smtClean="0">
                <a:latin typeface="+mn-lt"/>
                <a:cs typeface="+mn-cs"/>
              </a:rPr>
              <a:t>Eduard</a:t>
            </a:r>
            <a:r>
              <a:rPr lang="es-ES" sz="2000" dirty="0" smtClean="0">
                <a:latin typeface="+mn-lt"/>
                <a:cs typeface="+mn-cs"/>
              </a:rPr>
              <a:t> </a:t>
            </a:r>
            <a:r>
              <a:rPr lang="es-ES" sz="2000" dirty="0" err="1" smtClean="0">
                <a:latin typeface="+mn-lt"/>
                <a:cs typeface="+mn-cs"/>
              </a:rPr>
              <a:t>Casadevall</a:t>
            </a:r>
            <a:r>
              <a:rPr lang="es-ES" sz="2000" dirty="0" smtClean="0">
                <a:latin typeface="+mn-lt"/>
                <a:cs typeface="+mn-cs"/>
              </a:rPr>
              <a:t> </a:t>
            </a:r>
            <a:r>
              <a:rPr lang="es-ES" sz="2000" dirty="0" err="1" smtClean="0">
                <a:latin typeface="+mn-lt"/>
                <a:cs typeface="+mn-cs"/>
              </a:rPr>
              <a:t>Aviñó</a:t>
            </a:r>
            <a:endParaRPr lang="es-ES" sz="2000" dirty="0" smtClean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Patricia Ferrer Torres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Carlos Gallego Costa</a:t>
            </a:r>
          </a:p>
          <a:p>
            <a:pPr algn="just">
              <a:spcBef>
                <a:spcPct val="20000"/>
              </a:spcBef>
              <a:defRPr/>
            </a:pPr>
            <a:endParaRPr lang="es-ES" sz="2000" dirty="0" smtClean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endParaRPr lang="es-ES" sz="2000" dirty="0" smtClean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Secretario: Jorge Romo González</a:t>
            </a:r>
          </a:p>
          <a:p>
            <a:pPr algn="just">
              <a:spcBef>
                <a:spcPct val="20000"/>
              </a:spcBef>
              <a:defRPr/>
            </a:pPr>
            <a:endParaRPr lang="es-ES" sz="2000" dirty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Carmen Garmendia Aguilar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Fernando González Rodríguez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Gabriela Junquera Prat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Gloria Lázaro </a:t>
            </a:r>
            <a:r>
              <a:rPr lang="es-ES" sz="2000" dirty="0" err="1" smtClean="0">
                <a:latin typeface="+mn-lt"/>
                <a:cs typeface="+mn-cs"/>
              </a:rPr>
              <a:t>Gozalo</a:t>
            </a:r>
            <a:endParaRPr lang="es-ES" sz="2000" dirty="0" smtClean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Marc Muria </a:t>
            </a:r>
            <a:r>
              <a:rPr lang="es-ES" sz="2000" dirty="0" err="1" smtClean="0">
                <a:latin typeface="+mn-lt"/>
                <a:cs typeface="+mn-cs"/>
              </a:rPr>
              <a:t>Fatjó</a:t>
            </a:r>
            <a:endParaRPr lang="es-ES" sz="2000" dirty="0" smtClean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err="1" smtClean="0">
                <a:latin typeface="+mn-lt"/>
                <a:cs typeface="+mn-cs"/>
              </a:rPr>
              <a:t>Angelica</a:t>
            </a:r>
            <a:r>
              <a:rPr lang="es-ES" sz="2000" dirty="0" smtClean="0">
                <a:latin typeface="+mn-lt"/>
                <a:cs typeface="+mn-cs"/>
              </a:rPr>
              <a:t> </a:t>
            </a:r>
            <a:r>
              <a:rPr lang="es-ES" sz="2000" dirty="0" err="1" smtClean="0">
                <a:latin typeface="+mn-lt"/>
                <a:cs typeface="+mn-cs"/>
              </a:rPr>
              <a:t>Elzbieta</a:t>
            </a:r>
            <a:r>
              <a:rPr lang="es-ES" sz="2000" dirty="0" smtClean="0">
                <a:latin typeface="+mn-lt"/>
                <a:cs typeface="+mn-cs"/>
              </a:rPr>
              <a:t> </a:t>
            </a:r>
            <a:r>
              <a:rPr lang="es-ES" sz="2000" dirty="0" err="1" smtClean="0">
                <a:latin typeface="+mn-lt"/>
                <a:cs typeface="+mn-cs"/>
              </a:rPr>
              <a:t>Palczowska</a:t>
            </a:r>
            <a:endParaRPr lang="es-ES" sz="2000" dirty="0" smtClean="0">
              <a:latin typeface="+mn-lt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Ana Carla Picaporte Fuentes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err="1" smtClean="0">
                <a:latin typeface="+mn-lt"/>
                <a:cs typeface="+mn-cs"/>
              </a:rPr>
              <a:t>Enol</a:t>
            </a:r>
            <a:r>
              <a:rPr lang="es-ES" sz="2000" dirty="0" smtClean="0">
                <a:latin typeface="+mn-lt"/>
                <a:cs typeface="+mn-cs"/>
              </a:rPr>
              <a:t> </a:t>
            </a:r>
            <a:r>
              <a:rPr lang="es-ES" sz="2000" dirty="0" err="1" smtClean="0">
                <a:latin typeface="+mn-lt"/>
                <a:cs typeface="+mn-cs"/>
              </a:rPr>
              <a:t>Urquijo</a:t>
            </a:r>
            <a:r>
              <a:rPr lang="es-ES" sz="2000" dirty="0" smtClean="0">
                <a:latin typeface="+mn-lt"/>
                <a:cs typeface="+mn-cs"/>
              </a:rPr>
              <a:t> Rodríguez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Pablo </a:t>
            </a:r>
            <a:r>
              <a:rPr lang="es-ES" sz="2000" dirty="0" err="1" smtClean="0">
                <a:latin typeface="+mn-lt"/>
                <a:cs typeface="+mn-cs"/>
              </a:rPr>
              <a:t>Vilalta</a:t>
            </a:r>
            <a:r>
              <a:rPr lang="es-ES" sz="2000" dirty="0" smtClean="0">
                <a:latin typeface="+mn-lt"/>
                <a:cs typeface="+mn-cs"/>
              </a:rPr>
              <a:t> Díaz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  <a:cs typeface="+mn-cs"/>
              </a:rPr>
              <a:t>José </a:t>
            </a:r>
            <a:r>
              <a:rPr lang="es-ES" sz="2000" dirty="0" err="1" smtClean="0">
                <a:latin typeface="+mn-lt"/>
                <a:cs typeface="+mn-cs"/>
              </a:rPr>
              <a:t>Vilana</a:t>
            </a:r>
            <a:r>
              <a:rPr lang="es-ES" sz="2000" dirty="0" smtClean="0">
                <a:latin typeface="+mn-lt"/>
                <a:cs typeface="+mn-cs"/>
              </a:rPr>
              <a:t> García-</a:t>
            </a:r>
            <a:r>
              <a:rPr lang="es-ES" sz="2000" dirty="0" err="1" smtClean="0">
                <a:latin typeface="+mn-lt"/>
                <a:cs typeface="+mn-cs"/>
              </a:rPr>
              <a:t>Ovies</a:t>
            </a:r>
            <a:endParaRPr lang="es-ES" sz="2000" dirty="0" smtClean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Índice similitud terrestre (IST)</a:t>
            </a:r>
          </a:p>
          <a:p>
            <a:pPr lvl="1"/>
            <a:r>
              <a:rPr lang="es-ES" dirty="0" smtClean="0"/>
              <a:t>Número entre 0 y 1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Alfa </a:t>
            </a:r>
            <a:r>
              <a:rPr lang="es-ES" dirty="0" err="1" smtClean="0"/>
              <a:t>Centauri</a:t>
            </a:r>
            <a:r>
              <a:rPr lang="es-ES" dirty="0" smtClean="0"/>
              <a:t> B </a:t>
            </a:r>
            <a:r>
              <a:rPr lang="es-ES" dirty="0" err="1" smtClean="0"/>
              <a:t>b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IST: 0’28 (28%)</a:t>
            </a:r>
          </a:p>
          <a:p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57224" y="4429132"/>
          <a:ext cx="7072362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535926">
                <a:tc>
                  <a:txBody>
                    <a:bodyPr/>
                    <a:lstStyle/>
                    <a:p>
                      <a:pPr algn="just"/>
                      <a:r>
                        <a:rPr lang="es-ES" sz="2000" noProof="0" dirty="0" smtClean="0"/>
                        <a:t>Similitudes</a:t>
                      </a:r>
                      <a:endParaRPr lang="es-E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2000" noProof="0" dirty="0" smtClean="0"/>
                        <a:t>Diferencias</a:t>
                      </a:r>
                      <a:endParaRPr lang="es-ES" sz="2000" noProof="0" dirty="0"/>
                    </a:p>
                  </a:txBody>
                  <a:tcPr/>
                </a:tc>
              </a:tr>
              <a:tr h="132146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000" noProof="0" dirty="0" smtClean="0"/>
                        <a:t>Masa: 1’13 masa terrestre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000" noProof="0" dirty="0" smtClean="0"/>
                        <a:t>Radio: 0’83 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ca-ES" sz="2000" dirty="0" smtClean="0"/>
                        <a:t>Temperatura: 1200</a:t>
                      </a:r>
                      <a:r>
                        <a:rPr lang="es-ES" sz="2000" baseline="30000" dirty="0" smtClean="0"/>
                        <a:t>º</a:t>
                      </a:r>
                      <a:r>
                        <a:rPr lang="ca-ES" sz="2000" dirty="0" smtClean="0"/>
                        <a:t>C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000" noProof="0" dirty="0" smtClean="0"/>
                        <a:t>Distancia a su sol: 6 millones de km</a:t>
                      </a:r>
                      <a:endParaRPr lang="es-ES" sz="2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385857" y="521354"/>
            <a:ext cx="606319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Similitud terrestre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1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8129" y="1791667"/>
            <a:ext cx="8229600" cy="4525963"/>
          </a:xfrm>
        </p:spPr>
        <p:txBody>
          <a:bodyPr/>
          <a:lstStyle/>
          <a:p>
            <a:r>
              <a:rPr lang="es-ES" dirty="0" smtClean="0"/>
              <a:t>Biomarcador</a:t>
            </a:r>
          </a:p>
          <a:p>
            <a:pPr lvl="1"/>
            <a:r>
              <a:rPr lang="es-ES" dirty="0" smtClean="0"/>
              <a:t>Compuesto orgánico relacionado con la actividad metabólica de un organismo</a:t>
            </a:r>
          </a:p>
          <a:p>
            <a:pPr lvl="1"/>
            <a:endParaRPr lang="es-ES" dirty="0"/>
          </a:p>
          <a:p>
            <a:endParaRPr lang="es-ES" dirty="0" smtClean="0"/>
          </a:p>
          <a:p>
            <a:r>
              <a:rPr lang="es-ES" dirty="0" smtClean="0"/>
              <a:t>Geomarcador</a:t>
            </a:r>
          </a:p>
          <a:p>
            <a:pPr lvl="1"/>
            <a:r>
              <a:rPr lang="es-ES" dirty="0" smtClean="0"/>
              <a:t>Condiciones del medio favorables a la vida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78873" y="0"/>
            <a:ext cx="5986254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Geomarcadores y</a:t>
            </a:r>
          </a:p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biomarcadores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2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3568" y="2492896"/>
            <a:ext cx="7861768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Pero, </a:t>
            </a:r>
            <a:endParaRPr lang="es-ES" sz="495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ES" sz="49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</a:t>
            </a:r>
            <a:r>
              <a:rPr lang="es-E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cómo los encontramos?</a:t>
            </a:r>
          </a:p>
        </p:txBody>
      </p:sp>
    </p:spTree>
    <p:extLst>
      <p:ext uri="{BB962C8B-B14F-4D97-AF65-F5344CB8AC3E}">
        <p14:creationId xmlns:p14="http://schemas.microsoft.com/office/powerpoint/2010/main" val="485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12865" y="521354"/>
            <a:ext cx="540917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Geomarcadores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9209" y="1997031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3000" dirty="0"/>
              <a:t>Zona habitable</a:t>
            </a:r>
          </a:p>
          <a:p>
            <a:endParaRPr lang="es-ES" sz="3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3000" dirty="0"/>
              <a:t>Atmósfera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3000" dirty="0"/>
              <a:t>Rocoso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3000" dirty="0"/>
              <a:t>Agua líquida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1811" b="898"/>
          <a:stretch/>
        </p:blipFill>
        <p:spPr>
          <a:xfrm>
            <a:off x="4598311" y="2750444"/>
            <a:ext cx="3907631" cy="63750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2756077" y="3069197"/>
            <a:ext cx="1661375" cy="2318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973" t="1595" r="-1973" b="-1595"/>
          <a:stretch/>
        </p:blipFill>
        <p:spPr>
          <a:xfrm>
            <a:off x="5161502" y="3647482"/>
            <a:ext cx="2866882" cy="2216321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5239631" y="4399103"/>
            <a:ext cx="720524" cy="6163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3126649" y="4925372"/>
            <a:ext cx="1661375" cy="2318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5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8309" y="978129"/>
            <a:ext cx="685828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72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Biomarcadores</a:t>
            </a:r>
            <a:endParaRPr lang="es-ES" sz="7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8086" y="2446564"/>
            <a:ext cx="752202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3300" dirty="0"/>
              <a:t>Mapa de clorofila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33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33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3300" dirty="0"/>
              <a:t>Cambios en la atmósfera </a:t>
            </a:r>
          </a:p>
          <a:p>
            <a:r>
              <a:rPr lang="es-ES" sz="3300" dirty="0"/>
              <a:t>provocados por los seres vivos.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857250"/>
            <a:ext cx="803868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5576" y="295812"/>
            <a:ext cx="7380867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Métodos</a:t>
            </a:r>
          </a:p>
          <a:p>
            <a:pPr algn="ctr"/>
            <a:r>
              <a:rPr lang="es-ES" sz="405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405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búsqueda de exoplanetas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68758" y="1730079"/>
            <a:ext cx="192745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Directo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64929" y="1737001"/>
            <a:ext cx="233140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Indirecto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18" y="2535418"/>
            <a:ext cx="5951318" cy="42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genciaeternity.files.wordpress.com/2015/04/img_4499.jpg?w=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" y="2599553"/>
            <a:ext cx="5461241" cy="36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lfredoeye.files.wordpress.com/2014/01/30338_gemini2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3132438" cy="31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19247" y="1556792"/>
            <a:ext cx="4210127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Imagen directa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419872" y="264389"/>
            <a:ext cx="2789866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Directo</a:t>
            </a:r>
          </a:p>
        </p:txBody>
      </p:sp>
    </p:spTree>
    <p:extLst>
      <p:ext uri="{BB962C8B-B14F-4D97-AF65-F5344CB8AC3E}">
        <p14:creationId xmlns:p14="http://schemas.microsoft.com/office/powerpoint/2010/main" val="267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Transit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639" y="2399109"/>
            <a:ext cx="7542777" cy="4239235"/>
          </a:xfrm>
        </p:spPr>
      </p:pic>
      <p:sp>
        <p:nvSpPr>
          <p:cNvPr id="5" name="Rectángulo 4"/>
          <p:cNvSpPr/>
          <p:nvPr/>
        </p:nvSpPr>
        <p:spPr>
          <a:xfrm>
            <a:off x="611560" y="1526119"/>
            <a:ext cx="581633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Método de tránsito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99792" y="491548"/>
            <a:ext cx="338618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Indirecto</a:t>
            </a:r>
          </a:p>
        </p:txBody>
      </p:sp>
    </p:spTree>
    <p:extLst>
      <p:ext uri="{BB962C8B-B14F-4D97-AF65-F5344CB8AC3E}">
        <p14:creationId xmlns:p14="http://schemas.microsoft.com/office/powerpoint/2010/main" val="37186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359057"/>
            <a:ext cx="7826502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Método de la </a:t>
            </a:r>
            <a:r>
              <a:rPr lang="es-ES" sz="495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astrometría</a:t>
            </a:r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sz="495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495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 </a:t>
            </a:r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 la </a:t>
            </a:r>
            <a:r>
              <a:rPr lang="es-ES" sz="495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velocidad </a:t>
            </a:r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radial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4032448" cy="40324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3" y="359057"/>
            <a:ext cx="8315557" cy="61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icrolent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964" y="2450305"/>
            <a:ext cx="7429420" cy="4175527"/>
          </a:xfrm>
        </p:spPr>
      </p:pic>
      <p:sp>
        <p:nvSpPr>
          <p:cNvPr id="4" name="Rectángulo 3"/>
          <p:cNvSpPr/>
          <p:nvPr/>
        </p:nvSpPr>
        <p:spPr>
          <a:xfrm>
            <a:off x="251520" y="404664"/>
            <a:ext cx="8778685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Método de la microlente</a:t>
            </a:r>
          </a:p>
          <a:p>
            <a:pPr algn="ctr"/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gravitacional (</a:t>
            </a:r>
            <a:r>
              <a:rPr lang="es-ES" sz="495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microlensing</a:t>
            </a:r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3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20701" y="1489319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  <a:defRPr/>
            </a:pPr>
            <a:r>
              <a:rPr lang="es-ES" sz="5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5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Introducción</a:t>
            </a:r>
          </a:p>
          <a:p>
            <a:pPr algn="just">
              <a:buFontTx/>
              <a:buChar char="•"/>
              <a:defRPr/>
            </a:pPr>
            <a:r>
              <a:rPr lang="es-ES" sz="5400" dirty="0" smtClean="0">
                <a:latin typeface="Calibri" pitchFamily="34" charset="0"/>
                <a:cs typeface="Arial" pitchFamily="34" charset="0"/>
              </a:rPr>
              <a:t>Vida y habitabilidad</a:t>
            </a:r>
          </a:p>
          <a:p>
            <a:pPr algn="just">
              <a:buFontTx/>
              <a:buChar char="•"/>
              <a:defRPr/>
            </a:pPr>
            <a:r>
              <a:rPr lang="es-ES" sz="5400" dirty="0" smtClean="0">
                <a:latin typeface="Calibri" pitchFamily="34" charset="0"/>
                <a:cs typeface="Arial" pitchFamily="34" charset="0"/>
              </a:rPr>
              <a:t>Métodos</a:t>
            </a:r>
          </a:p>
          <a:p>
            <a:pPr algn="just">
              <a:buFontTx/>
              <a:buChar char="•"/>
              <a:defRPr/>
            </a:pPr>
            <a:r>
              <a:rPr lang="es-ES" sz="5400" dirty="0" smtClean="0">
                <a:latin typeface="Calibri" pitchFamily="34" charset="0"/>
                <a:cs typeface="Arial" pitchFamily="34" charset="0"/>
              </a:rPr>
              <a:t>Implicaciones y conclusión</a:t>
            </a:r>
            <a:endParaRPr lang="es-ES" sz="54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ES" sz="54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54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54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5400" dirty="0">
              <a:latin typeface="+mn-lt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47925" y="521354"/>
            <a:ext cx="213904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Índice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70434" y="620688"/>
            <a:ext cx="465255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9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Otros métodos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6562" y="1876682"/>
            <a:ext cx="860030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2700" b="1" dirty="0"/>
              <a:t>Variación en el tiempo de tránsito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s-ES" sz="270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2700" b="1" dirty="0"/>
              <a:t>Binaria eclipsante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s-ES" sz="270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2700" b="1" dirty="0"/>
              <a:t>Medición de púlsares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s-ES" sz="270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2700" b="1" dirty="0"/>
              <a:t>Análisis de los discos cirscunestelares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s-ES" sz="270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" sz="2700" b="1" dirty="0"/>
              <a:t>Relatividad general</a:t>
            </a:r>
          </a:p>
        </p:txBody>
      </p:sp>
    </p:spTree>
    <p:extLst>
      <p:ext uri="{BB962C8B-B14F-4D97-AF65-F5344CB8AC3E}">
        <p14:creationId xmlns:p14="http://schemas.microsoft.com/office/powerpoint/2010/main" val="28001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959586" y="2369147"/>
            <a:ext cx="522482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Implicaciones</a:t>
            </a:r>
            <a:endParaRPr lang="es-E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527" y="1925295"/>
            <a:ext cx="8229600" cy="4525963"/>
          </a:xfrm>
        </p:spPr>
        <p:txBody>
          <a:bodyPr/>
          <a:lstStyle/>
          <a:p>
            <a:r>
              <a:rPr lang="es-ES" dirty="0" smtClean="0"/>
              <a:t>Problemas con la religión y las teorías de creación divina. </a:t>
            </a:r>
          </a:p>
          <a:p>
            <a:r>
              <a:rPr lang="es-ES" dirty="0" smtClean="0"/>
              <a:t>Avances culturales y científicos.</a:t>
            </a:r>
            <a:endParaRPr lang="es-ES" dirty="0"/>
          </a:p>
        </p:txBody>
      </p:sp>
      <p:pic>
        <p:nvPicPr>
          <p:cNvPr id="2050" name="Picture 2" descr="http://4.bp.blogspot.com/-QLT-muJhSbM/Tb8slLrcyAI/AAAAAAAAAB0/7tDl2fcwYLY/s1600/caricatur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838494" cy="27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78693"/>
            <a:ext cx="4001058" cy="185048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907704" y="-15697"/>
            <a:ext cx="5011628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Repercusión </a:t>
            </a:r>
          </a:p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sociocultural</a:t>
            </a:r>
            <a:endParaRPr lang="es-E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9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723" y="1988840"/>
            <a:ext cx="8229600" cy="4525963"/>
          </a:xfrm>
        </p:spPr>
        <p:txBody>
          <a:bodyPr/>
          <a:lstStyle/>
          <a:p>
            <a:r>
              <a:rPr lang="es-ES" dirty="0" smtClean="0"/>
              <a:t>Medio ambiente: Necesitamos más tiempo para un mayor avance científico.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33" y="4691120"/>
            <a:ext cx="6115334" cy="161760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907704" y="-15697"/>
            <a:ext cx="5011628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Repercusión </a:t>
            </a:r>
          </a:p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sociocultural</a:t>
            </a:r>
            <a:endParaRPr lang="es-E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¿Cómo concienciar a la sociedad?</a:t>
            </a:r>
          </a:p>
          <a:p>
            <a:r>
              <a:rPr lang="es-ES" dirty="0" smtClean="0"/>
              <a:t>¿Debería ir todo el mundo?</a:t>
            </a:r>
            <a:endParaRPr lang="es-ES" dirty="0"/>
          </a:p>
        </p:txBody>
      </p:sp>
      <p:pic>
        <p:nvPicPr>
          <p:cNvPr id="1026" name="Picture 2" descr="http://static.tvazteca.com/imagenes/2011/44/1212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13727"/>
            <a:ext cx="5085247" cy="26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461755" y="456356"/>
            <a:ext cx="197714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Ética</a:t>
            </a:r>
            <a:endParaRPr lang="es-E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3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981226" y="2369147"/>
            <a:ext cx="518154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Conclusiones</a:t>
            </a:r>
            <a:endParaRPr lang="es-E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4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700" b="1" dirty="0"/>
              <a:t>“</a:t>
            </a:r>
            <a:r>
              <a:rPr lang="es-ES" sz="2700" b="1" i="1" dirty="0"/>
              <a:t>El Universo es una gran pregunta que siempre hemos querido responder.”- </a:t>
            </a:r>
            <a:r>
              <a:rPr lang="es-ES" sz="2700" b="1" dirty="0"/>
              <a:t>Pablo Blanco.</a:t>
            </a:r>
          </a:p>
          <a:p>
            <a:r>
              <a:rPr lang="es-ES" dirty="0" smtClean="0"/>
              <a:t>Es necesaria una importante </a:t>
            </a:r>
            <a:r>
              <a:rPr lang="es-ES" dirty="0" err="1" smtClean="0"/>
              <a:t>multidisciplinariedad</a:t>
            </a:r>
            <a:r>
              <a:rPr lang="es-ES" dirty="0" smtClean="0"/>
              <a:t> para abarcar todos los campos.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128158" cy="23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Avances.</a:t>
            </a:r>
          </a:p>
          <a:p>
            <a:r>
              <a:rPr lang="es-ES" dirty="0"/>
              <a:t> </a:t>
            </a:r>
            <a:r>
              <a:rPr lang="es-ES" dirty="0" smtClean="0"/>
              <a:t>CIENCIA = CULTURA.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2" y="3010247"/>
            <a:ext cx="6072188" cy="28575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043608" y="298763"/>
            <a:ext cx="676210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¿Por qué invertir?</a:t>
            </a:r>
          </a:p>
        </p:txBody>
      </p:sp>
    </p:spTree>
    <p:extLst>
      <p:ext uri="{BB962C8B-B14F-4D97-AF65-F5344CB8AC3E}">
        <p14:creationId xmlns:p14="http://schemas.microsoft.com/office/powerpoint/2010/main" val="3136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es-ES" i="1" dirty="0" smtClean="0"/>
              <a:t>Solo hay 2 posibilidades: que estemos solos en el Universo, o que estemos solos o que no lo estemos, y ambas son igual de aterradoras.</a:t>
            </a:r>
            <a:r>
              <a:rPr lang="es-ES" dirty="0" smtClean="0"/>
              <a:t>”-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smtClean="0"/>
              <a:t>C</a:t>
            </a:r>
            <a:r>
              <a:rPr lang="es-ES" dirty="0" smtClean="0"/>
              <a:t>. </a:t>
            </a:r>
            <a:r>
              <a:rPr lang="es-ES" dirty="0" err="1" smtClean="0"/>
              <a:t>Klarke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3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“Limitar nuestra atención a cuestiones terrestres sería limitar el espíritu humano.”</a:t>
            </a:r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dirty="0" smtClean="0"/>
              <a:t>Stephen Hawking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0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3600" dirty="0" smtClean="0"/>
          </a:p>
          <a:p>
            <a:r>
              <a:rPr lang="es-ES" sz="3600" dirty="0" smtClean="0"/>
              <a:t>¿Por qué hay día y noche?</a:t>
            </a:r>
          </a:p>
          <a:p>
            <a:r>
              <a:rPr lang="es-ES" sz="3600" dirty="0" smtClean="0"/>
              <a:t>¿Por qué existen las estaciones?</a:t>
            </a:r>
          </a:p>
          <a:p>
            <a:r>
              <a:rPr lang="es-ES" sz="3600" dirty="0" smtClean="0"/>
              <a:t>¿Por qué la luna cambia de forma?</a:t>
            </a:r>
          </a:p>
          <a:p>
            <a:r>
              <a:rPr lang="es-ES" sz="3600" dirty="0" smtClean="0"/>
              <a:t>¿Por qué unas estrellas brillan más que otras?</a:t>
            </a:r>
          </a:p>
          <a:p>
            <a:endParaRPr lang="es-ES" sz="3600" dirty="0"/>
          </a:p>
        </p:txBody>
      </p:sp>
      <p:sp>
        <p:nvSpPr>
          <p:cNvPr id="5" name="Rectángulo 4"/>
          <p:cNvSpPr/>
          <p:nvPr/>
        </p:nvSpPr>
        <p:spPr>
          <a:xfrm>
            <a:off x="2251473" y="521354"/>
            <a:ext cx="433195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4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Teoría de Inflación cósmica.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25" y="2420888"/>
            <a:ext cx="6880994" cy="40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43287" y="521354"/>
            <a:ext cx="794833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Formación del universo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2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s-ES" dirty="0" smtClean="0"/>
              <a:t>Teoría del Universo estacionario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316001" cy="36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10020" y="62998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Edward </a:t>
            </a:r>
            <a:r>
              <a:rPr lang="es-ES" dirty="0" err="1" smtClean="0"/>
              <a:t>Milne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7"/>
          <a:stretch/>
        </p:blipFill>
        <p:spPr bwMode="auto">
          <a:xfrm>
            <a:off x="510711" y="2841161"/>
            <a:ext cx="4663258" cy="322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04814" y="521354"/>
            <a:ext cx="802527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Formación del Universo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8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Teoría del Universo Oscilante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0828" y="565715"/>
            <a:ext cx="2715421" cy="71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43287" y="521354"/>
            <a:ext cx="794833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Formación del universo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92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Teoría del Big </a:t>
            </a:r>
            <a:r>
              <a:rPr lang="es-ES" dirty="0" err="1"/>
              <a:t>B</a:t>
            </a:r>
            <a:r>
              <a:rPr lang="es-ES" dirty="0" err="1" smtClean="0"/>
              <a:t>ang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067944" cy="406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4815" y="521354"/>
            <a:ext cx="8025275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Formación del Universo</a:t>
            </a:r>
            <a:endParaRPr lang="es-ES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8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630</Words>
  <Application>Microsoft Office PowerPoint</Application>
  <PresentationFormat>Presentación en pantalla (4:3)</PresentationFormat>
  <Paragraphs>181</Paragraphs>
  <Slides>38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Bodoni MT</vt:lpstr>
      <vt:lpstr>Calibri</vt:lpstr>
      <vt:lpstr>Times New Roman</vt:lpstr>
      <vt:lpstr>Verdana</vt:lpstr>
      <vt:lpstr>Wingdings</vt:lpstr>
      <vt:lpstr>Tema de Office</vt:lpstr>
      <vt:lpstr>VI Congreso INVESTIGA I+D+i</vt:lpstr>
      <vt:lpstr>Grupo Investigador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Exoplanetas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Fernando González</cp:lastModifiedBy>
  <cp:revision>63</cp:revision>
  <dcterms:created xsi:type="dcterms:W3CDTF">2010-04-26T10:24:20Z</dcterms:created>
  <dcterms:modified xsi:type="dcterms:W3CDTF">2015-05-23T19:32:50Z</dcterms:modified>
</cp:coreProperties>
</file>