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5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veat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EE0CE1-4659-4768-A034-9C266403899E}">
  <a:tblStyle styleId="{E5EE0CE1-4659-4768-A034-9C26640389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df6bfd1ad_2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9df6bfd1ad_2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df6bfd1ad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df6bfd1ad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f6bfd1a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f6bfd1a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df6bfd1ad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df6bfd1ad_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df6bfd1ad_18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df6bfd1ad_18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df6bfd1ad_18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df6bfd1ad_18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df6bfd1ad_18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df6bfd1ad_18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df6bfd1ad_1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9df6bfd1ad_18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df6bfd1ad_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df6bfd1ad_6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df6bfd1ad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9df6bfd1ad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df6bfd1ad_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df6bfd1ad_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df6bfd1ad_2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df6bfd1ad_2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df6bfd1a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df6bfd1a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df6bfd1ad_2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df6bfd1ad_2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df6bfd1ad_7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df6bfd1ad_7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df6bfd1ad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df6bfd1ad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df6bfd1ad_1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9df6bfd1ad_1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df6bfd1ad_1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df6bfd1ad_1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df6bfd1ad_1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df6bfd1ad_1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df6bfd1ad_1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df6bfd1ad_1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df6bfd1ad_2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df6bfd1ad_27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df6bfd1ad_2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df6bfd1ad_2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df6bfd1ad_2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df6bfd1ad_2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df6bfd1ad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df6bfd1ad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df6bfd1ad_2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df6bfd1ad_2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df6bfd1ad_19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df6bfd1ad_19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df6bfd1ad_2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df6bfd1ad_2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df6bfd1ad_2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df6bfd1ad_2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F6"/>
            </a:gs>
            <a:gs pos="40000">
              <a:srgbClr val="FEECF3"/>
            </a:gs>
            <a:gs pos="100000">
              <a:srgbClr val="796A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SCX78-8-q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0" y="1643056"/>
            <a:ext cx="88584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NANOTECNOLOGÍA Y NUEVOS MATERIALES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Motores moleculares y Nanomáquinas</a:t>
            </a: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1714480" y="1576982"/>
            <a:ext cx="6968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XI CONGRESO INVESTIGA I+D+i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1" name="Google Shape;131;p25" descr="C:\Users\JOSE ALBERTO\Desktop\Banda - Investig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921" y="214296"/>
            <a:ext cx="7713554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25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id="133" name="Google Shape;133;p25" descr="C:\Users\Jose Alberto\Documents\INVESTIGA ED 7\LOGOS\CSIC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85852" y="4403228"/>
              <a:ext cx="1357322" cy="58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5" descr="C:\Users\Jose Alberto\Documents\INVESTIGA ED 7\LOGOS\CIEMAT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16834" y="4457430"/>
              <a:ext cx="1013228" cy="47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5" descr="C:\Users\Jose Alberto\Documents\INVESTIGA ED 7\LOGOS\INI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47979" y="4452185"/>
              <a:ext cx="1445371" cy="48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5" descr="C:\Users\Jose Alberto\Documents\INVESTIGA ED 7\LOGOS\INTA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67011" y="4404986"/>
              <a:ext cx="576889" cy="578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5" descr="C:\Users\Jose Alberto\Documents\INVESTIGA ED 7\LOGOS\ISCIII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03722" y="4316879"/>
              <a:ext cx="570596" cy="755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/>
        </p:nvSpPr>
        <p:spPr>
          <a:xfrm>
            <a:off x="297475" y="2100175"/>
            <a:ext cx="17970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MOTORES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MOLECULARES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4"/>
          <p:cNvSpPr txBox="1"/>
          <p:nvPr/>
        </p:nvSpPr>
        <p:spPr>
          <a:xfrm>
            <a:off x="2230800" y="1567375"/>
            <a:ext cx="2677200" cy="293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BIOLÓGICOS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SINTÉTICOS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4"/>
          <p:cNvSpPr txBox="1"/>
          <p:nvPr/>
        </p:nvSpPr>
        <p:spPr>
          <a:xfrm>
            <a:off x="3842125" y="1309525"/>
            <a:ext cx="1586400" cy="12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LINEALES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ROTATIVOS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5602075" y="922900"/>
            <a:ext cx="11649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KINESINAS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DINEÍNAS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MIOSINAS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34"/>
          <p:cNvCxnSpPr/>
          <p:nvPr/>
        </p:nvCxnSpPr>
        <p:spPr>
          <a:xfrm>
            <a:off x="3321575" y="1802875"/>
            <a:ext cx="495600" cy="40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" name="Google Shape;203;p34"/>
          <p:cNvCxnSpPr/>
          <p:nvPr/>
        </p:nvCxnSpPr>
        <p:spPr>
          <a:xfrm rot="10800000" flipH="1">
            <a:off x="3275675" y="1567375"/>
            <a:ext cx="6036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34"/>
          <p:cNvCxnSpPr/>
          <p:nvPr/>
        </p:nvCxnSpPr>
        <p:spPr>
          <a:xfrm rot="10800000" flipH="1">
            <a:off x="4759275" y="1133575"/>
            <a:ext cx="763500" cy="43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34"/>
          <p:cNvCxnSpPr/>
          <p:nvPr/>
        </p:nvCxnSpPr>
        <p:spPr>
          <a:xfrm>
            <a:off x="4734500" y="1592175"/>
            <a:ext cx="855300" cy="3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p34"/>
          <p:cNvCxnSpPr/>
          <p:nvPr/>
        </p:nvCxnSpPr>
        <p:spPr>
          <a:xfrm rot="10800000" flipH="1">
            <a:off x="4741225" y="1567400"/>
            <a:ext cx="8796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34"/>
          <p:cNvCxnSpPr/>
          <p:nvPr/>
        </p:nvCxnSpPr>
        <p:spPr>
          <a:xfrm rot="10800000" flipH="1">
            <a:off x="1388125" y="1802875"/>
            <a:ext cx="793200" cy="51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34"/>
          <p:cNvCxnSpPr>
            <a:cxnSpLocks/>
            <a:endCxn id="199" idx="1"/>
          </p:cNvCxnSpPr>
          <p:nvPr/>
        </p:nvCxnSpPr>
        <p:spPr>
          <a:xfrm>
            <a:off x="1375500" y="2317825"/>
            <a:ext cx="855300" cy="7153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9" name="Google Shape;209;p34"/>
          <p:cNvSpPr txBox="1"/>
          <p:nvPr/>
        </p:nvSpPr>
        <p:spPr>
          <a:xfrm>
            <a:off x="3879275" y="2598625"/>
            <a:ext cx="23922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CATENANOS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ROTAXANOS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34"/>
          <p:cNvCxnSpPr/>
          <p:nvPr/>
        </p:nvCxnSpPr>
        <p:spPr>
          <a:xfrm rot="10800000" flipH="1">
            <a:off x="3272000" y="2875525"/>
            <a:ext cx="582600" cy="17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34"/>
          <p:cNvCxnSpPr>
            <a:endCxn id="209" idx="1"/>
          </p:cNvCxnSpPr>
          <p:nvPr/>
        </p:nvCxnSpPr>
        <p:spPr>
          <a:xfrm>
            <a:off x="3296675" y="3061225"/>
            <a:ext cx="582600" cy="24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34"/>
          <p:cNvSpPr txBox="1"/>
          <p:nvPr/>
        </p:nvSpPr>
        <p:spPr>
          <a:xfrm>
            <a:off x="297475" y="3969775"/>
            <a:ext cx="1586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APLICACIONES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2230800" y="3643825"/>
            <a:ext cx="2392200" cy="12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NANOCOCHES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LANZADERAS MOLECULARES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34"/>
          <p:cNvCxnSpPr/>
          <p:nvPr/>
        </p:nvCxnSpPr>
        <p:spPr>
          <a:xfrm rot="10800000" flipH="1">
            <a:off x="1648400" y="3903975"/>
            <a:ext cx="607200" cy="26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34"/>
          <p:cNvCxnSpPr/>
          <p:nvPr/>
        </p:nvCxnSpPr>
        <p:spPr>
          <a:xfrm>
            <a:off x="1648400" y="4176775"/>
            <a:ext cx="595200" cy="3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6" name="Google Shape;216;p34"/>
          <p:cNvSpPr txBox="1"/>
          <p:nvPr/>
        </p:nvSpPr>
        <p:spPr>
          <a:xfrm>
            <a:off x="297475" y="720400"/>
            <a:ext cx="17970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NANOMÁQUINAS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2392025" y="435625"/>
            <a:ext cx="41769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FOTÓNICAS                MOVIMIENTO BROWNIANO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IÓNICAS Y ELECTRÓNICAS         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34"/>
          <p:cNvCxnSpPr/>
          <p:nvPr/>
        </p:nvCxnSpPr>
        <p:spPr>
          <a:xfrm rot="10800000" flipH="1">
            <a:off x="1757725" y="722725"/>
            <a:ext cx="624000" cy="2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9" name="Google Shape;219;p34"/>
          <p:cNvCxnSpPr/>
          <p:nvPr/>
        </p:nvCxnSpPr>
        <p:spPr>
          <a:xfrm>
            <a:off x="1772350" y="991525"/>
            <a:ext cx="557700" cy="13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0" name="Google Shape;220;p34"/>
          <p:cNvCxnSpPr/>
          <p:nvPr/>
        </p:nvCxnSpPr>
        <p:spPr>
          <a:xfrm>
            <a:off x="3420725" y="644475"/>
            <a:ext cx="3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NANOMÁQUINAS</a:t>
            </a:r>
            <a:endParaRPr/>
          </a:p>
        </p:txBody>
      </p:sp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925" y="2533900"/>
            <a:ext cx="4836650" cy="2418325"/>
          </a:xfrm>
          <a:prstGeom prst="rect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838" y="2124738"/>
            <a:ext cx="2780263" cy="278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/>
        </p:nvSpPr>
        <p:spPr>
          <a:xfrm>
            <a:off x="1638850" y="1400525"/>
            <a:ext cx="17970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NANOMÁQUINAS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733400" y="1115750"/>
            <a:ext cx="41769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FOTÓNICAS                MOVIMIENTO BROWNIANO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IÓNICAS Y ELECTRÓNICAS         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" name="Google Shape;232;p35"/>
          <p:cNvCxnSpPr/>
          <p:nvPr/>
        </p:nvCxnSpPr>
        <p:spPr>
          <a:xfrm rot="10800000" flipH="1">
            <a:off x="3099100" y="1402850"/>
            <a:ext cx="624000" cy="2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3" name="Google Shape;233;p35"/>
          <p:cNvCxnSpPr/>
          <p:nvPr/>
        </p:nvCxnSpPr>
        <p:spPr>
          <a:xfrm>
            <a:off x="3113725" y="1671650"/>
            <a:ext cx="557700" cy="13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4" name="Google Shape;234;p35"/>
          <p:cNvCxnSpPr/>
          <p:nvPr/>
        </p:nvCxnSpPr>
        <p:spPr>
          <a:xfrm>
            <a:off x="4762100" y="1324600"/>
            <a:ext cx="3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MOTORES MOLECULARES</a:t>
            </a:r>
            <a:endParaRPr/>
          </a:p>
        </p:txBody>
      </p:sp>
      <p:sp>
        <p:nvSpPr>
          <p:cNvPr id="240" name="Google Shape;240;p36"/>
          <p:cNvSpPr txBox="1"/>
          <p:nvPr/>
        </p:nvSpPr>
        <p:spPr>
          <a:xfrm>
            <a:off x="1337250" y="2082038"/>
            <a:ext cx="17970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MOTORES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MOLECULARES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6"/>
          <p:cNvSpPr txBox="1"/>
          <p:nvPr/>
        </p:nvSpPr>
        <p:spPr>
          <a:xfrm>
            <a:off x="3270575" y="1549238"/>
            <a:ext cx="2677200" cy="26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BIOLÓGICOS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SINTÉTICOS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4881900" y="1291388"/>
            <a:ext cx="1586400" cy="12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LINEALES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ROTATIVOS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6641850" y="904763"/>
            <a:ext cx="11649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KINESINAS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DINEÍNAS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MIOSINAS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36"/>
          <p:cNvCxnSpPr/>
          <p:nvPr/>
        </p:nvCxnSpPr>
        <p:spPr>
          <a:xfrm>
            <a:off x="4361350" y="1784738"/>
            <a:ext cx="495600" cy="40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p36"/>
          <p:cNvCxnSpPr/>
          <p:nvPr/>
        </p:nvCxnSpPr>
        <p:spPr>
          <a:xfrm rot="10800000" flipH="1">
            <a:off x="4315450" y="1549238"/>
            <a:ext cx="6036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" name="Google Shape;246;p36"/>
          <p:cNvCxnSpPr/>
          <p:nvPr/>
        </p:nvCxnSpPr>
        <p:spPr>
          <a:xfrm rot="10800000" flipH="1">
            <a:off x="5799050" y="1115438"/>
            <a:ext cx="763500" cy="43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7" name="Google Shape;247;p36"/>
          <p:cNvCxnSpPr/>
          <p:nvPr/>
        </p:nvCxnSpPr>
        <p:spPr>
          <a:xfrm>
            <a:off x="5774275" y="1574038"/>
            <a:ext cx="855300" cy="3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p36"/>
          <p:cNvCxnSpPr/>
          <p:nvPr/>
        </p:nvCxnSpPr>
        <p:spPr>
          <a:xfrm rot="10800000" flipH="1">
            <a:off x="5781000" y="1549263"/>
            <a:ext cx="8796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9" name="Google Shape;249;p36"/>
          <p:cNvCxnSpPr/>
          <p:nvPr/>
        </p:nvCxnSpPr>
        <p:spPr>
          <a:xfrm rot="10800000" flipH="1">
            <a:off x="2427900" y="1784738"/>
            <a:ext cx="793200" cy="51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0" name="Google Shape;250;p36"/>
          <p:cNvCxnSpPr>
            <a:endCxn id="241" idx="1"/>
          </p:cNvCxnSpPr>
          <p:nvPr/>
        </p:nvCxnSpPr>
        <p:spPr>
          <a:xfrm>
            <a:off x="2415275" y="2299688"/>
            <a:ext cx="855300" cy="5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1" name="Google Shape;251;p36"/>
          <p:cNvSpPr txBox="1"/>
          <p:nvPr/>
        </p:nvSpPr>
        <p:spPr>
          <a:xfrm>
            <a:off x="4919050" y="2580488"/>
            <a:ext cx="23922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CATENANOS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ROTAXANOS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36"/>
          <p:cNvCxnSpPr/>
          <p:nvPr/>
        </p:nvCxnSpPr>
        <p:spPr>
          <a:xfrm rot="10800000" flipH="1">
            <a:off x="4311775" y="2857388"/>
            <a:ext cx="582600" cy="17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36"/>
          <p:cNvCxnSpPr>
            <a:endCxn id="251" idx="1"/>
          </p:cNvCxnSpPr>
          <p:nvPr/>
        </p:nvCxnSpPr>
        <p:spPr>
          <a:xfrm>
            <a:off x="4336450" y="3043088"/>
            <a:ext cx="582600" cy="24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KINESINAS</a:t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 rotWithShape="1">
          <a:blip r:embed="rId3">
            <a:alphaModFix/>
          </a:blip>
          <a:srcRect r="29656"/>
          <a:stretch/>
        </p:blipFill>
        <p:spPr>
          <a:xfrm>
            <a:off x="354050" y="1300175"/>
            <a:ext cx="4162526" cy="33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 rotWithShape="1">
          <a:blip r:embed="rId4">
            <a:alphaModFix/>
          </a:blip>
          <a:srcRect r="32736"/>
          <a:stretch/>
        </p:blipFill>
        <p:spPr>
          <a:xfrm>
            <a:off x="4662075" y="1200780"/>
            <a:ext cx="4217952" cy="352736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/>
          <p:nvPr/>
        </p:nvSpPr>
        <p:spPr>
          <a:xfrm>
            <a:off x="7620025" y="1571100"/>
            <a:ext cx="1260000" cy="253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7"/>
          <p:cNvSpPr txBox="1"/>
          <p:nvPr/>
        </p:nvSpPr>
        <p:spPr>
          <a:xfrm>
            <a:off x="8506700" y="3940225"/>
            <a:ext cx="373200" cy="7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DINEÍNAS</a:t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00" y="1559450"/>
            <a:ext cx="3665400" cy="2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300" y="1442513"/>
            <a:ext cx="3811550" cy="27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MIOSINAS</a:t>
            </a:r>
            <a:endParaRPr/>
          </a:p>
        </p:txBody>
      </p:sp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 r="30069"/>
          <a:stretch/>
        </p:blipFill>
        <p:spPr>
          <a:xfrm>
            <a:off x="166250" y="1146463"/>
            <a:ext cx="4693651" cy="377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/>
        </p:nvSpPr>
        <p:spPr>
          <a:xfrm>
            <a:off x="4558100" y="2486938"/>
            <a:ext cx="301800" cy="109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200" y="1236864"/>
            <a:ext cx="4042400" cy="309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/>
          <p:nvPr/>
        </p:nvSpPr>
        <p:spPr>
          <a:xfrm>
            <a:off x="5749888" y="4387875"/>
            <a:ext cx="24210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latin typeface="Calibri"/>
                <a:ea typeface="Calibri"/>
                <a:cs typeface="Calibri"/>
                <a:sym typeface="Calibri"/>
              </a:rPr>
              <a:t>https://upload.wikimedia.org/wikipedia/commons/thumb/d/dc/Sarcomere_es.svg/350px-Sarcomere_es.svg.png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ROTATIVOS</a:t>
            </a: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012" y="1301838"/>
            <a:ext cx="3157713" cy="28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663" y="1560863"/>
            <a:ext cx="4238625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CATENANOS</a:t>
            </a:r>
            <a:endParaRPr/>
          </a:p>
        </p:txBody>
      </p:sp>
      <p:pic>
        <p:nvPicPr>
          <p:cNvPr id="270" name="Google Shape;270;p41"/>
          <p:cNvPicPr preferRelativeResize="0"/>
          <p:nvPr/>
        </p:nvPicPr>
        <p:blipFill rotWithShape="1">
          <a:blip r:embed="rId3">
            <a:alphaModFix/>
          </a:blip>
          <a:srcRect r="51479" b="9836"/>
          <a:stretch/>
        </p:blipFill>
        <p:spPr>
          <a:xfrm>
            <a:off x="864625" y="129775"/>
            <a:ext cx="1532824" cy="16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 rotWithShape="1">
          <a:blip r:embed="rId4">
            <a:alphaModFix/>
          </a:blip>
          <a:srcRect l="3475" t="19135" r="4587" b="18875"/>
          <a:stretch/>
        </p:blipFill>
        <p:spPr>
          <a:xfrm>
            <a:off x="466939" y="1884200"/>
            <a:ext cx="8210112" cy="311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>
            <a:spLocks noGrp="1"/>
          </p:cNvSpPr>
          <p:nvPr>
            <p:ph type="title"/>
          </p:nvPr>
        </p:nvSpPr>
        <p:spPr>
          <a:xfrm>
            <a:off x="72750" y="192531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ROTAXANOS</a:t>
            </a:r>
            <a:endParaRPr dirty="0"/>
          </a:p>
        </p:txBody>
      </p:sp>
      <p:pic>
        <p:nvPicPr>
          <p:cNvPr id="277" name="Google Shape;277;p42" descr="Al-Químicos: Catenanos y rotaxano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850" y="2073000"/>
            <a:ext cx="281940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 rotWithShape="1">
          <a:blip r:embed="rId4">
            <a:alphaModFix/>
          </a:blip>
          <a:srcRect l="49479"/>
          <a:stretch/>
        </p:blipFill>
        <p:spPr>
          <a:xfrm>
            <a:off x="179475" y="277350"/>
            <a:ext cx="2289376" cy="254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 descr="Rotaxano - Wikipedia, la enciclopedia lib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2200" y="325526"/>
            <a:ext cx="3259050" cy="224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PRIMER MOTOR MOLECULAR</a:t>
            </a:r>
            <a:endParaRPr/>
          </a:p>
        </p:txBody>
      </p:sp>
      <p:pic>
        <p:nvPicPr>
          <p:cNvPr id="285" name="Google Shape;285;p43" descr="Hacia la próxima generación de péptidos lanzadera para llegar al cerebro |  IRB Barcelon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75" y="1153112"/>
            <a:ext cx="3695250" cy="36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4">
            <a:alphaModFix/>
          </a:blip>
          <a:srcRect l="18637" t="990" r="18631"/>
          <a:stretch/>
        </p:blipFill>
        <p:spPr>
          <a:xfrm>
            <a:off x="4572000" y="1063375"/>
            <a:ext cx="4364174" cy="387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ctrTitle"/>
          </p:nvPr>
        </p:nvSpPr>
        <p:spPr>
          <a:xfrm>
            <a:off x="792650" y="1784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GRUPO INVESTIGADOR</a:t>
            </a:r>
          </a:p>
        </p:txBody>
      </p:sp>
      <p:sp>
        <p:nvSpPr>
          <p:cNvPr id="143" name="Google Shape;143;p26"/>
          <p:cNvSpPr txBox="1"/>
          <p:nvPr/>
        </p:nvSpPr>
        <p:spPr>
          <a:xfrm>
            <a:off x="457875" y="1280925"/>
            <a:ext cx="3763200" cy="3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Alejandro Amoedo Fontoira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Alex Álvarez Chapinal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Alicia Rivas Ballesteros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Carlos Alberto Ragel Castilla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Javier De la Fuente Guillen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Javier Rubalcaba Arroyo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Jordi Tauler Bartomeu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4380150" y="1387550"/>
            <a:ext cx="4185000" cy="3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Lucía Guerra Díez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María Antón Casado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María Dolores Alonso De Yclán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Natalia Costa Rojas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Núria Pérez Pujadas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Sara de la Rosa Ocaña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>
                <a:latin typeface="Calibri"/>
                <a:ea typeface="Calibri"/>
                <a:cs typeface="Calibri"/>
                <a:sym typeface="Calibri"/>
              </a:rPr>
              <a:t>Víctor Rodríguez Arjonilla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2029925" y="3937550"/>
            <a:ext cx="46125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Calibri"/>
                <a:ea typeface="Calibri"/>
                <a:cs typeface="Calibri"/>
                <a:sym typeface="Calibri"/>
              </a:rPr>
              <a:t>MODERADOR: Javier Herrero Cañedo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Calibri"/>
                <a:ea typeface="Calibri"/>
                <a:cs typeface="Calibri"/>
                <a:sym typeface="Calibri"/>
              </a:rPr>
              <a:t>SECRETARIO: Adrián Mediavilla Carrancio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>
            <a:spLocks noGrp="1"/>
          </p:cNvSpPr>
          <p:nvPr>
            <p:ph type="title"/>
          </p:nvPr>
        </p:nvSpPr>
        <p:spPr>
          <a:xfrm>
            <a:off x="518475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APLICACIONES</a:t>
            </a:r>
            <a:endParaRPr/>
          </a:p>
        </p:txBody>
      </p:sp>
      <p:pic>
        <p:nvPicPr>
          <p:cNvPr id="292" name="Google Shape;292;p44" descr="You're about to see the movie that holds the Guinness World Records™ record for the World's Smallest Stop-Motion Film (see how it was made at http://youtu.be/xA4QWwaweWA). The ability to move single atoms — the smallest particles of any element in the universe — is crucial to IBM's research in the field of atomic memory. But even nanophysicists need to have a little fun. In that spirit, IBM researchers used a scanning tunneling microscope to move thousands of carbon monoxide molecules (two atoms stacked on top of each other), all in pursuit of making a movie so small it can be seen only when you magnify it 100 million times. A movie made with atoms.  Learn more about atomic memory, data storage and big data at http://www.ibm.com/madewithatoms" title="A Boy And His Atom: The World's Smallest Movi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00" y="903288"/>
            <a:ext cx="4449268" cy="3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4" descr="Watch Molecule-Sized Nanocars Race Across Frozen Gol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7150" y="1516150"/>
            <a:ext cx="4133850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>
            <a:spLocks noGrp="1"/>
          </p:cNvSpPr>
          <p:nvPr>
            <p:ph type="title"/>
          </p:nvPr>
        </p:nvSpPr>
        <p:spPr>
          <a:xfrm>
            <a:off x="518475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APLICACIONES</a:t>
            </a:r>
            <a:endParaRPr/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93" y="1851575"/>
            <a:ext cx="3586890" cy="20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5"/>
          <p:cNvPicPr preferRelativeResize="0"/>
          <p:nvPr/>
        </p:nvPicPr>
        <p:blipFill rotWithShape="1">
          <a:blip r:embed="rId4">
            <a:alphaModFix/>
          </a:blip>
          <a:srcRect l="59024" b="15268"/>
          <a:stretch/>
        </p:blipFill>
        <p:spPr>
          <a:xfrm>
            <a:off x="4927550" y="1822173"/>
            <a:ext cx="3707774" cy="201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>
            <a:spLocks noGrp="1"/>
          </p:cNvSpPr>
          <p:nvPr>
            <p:ph type="ctrTitle"/>
          </p:nvPr>
        </p:nvSpPr>
        <p:spPr>
          <a:xfrm>
            <a:off x="685800" y="2020494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DESENLACE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/>
              <a:t>NANOÉTICA Y SUS IMPLICACIONES</a:t>
            </a:r>
            <a:endParaRPr sz="3700"/>
          </a:p>
        </p:txBody>
      </p:sp>
      <p:sp>
        <p:nvSpPr>
          <p:cNvPr id="311" name="Google Shape;311;p47"/>
          <p:cNvSpPr txBox="1"/>
          <p:nvPr/>
        </p:nvSpPr>
        <p:spPr>
          <a:xfrm>
            <a:off x="452575" y="1324700"/>
            <a:ext cx="19893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ÉTICAS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47"/>
          <p:cNvGrpSpPr/>
          <p:nvPr/>
        </p:nvGrpSpPr>
        <p:grpSpPr>
          <a:xfrm>
            <a:off x="358300" y="1840100"/>
            <a:ext cx="3673500" cy="2650500"/>
            <a:chOff x="200850" y="1840100"/>
            <a:chExt cx="3673500" cy="2650500"/>
          </a:xfrm>
        </p:grpSpPr>
        <p:pic>
          <p:nvPicPr>
            <p:cNvPr id="313" name="Google Shape;313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900" y="1840100"/>
              <a:ext cx="3673400" cy="183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7"/>
            <p:cNvSpPr txBox="1"/>
            <p:nvPr/>
          </p:nvSpPr>
          <p:spPr>
            <a:xfrm>
              <a:off x="200850" y="3730100"/>
              <a:ext cx="36735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47"/>
          <p:cNvSpPr txBox="1"/>
          <p:nvPr/>
        </p:nvSpPr>
        <p:spPr>
          <a:xfrm>
            <a:off x="5899650" y="1324700"/>
            <a:ext cx="23454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MEDIOAMBIENTALES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488" y="2783113"/>
            <a:ext cx="558767" cy="5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153" y="1955428"/>
            <a:ext cx="2345400" cy="241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/>
              <a:t>NANOÉTICA Y SUS IMPLICACIONES</a:t>
            </a:r>
            <a:endParaRPr sz="3700"/>
          </a:p>
        </p:txBody>
      </p:sp>
      <p:sp>
        <p:nvSpPr>
          <p:cNvPr id="323" name="Google Shape;323;p48"/>
          <p:cNvSpPr txBox="1"/>
          <p:nvPr/>
        </p:nvSpPr>
        <p:spPr>
          <a:xfrm>
            <a:off x="452575" y="1324700"/>
            <a:ext cx="19893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ECONÓMICAS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800" y="1003050"/>
            <a:ext cx="3195550" cy="1638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8"/>
          <p:cNvGrpSpPr/>
          <p:nvPr/>
        </p:nvGrpSpPr>
        <p:grpSpPr>
          <a:xfrm>
            <a:off x="5438727" y="2408484"/>
            <a:ext cx="2731629" cy="727449"/>
            <a:chOff x="6593800" y="2984825"/>
            <a:chExt cx="2495550" cy="549350"/>
          </a:xfrm>
        </p:grpSpPr>
        <p:pic>
          <p:nvPicPr>
            <p:cNvPr id="326" name="Google Shape;326;p48"/>
            <p:cNvPicPr preferRelativeResize="0"/>
            <p:nvPr/>
          </p:nvPicPr>
          <p:blipFill rotWithShape="1">
            <a:blip r:embed="rId4">
              <a:alphaModFix/>
            </a:blip>
            <a:srcRect t="50992"/>
            <a:stretch/>
          </p:blipFill>
          <p:spPr>
            <a:xfrm>
              <a:off x="6593800" y="3184075"/>
              <a:ext cx="2495550" cy="350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48"/>
            <p:cNvPicPr preferRelativeResize="0"/>
            <p:nvPr/>
          </p:nvPicPr>
          <p:blipFill rotWithShape="1">
            <a:blip r:embed="rId4">
              <a:alphaModFix/>
            </a:blip>
            <a:srcRect b="70813"/>
            <a:stretch/>
          </p:blipFill>
          <p:spPr>
            <a:xfrm>
              <a:off x="6593800" y="2984825"/>
              <a:ext cx="2495550" cy="20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8" name="Google Shape;328;p48"/>
          <p:cNvSpPr txBox="1"/>
          <p:nvPr/>
        </p:nvSpPr>
        <p:spPr>
          <a:xfrm>
            <a:off x="0" y="4861200"/>
            <a:ext cx="63423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29" name="Google Shape;32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6600" y="1063375"/>
            <a:ext cx="2395400" cy="134511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8"/>
          <p:cNvSpPr txBox="1"/>
          <p:nvPr/>
        </p:nvSpPr>
        <p:spPr>
          <a:xfrm>
            <a:off x="601975" y="3991050"/>
            <a:ext cx="16905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SOCIALES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1;p48"/>
          <p:cNvGrpSpPr/>
          <p:nvPr/>
        </p:nvGrpSpPr>
        <p:grpSpPr>
          <a:xfrm>
            <a:off x="2292479" y="3026125"/>
            <a:ext cx="2900771" cy="3253200"/>
            <a:chOff x="5277304" y="1840100"/>
            <a:chExt cx="2900771" cy="3253200"/>
          </a:xfrm>
        </p:grpSpPr>
        <p:pic>
          <p:nvPicPr>
            <p:cNvPr id="332" name="Google Shape;332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77304" y="1840100"/>
              <a:ext cx="2829471" cy="189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48"/>
            <p:cNvSpPr txBox="1"/>
            <p:nvPr/>
          </p:nvSpPr>
          <p:spPr>
            <a:xfrm>
              <a:off x="5348475" y="3730100"/>
              <a:ext cx="2829600" cy="13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PROYECCIONES A FUTURO</a:t>
            </a:r>
            <a:endParaRPr/>
          </a:p>
        </p:txBody>
      </p:sp>
      <p:sp>
        <p:nvSpPr>
          <p:cNvPr id="339" name="Google Shape;339;p49"/>
          <p:cNvSpPr txBox="1"/>
          <p:nvPr/>
        </p:nvSpPr>
        <p:spPr>
          <a:xfrm>
            <a:off x="683400" y="1414225"/>
            <a:ext cx="77772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latin typeface="Caveat"/>
                <a:ea typeface="Caveat"/>
                <a:cs typeface="Caveat"/>
                <a:sym typeface="Caveat"/>
              </a:rPr>
              <a:t>&lt;&lt;Hay mucho espacio en el fondo&gt;&gt; - Richard Feynman</a:t>
            </a:r>
            <a:endParaRPr sz="3200" dirty="0"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40" name="Google Shape;340;p49"/>
          <p:cNvGrpSpPr/>
          <p:nvPr/>
        </p:nvGrpSpPr>
        <p:grpSpPr>
          <a:xfrm>
            <a:off x="918760" y="2724152"/>
            <a:ext cx="2912700" cy="1978196"/>
            <a:chOff x="367685" y="2187579"/>
            <a:chExt cx="2912700" cy="1978196"/>
          </a:xfrm>
        </p:grpSpPr>
        <p:pic>
          <p:nvPicPr>
            <p:cNvPr id="341" name="Google Shape;341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2187579"/>
              <a:ext cx="2733675" cy="167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49"/>
            <p:cNvSpPr txBox="1"/>
            <p:nvPr/>
          </p:nvSpPr>
          <p:spPr>
            <a:xfrm>
              <a:off x="367685" y="3863975"/>
              <a:ext cx="2912700" cy="3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Google Shape;3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150" y="2724138"/>
            <a:ext cx="2912700" cy="164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" name="Google Shape;348;p50"/>
          <p:cNvGraphicFramePr/>
          <p:nvPr/>
        </p:nvGraphicFramePr>
        <p:xfrm>
          <a:off x="948425" y="3212500"/>
          <a:ext cx="7239000" cy="1188630"/>
        </p:xfrm>
        <a:graphic>
          <a:graphicData uri="http://schemas.openxmlformats.org/drawingml/2006/table">
            <a:tbl>
              <a:tblPr>
                <a:noFill/>
                <a:tableStyleId>{E5EE0CE1-4659-4768-A034-9C266403899E}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ANÁLISIS INTERNO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ANÁLISIS EXTERNO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Debilidades</a:t>
                      </a:r>
                      <a:r>
                        <a:rPr lang="es"/>
                        <a:t>: ...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Amenazas</a:t>
                      </a:r>
                      <a:r>
                        <a:rPr lang="es"/>
                        <a:t>: ...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Fortalezas</a:t>
                      </a:r>
                      <a:r>
                        <a:rPr lang="es"/>
                        <a:t>: ...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/>
                        <a:t>Oportunidades</a:t>
                      </a:r>
                      <a:r>
                        <a:rPr lang="es"/>
                        <a:t>: ...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9" name="Google Shape;34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050" y="459250"/>
            <a:ext cx="333375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0"/>
          <p:cNvSpPr txBox="1"/>
          <p:nvPr/>
        </p:nvSpPr>
        <p:spPr>
          <a:xfrm>
            <a:off x="3236825" y="2691725"/>
            <a:ext cx="26622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Calibri"/>
                <a:ea typeface="Calibri"/>
                <a:cs typeface="Calibri"/>
                <a:sym typeface="Calibri"/>
              </a:rPr>
              <a:t>ANÁLISIS DAFO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1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1156034" y="653128"/>
            <a:ext cx="6831950" cy="38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/>
        </p:nvSpPr>
        <p:spPr>
          <a:xfrm>
            <a:off x="716100" y="2012700"/>
            <a:ext cx="7711800" cy="11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dirty="0">
                <a:latin typeface="Caveat"/>
                <a:ea typeface="Caveat"/>
                <a:cs typeface="Caveat"/>
                <a:sym typeface="Caveat"/>
              </a:rPr>
              <a:t>&lt;&lt;No sabremos cómo funciona un motor si lo desmontamos y solo nos fijamos en sus piezas por separado&gt;&gt; - Oriol Gallego Moli</a:t>
            </a:r>
            <a:endParaRPr sz="3400" dirty="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B38AE-8DE9-4322-A242-A1A25645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350"/>
            <a:ext cx="8229600" cy="857400"/>
          </a:xfrm>
        </p:spPr>
        <p:txBody>
          <a:bodyPr/>
          <a:lstStyle/>
          <a:p>
            <a:r>
              <a:rPr lang="es-ES" dirty="0"/>
              <a:t>PREGUNTAS</a:t>
            </a:r>
          </a:p>
        </p:txBody>
      </p:sp>
    </p:spTree>
    <p:extLst>
      <p:ext uri="{BB962C8B-B14F-4D97-AF65-F5344CB8AC3E}">
        <p14:creationId xmlns:p14="http://schemas.microsoft.com/office/powerpoint/2010/main" val="299901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ctrTitle"/>
          </p:nvPr>
        </p:nvSpPr>
        <p:spPr>
          <a:xfrm>
            <a:off x="685800" y="239444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ÍNDICE</a:t>
            </a:r>
          </a:p>
        </p:txBody>
      </p:sp>
      <p:sp>
        <p:nvSpPr>
          <p:cNvPr id="151" name="Google Shape;151;p27"/>
          <p:cNvSpPr txBox="1"/>
          <p:nvPr/>
        </p:nvSpPr>
        <p:spPr>
          <a:xfrm>
            <a:off x="685800" y="1105752"/>
            <a:ext cx="69138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 b="1" dirty="0"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nanomundo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nano? 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Historia de la Nanotecnología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Situación Actual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 b="1" dirty="0">
                <a:latin typeface="Calibri"/>
                <a:ea typeface="Calibri"/>
                <a:cs typeface="Calibri"/>
                <a:sym typeface="Calibri"/>
              </a:rPr>
              <a:t>Cuerpo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Nanomáquinas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Motores Moleculares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Biológicos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Sintéticos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Aplicaciones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s" sz="2000" b="1" dirty="0">
                <a:latin typeface="Calibri"/>
                <a:ea typeface="Calibri"/>
                <a:cs typeface="Calibri"/>
                <a:sym typeface="Calibri"/>
              </a:rPr>
              <a:t>Desenlace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Nanoética y sus  implicaciones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Proyecciones a futuro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s" sz="1500" dirty="0">
                <a:latin typeface="Calibri"/>
                <a:ea typeface="Calibri"/>
                <a:cs typeface="Calibri"/>
                <a:sym typeface="Calibri"/>
              </a:rPr>
              <a:t>Conclusión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INTRODUCCIÓN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ctrTitle"/>
          </p:nvPr>
        </p:nvSpPr>
        <p:spPr>
          <a:xfrm>
            <a:off x="2322115" y="271898"/>
            <a:ext cx="4499769" cy="68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EL NANOMUNDO</a:t>
            </a: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00" y="1565550"/>
            <a:ext cx="3740756" cy="21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 rotWithShape="1">
          <a:blip r:embed="rId4">
            <a:alphaModFix/>
          </a:blip>
          <a:srcRect t="6138"/>
          <a:stretch/>
        </p:blipFill>
        <p:spPr>
          <a:xfrm>
            <a:off x="4419990" y="1565550"/>
            <a:ext cx="4114974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4419950" y="3841900"/>
            <a:ext cx="4115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Los profesores Jean-Pierre Sauvage, Sir J. Fraser Stoddart y Bernard L. Feringa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/>
        </p:nvSpPr>
        <p:spPr>
          <a:xfrm>
            <a:off x="1512250" y="138350"/>
            <a:ext cx="57159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latin typeface="Calibri"/>
                <a:ea typeface="Calibri"/>
                <a:cs typeface="Calibri"/>
                <a:sym typeface="Calibri"/>
              </a:rPr>
              <a:t>¿POR QUÉ NANO?</a:t>
            </a:r>
            <a:endParaRPr lang="es-ES" sz="3200" dirty="0">
              <a:solidFill>
                <a:srgbClr val="000000"/>
              </a:solidFill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429288" y="1128525"/>
            <a:ext cx="8343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 reducimos la materia a una escala nanométrica nos encontramos con que </a:t>
            </a:r>
            <a:r>
              <a:rPr lang="e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comportan de una manera diferente</a:t>
            </a:r>
            <a:r>
              <a:rPr lang="e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l="1342" t="2779" r="2733" b="43963"/>
          <a:stretch/>
        </p:blipFill>
        <p:spPr>
          <a:xfrm>
            <a:off x="5011472" y="2316250"/>
            <a:ext cx="3283103" cy="15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075" y="2316250"/>
            <a:ext cx="3117500" cy="15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ctrTitle"/>
          </p:nvPr>
        </p:nvSpPr>
        <p:spPr>
          <a:xfrm>
            <a:off x="685800" y="76175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HISTORIA</a:t>
            </a: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176" y="1178688"/>
            <a:ext cx="1970000" cy="27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/>
        </p:nvSpPr>
        <p:spPr>
          <a:xfrm>
            <a:off x="1645775" y="4192150"/>
            <a:ext cx="16368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Richard Feynman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528" y="1178700"/>
            <a:ext cx="1863297" cy="27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/>
        </p:nvSpPr>
        <p:spPr>
          <a:xfrm>
            <a:off x="6132172" y="4192150"/>
            <a:ext cx="15480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Norio Taniguchi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>
            <a:spLocks noGrp="1"/>
          </p:cNvSpPr>
          <p:nvPr>
            <p:ph type="ctrTitle"/>
          </p:nvPr>
        </p:nvSpPr>
        <p:spPr>
          <a:xfrm>
            <a:off x="685800" y="127605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SITUACIÓN ACTUAL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3">
            <a:alphaModFix/>
          </a:blip>
          <a:srcRect t="21511" b="16353"/>
          <a:stretch/>
        </p:blipFill>
        <p:spPr>
          <a:xfrm>
            <a:off x="4930500" y="1656113"/>
            <a:ext cx="3065558" cy="19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25" y="1635813"/>
            <a:ext cx="3554701" cy="194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NANOMÁQUINAS Y </a:t>
            </a:r>
            <a:br>
              <a:rPr lang="es-ES" dirty="0"/>
            </a:br>
            <a:r>
              <a:rPr lang="es-ES" dirty="0"/>
              <a:t>MOTORES MOLECULARES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pulento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317</Words>
  <Application>Microsoft Office PowerPoint</Application>
  <PresentationFormat>Presentación en pantalla (16:9)</PresentationFormat>
  <Paragraphs>134</Paragraphs>
  <Slides>29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 Black</vt:lpstr>
      <vt:lpstr>Calibri</vt:lpstr>
      <vt:lpstr>Arial</vt:lpstr>
      <vt:lpstr>Caveat</vt:lpstr>
      <vt:lpstr>Times New Roman</vt:lpstr>
      <vt:lpstr>Simple Light</vt:lpstr>
      <vt:lpstr>Tema de Office</vt:lpstr>
      <vt:lpstr>Presentación de PowerPoint</vt:lpstr>
      <vt:lpstr>GRUPO INVESTIGADOR</vt:lpstr>
      <vt:lpstr>ÍNDICE</vt:lpstr>
      <vt:lpstr>INTRODUCCIÓN</vt:lpstr>
      <vt:lpstr>EL NANOMUNDO</vt:lpstr>
      <vt:lpstr>Presentación de PowerPoint</vt:lpstr>
      <vt:lpstr>HISTORIA</vt:lpstr>
      <vt:lpstr>SITUACIÓN ACTUAL</vt:lpstr>
      <vt:lpstr>NANOMÁQUINAS Y  MOTORES MOLECULARES</vt:lpstr>
      <vt:lpstr>Presentación de PowerPoint</vt:lpstr>
      <vt:lpstr>NANOMÁQUINAS</vt:lpstr>
      <vt:lpstr>MOTORES MOLECULARES</vt:lpstr>
      <vt:lpstr>KINESINAS</vt:lpstr>
      <vt:lpstr>DINEÍNAS</vt:lpstr>
      <vt:lpstr>MIOSINAS</vt:lpstr>
      <vt:lpstr>ROTATIVOS</vt:lpstr>
      <vt:lpstr>CATENANOS</vt:lpstr>
      <vt:lpstr>ROTAXANOS</vt:lpstr>
      <vt:lpstr>PRIMER MOTOR MOLECULAR</vt:lpstr>
      <vt:lpstr>APLICACIONES</vt:lpstr>
      <vt:lpstr>APLICACIONES</vt:lpstr>
      <vt:lpstr>DESENLACE</vt:lpstr>
      <vt:lpstr>NANOÉTICA Y SUS IMPLICACIONES</vt:lpstr>
      <vt:lpstr>NANOÉTICA Y SUS IMPLICACIONES</vt:lpstr>
      <vt:lpstr>PROYECCIONES A FUTURO</vt:lpstr>
      <vt:lpstr>Presentación de PowerPoint</vt:lpstr>
      <vt:lpstr>Presentación de PowerPoint</vt:lpstr>
      <vt:lpstr>Presentación de PowerPoint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Javier Herrero Cañedo</cp:lastModifiedBy>
  <cp:revision>4</cp:revision>
  <dcterms:modified xsi:type="dcterms:W3CDTF">2020-10-03T18:42:45Z</dcterms:modified>
</cp:coreProperties>
</file>