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Arial Black"/>
      <p:regular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ArialBlack-regular.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9ad7fb0c1c_6_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 name="Google Shape;225;g9ad7fb0c1c_6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s-ES"/>
              <a:t>Luego también contamos con Los algoritmos de la inteligencia artificial que recogen y  procesan información y hacen un diagnóstico bajo la supervisión del médico.  </a:t>
            </a:r>
            <a:endParaRPr/>
          </a:p>
          <a:p>
            <a:pPr indent="0" lvl="0" marL="0" rtl="0" algn="l">
              <a:lnSpc>
                <a:spcPct val="100000"/>
              </a:lnSpc>
              <a:spcBef>
                <a:spcPts val="0"/>
              </a:spcBef>
              <a:spcAft>
                <a:spcPts val="0"/>
              </a:spcAft>
              <a:buSzPts val="1100"/>
              <a:buNone/>
            </a:pPr>
            <a:r>
              <a:rPr lang="es-ES"/>
              <a:t>El más común en la telemedicina es el algoritmo supervisado, en el que se realiza un etiquetado previo de imágenes según su grado de avance de la patología o su tipo. Tomando como base esta información, el algoritmo aprenderá por sí mismo los parámetros para poder clasificar correctamente nuevas imágenes.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s-ES"/>
              <a:t>Igualmente, la inteligencia artificial se ha convertido en una de las tendencias que más beneficiosas para un amplio rango de ramas de la medicina. Uno de los casos más notables es la utilización de la combinación del Big Data, el machine learning (conocido como aprendizaje automático) y el deep learning (también llamado aprendizaje profundo).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9ad7fb0c1c_6_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4" name="Google Shape;234;g9ad7fb0c1c_6_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s-ES"/>
              <a:t>Seguidamente contamos con la M-Salud, que es la práctica de la atención sanitaria que se lleva a cabo mediante dispositivos móviles como smartphones o tablets. Engloba desde la prevención y el diagnóstico clínico hasta el tratamiento de pacientes, revelándose también como un instrumento clave y muy útil en la comunicación dentro de la sanidad. La M-Salud está enfocada en las apps sanitarias que permiten hablar con tu doctor, aunque hay otras que se pueden usar para medir distintos parámetros sanitarios, como el pulso. De esta forma reducen consultas innecesarias.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9ad7fb0c1c_6_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9ad7fb0c1c_6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ES"/>
              <a:t>También cabe destacar la gran variedad de disciplinas que se benefician de la telemedicina, las que vamos a nombrar en este caso son en el ámbito militar y en el espacio. </a:t>
            </a:r>
            <a:endParaRPr/>
          </a:p>
          <a:p>
            <a:pPr indent="0" lvl="0" marL="0" rtl="0" algn="l">
              <a:spcBef>
                <a:spcPts val="0"/>
              </a:spcBef>
              <a:spcAft>
                <a:spcPts val="0"/>
              </a:spcAft>
              <a:buNone/>
            </a:pPr>
            <a:r>
              <a:rPr lang="es-ES"/>
              <a:t>En lo referido a la primera España es pionera en el uso de la telemedicina militar, que se inició con las primeras consultas por radio de asistencia sanitaria en alta mar. El primer centro español de consultas radiomédicas se estableció en 1930. En 1985 se da visibilidad al primer electrocardiograma realizado a distancia por teléfono en la Revista Medicina Militar.</a:t>
            </a:r>
            <a:endParaRPr/>
          </a:p>
          <a:p>
            <a:pPr indent="0" lvl="0" marL="0" rtl="0" algn="l">
              <a:spcBef>
                <a:spcPts val="0"/>
              </a:spcBef>
              <a:spcAft>
                <a:spcPts val="0"/>
              </a:spcAft>
              <a:buNone/>
            </a:pPr>
            <a:r>
              <a:rPr lang="es-ES"/>
              <a:t>Se sabe que la telemedicina aplicada al contexto militar fue usada en numerosos países, como recurso de transmisión de información: solicitar suministros médicos o notificar el número de muertos. No se tiene constancia, pero se cree que fue también utilizado para realizar consultas médicas.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s-ES"/>
              <a:t>La medicina en el espacio también sale beneficiada ya que Pasar un tiempo prolongado en el espacio tiene sus riesgos y peligros, por ello los astronautas son regularmente evaluados en precisos y extensos reconocimientos. Para esto, ellos mismos se encargan de monitorear sus signos vitales desde la nave. En sus inicios, el astronauta debía adherir a su cuerpo una serie de sensores con los que se podía obtener una información limitada; como la frecuencia cardiaca, la temperatura o un electrocardiograma. </a:t>
            </a:r>
            <a:endParaRPr/>
          </a:p>
          <a:p>
            <a:pPr indent="0" lvl="0" marL="0" rtl="0" algn="l">
              <a:spcBef>
                <a:spcPts val="0"/>
              </a:spcBef>
              <a:spcAft>
                <a:spcPts val="0"/>
              </a:spcAft>
              <a:buNone/>
            </a:pPr>
            <a:r>
              <a:rPr lang="es-ES"/>
              <a:t>No obstante, en la actualidad se encuentra en desarrollo una técnica de monitoreo más rápida y eficaz, que es capaz de monitorear los signos vitales de un astronauta de forma continua y sin necesidad de contacto alguno.</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9ad7fb0c1c_6_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4" name="Google Shape;254;g9ad7fb0c1c_6_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s-ES"/>
              <a:t> Estas prácticas cuentan con una gran variedad de beneficios generales.</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9ad7fb0c1c_6_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8" name="Google Shape;278;g9ad7fb0c1c_6_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9ad7fb0c1c_6_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9ad7fb0c1c_6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9ad7fb0c1c_6_1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1" name="Google Shape;301;g9ad7fb0c1c_6_1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9ad7fb0c1c_6_19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7" name="Google Shape;307;g9ad7fb0c1c_6_1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9ad7fb0c1c_6_20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6" name="Google Shape;316;g9ad7fb0c1c_6_2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9ad7fb0c1c_6_2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7" name="Google Shape;327;g9ad7fb0c1c_6_2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9ad7fb0c1c_2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9ad7fb0c1c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9ad7fb0c1c_1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9ad7fb0c1c_1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9ad7fb0c1c_6_3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9ad7fb0c1c_6_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9ad7fb0c1c_1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9ad7fb0c1c_1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9ad7fb0c1c_6_2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9ad7fb0c1c_6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9ad7fb0c1c_2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9ad7fb0c1c_2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9ad7fb0c1c_4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9ad7fb0c1c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9ad7fb0c1c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9ad7fb0c1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9ad7fb0c1c_5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9ad7fb0c1c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9ad7fb0c1c_3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9ad7fb0c1c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9ad7fb0c1c_6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9ad7fb0c1c_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ES"/>
              <a:t>Hay 4 factores importantes a tener en cuenta para comprender bien lo que es la telemedicina...</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9ad7fb0c1c_6_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g9ad7fb0c1c_6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s-ES"/>
              <a:t>El primero de ellos Los sensores son herramientas para medir procesos biológicos (por ejemplo, las constantes vitales) y enviar esa información a los profesionales médicos a tiempo real. Dichos sensores pueden ubicarse implantados en el cuerpo o de manera externa y no suelen ser complicados de usar.</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4" name="Google Shape;14;p2"/>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1"/>
          <p:cNvSpPr txBox="1"/>
          <p:nvPr>
            <p:ph idx="1" type="body"/>
          </p:nvPr>
        </p:nvSpPr>
        <p:spPr>
          <a:xfrm rot="5400000">
            <a:off x="2874764" y="-1217413"/>
            <a:ext cx="3394472" cy="82296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1"/>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1"/>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ITLE_AND_VERTICAL_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6012656" y="771525"/>
            <a:ext cx="3290888" cy="205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2"/>
          <p:cNvSpPr txBox="1"/>
          <p:nvPr>
            <p:ph idx="1" type="body"/>
          </p:nvPr>
        </p:nvSpPr>
        <p:spPr>
          <a:xfrm rot="5400000">
            <a:off x="1821656" y="-1209675"/>
            <a:ext cx="3290888" cy="6019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2"/>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2"/>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0" name="Google Shape;20;p3"/>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722313" y="3305176"/>
            <a:ext cx="7772400" cy="102155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 type="body"/>
          </p:nvPr>
        </p:nvSpPr>
        <p:spPr>
          <a:xfrm>
            <a:off x="722313" y="2180035"/>
            <a:ext cx="7772400" cy="112514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26" name="Google Shape;26;p4"/>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OBJECTS"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
          <p:cNvSpPr txBox="1"/>
          <p:nvPr>
            <p:ph idx="1" type="body"/>
          </p:nvPr>
        </p:nvSpPr>
        <p:spPr>
          <a:xfrm>
            <a:off x="457200" y="900113"/>
            <a:ext cx="4038600" cy="2545556"/>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2" name="Google Shape;32;p5"/>
          <p:cNvSpPr txBox="1"/>
          <p:nvPr>
            <p:ph idx="2" type="body"/>
          </p:nvPr>
        </p:nvSpPr>
        <p:spPr>
          <a:xfrm>
            <a:off x="4648200" y="900113"/>
            <a:ext cx="4038600" cy="2545556"/>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3" name="Google Shape;33;p5"/>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5"/>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OBJECTS_WITH_TEXT"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
          <p:cNvSpPr txBox="1"/>
          <p:nvPr>
            <p:ph idx="1" type="body"/>
          </p:nvPr>
        </p:nvSpPr>
        <p:spPr>
          <a:xfrm>
            <a:off x="457200" y="1151335"/>
            <a:ext cx="4040188" cy="47982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39" name="Google Shape;39;p6"/>
          <p:cNvSpPr txBox="1"/>
          <p:nvPr>
            <p:ph idx="2" type="body"/>
          </p:nvPr>
        </p:nvSpPr>
        <p:spPr>
          <a:xfrm>
            <a:off x="457200" y="1631156"/>
            <a:ext cx="4040188" cy="2963466"/>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0" name="Google Shape;40;p6"/>
          <p:cNvSpPr txBox="1"/>
          <p:nvPr>
            <p:ph idx="3" type="body"/>
          </p:nvPr>
        </p:nvSpPr>
        <p:spPr>
          <a:xfrm>
            <a:off x="4645026" y="1151335"/>
            <a:ext cx="4041775" cy="47982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1" name="Google Shape;41;p6"/>
          <p:cNvSpPr txBox="1"/>
          <p:nvPr>
            <p:ph idx="4" type="body"/>
          </p:nvPr>
        </p:nvSpPr>
        <p:spPr>
          <a:xfrm>
            <a:off x="4645026" y="1631156"/>
            <a:ext cx="4041775" cy="2963466"/>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2" name="Google Shape;42;p6"/>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6"/>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6"/>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7"/>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7"/>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8"/>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8"/>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_WITH_CAPTION_TEXT"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1" y="204787"/>
            <a:ext cx="3008313" cy="871538"/>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9"/>
          <p:cNvSpPr txBox="1"/>
          <p:nvPr>
            <p:ph idx="1" type="body"/>
          </p:nvPr>
        </p:nvSpPr>
        <p:spPr>
          <a:xfrm>
            <a:off x="3575050" y="204788"/>
            <a:ext cx="5111750" cy="4389835"/>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1" y="1076326"/>
            <a:ext cx="3008313" cy="3518297"/>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9"/>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_WITH_CAPTION_TEXT"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3600450"/>
            <a:ext cx="5486400" cy="425054"/>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0"/>
          <p:cNvSpPr/>
          <p:nvPr>
            <p:ph idx="2" type="pic"/>
          </p:nvPr>
        </p:nvSpPr>
        <p:spPr>
          <a:xfrm>
            <a:off x="1792288" y="459581"/>
            <a:ext cx="5486400" cy="3086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1792288" y="4025503"/>
            <a:ext cx="5486400" cy="603647"/>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0"/>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0"/>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2F0F7"/>
            </a:gs>
            <a:gs pos="40000">
              <a:srgbClr val="DCEDF4"/>
            </a:gs>
            <a:gs pos="100000">
              <a:srgbClr val="57666D"/>
            </a:gs>
          </a:gsLst>
          <a:path path="circle">
            <a:fillToRect b="50%" l="50%" r="50%" t="50%"/>
          </a:path>
          <a:tileRect/>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1.png"/><Relationship Id="rId7" Type="http://schemas.openxmlformats.org/officeDocument/2006/relationships/image" Target="../media/image4.png"/><Relationship Id="rId8"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2.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8.png"/><Relationship Id="rId4" Type="http://schemas.openxmlformats.org/officeDocument/2006/relationships/image" Target="../media/image29.jpg"/><Relationship Id="rId5" Type="http://schemas.openxmlformats.org/officeDocument/2006/relationships/image" Target="../media/image2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6.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3.png"/><Relationship Id="rId4" Type="http://schemas.openxmlformats.org/officeDocument/2006/relationships/image" Target="../media/image19.png"/><Relationship Id="rId5" Type="http://schemas.openxmlformats.org/officeDocument/2006/relationships/image" Target="../media/image3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0.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6.png"/><Relationship Id="rId4" Type="http://schemas.openxmlformats.org/officeDocument/2006/relationships/image" Target="../media/image3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4.jpg"/><Relationship Id="rId4" Type="http://schemas.openxmlformats.org/officeDocument/2006/relationships/image" Target="../media/image37.jpg"/><Relationship Id="rId5"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5.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enferurg.com/las-nuevas-tecnologias-en-urgencias/" TargetMode="External"/><Relationship Id="rId4" Type="http://schemas.openxmlformats.org/officeDocument/2006/relationships/hyperlink" Target="https://u4p5j3u8.stackpathcdn.com/wp-content/uploads/2015/08/First-App.png" TargetMode="External"/><Relationship Id="rId11" Type="http://schemas.openxmlformats.org/officeDocument/2006/relationships/hyperlink" Target="https://www.uab.cat/web/detalle-noticia/biosensores-para-la-deteccion-de-microorganismos-1345680342040.html?noticiaid=1345685318138" TargetMode="External"/><Relationship Id="rId10" Type="http://schemas.openxmlformats.org/officeDocument/2006/relationships/hyperlink" Target="https://www.minsalud.gov.co/Paginas/MinSalud-reitera-compromiso-en-solucion-de-crisis-de-Savia-Salud.aspx" TargetMode="External"/><Relationship Id="rId12" Type="http://schemas.openxmlformats.org/officeDocument/2006/relationships/hyperlink" Target="http://www.diariodeciencias.com.ar/equipos-y-sistemas-biosensores-en-la-medicina-moderna-los-ingenieros-biomedicos/" TargetMode="External"/><Relationship Id="rId9" Type="http://schemas.openxmlformats.org/officeDocument/2006/relationships/hyperlink" Target="https://www.pngkey.com/maxpic/u2e6i1i1o0y3r5t4/" TargetMode="External"/><Relationship Id="rId5" Type="http://schemas.openxmlformats.org/officeDocument/2006/relationships/hyperlink" Target="https://www.esa.int/images/eHealth_400.jpg" TargetMode="External"/><Relationship Id="rId6" Type="http://schemas.openxmlformats.org/officeDocument/2006/relationships/hyperlink" Target="https://campussanofi.es/wp-content/uploads/2020/05/telemedicina-750x205.png" TargetMode="External"/><Relationship Id="rId7" Type="http://schemas.openxmlformats.org/officeDocument/2006/relationships/hyperlink" Target="https://sites.google.com/site/derlyhernandez112/telegrafo" TargetMode="External"/><Relationship Id="rId8" Type="http://schemas.openxmlformats.org/officeDocument/2006/relationships/hyperlink" Target="https://espaciociencia.com/quien-invento-el-telefono/"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www.midiamax.com.br/brasil/2020/empresa-brasileira-cria-programa-que-utiliza-raio-x-para-identificar-coronavirus" TargetMode="External"/><Relationship Id="rId4" Type="http://schemas.openxmlformats.org/officeDocument/2006/relationships/hyperlink" Target="https://es.scribd.com/document/373129577/Informe-Big-Data-en-Salud-Digital" TargetMode="External"/><Relationship Id="rId11" Type="http://schemas.openxmlformats.org/officeDocument/2006/relationships/hyperlink" Target="https://puntobiz.com.ar/noticias/val/127105/val_s/142/tres-formas-de-ahorrar-tiempo-con-la-tecnologia.html" TargetMode="External"/><Relationship Id="rId10" Type="http://schemas.openxmlformats.org/officeDocument/2006/relationships/hyperlink" Target="http://www.dnamedinstitute.com/space-medicine/" TargetMode="External"/><Relationship Id="rId9" Type="http://schemas.openxmlformats.org/officeDocument/2006/relationships/hyperlink" Target="http://www.medicosypacientes.com/articulo/teniente-coronel-gil-nuestras-fuerza-armadas-son-punteras-en-telemedicina" TargetMode="External"/><Relationship Id="rId5" Type="http://schemas.openxmlformats.org/officeDocument/2006/relationships/hyperlink" Target="https://www.amandysha.net/2012/05/review-aplicacion-phonendoscope-para.html" TargetMode="External"/><Relationship Id="rId6" Type="http://schemas.openxmlformats.org/officeDocument/2006/relationships/hyperlink" Target="https://luisvargasmd.com/los-pros-los-contras-las-redes-sociales-cuidado-la-salud/" TargetMode="External"/><Relationship Id="rId7" Type="http://schemas.openxmlformats.org/officeDocument/2006/relationships/hyperlink" Target="https://luisvargasmd.com/los-pros-los-contras-las-redes-sociales-cuidado-la-salud/" TargetMode="External"/><Relationship Id="rId8" Type="http://schemas.openxmlformats.org/officeDocument/2006/relationships/hyperlink" Target="https://lh3.googleusercontent.com/proxy/kYJZI80lLdSv-w5JLVQbjj5By2wxrWZ99JZqiIp0i-fPJhCErmpKjORxJ4Ej25rCH0sKSmagS4hihyUYDQtxKjWg8hNbv1nJhsNDUiAD38_FZvY-55xiovUC0Gww7lgq5p7QEcgd5ZY"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www.20minutos.es/noticia/4398071/0/telemedicina-bienestar-no-entiende-distancias/" TargetMode="External"/><Relationship Id="rId4" Type="http://schemas.openxmlformats.org/officeDocument/2006/relationships/hyperlink" Target="https://www.lavanguardia.com/vida/20200319/474256041397/coronavirus-espana-casos-uci-pacientes-hospitales-colapso-sanidad.html" TargetMode="External"/><Relationship Id="rId9" Type="http://schemas.openxmlformats.org/officeDocument/2006/relationships/hyperlink" Target="https://970universal.com/2020/06/26/la-telemedicina-es-como-un-tunel-inviolable-entre-el-doctor-y-el-paciente/" TargetMode="External"/><Relationship Id="rId5" Type="http://schemas.openxmlformats.org/officeDocument/2006/relationships/hyperlink" Target="https://www.lavanguardia.com/vida/salud/20180919/451886168260/hablar-medico-desde-ordenador-posible-espana-brl.html" TargetMode="External"/><Relationship Id="rId6" Type="http://schemas.openxmlformats.org/officeDocument/2006/relationships/hyperlink" Target="https://www.sense4care.com/es/holter-de-parkinson/" TargetMode="External"/><Relationship Id="rId7" Type="http://schemas.openxmlformats.org/officeDocument/2006/relationships/hyperlink" Target="https://www.tmc.edu/news/2019/09/did-you-take-your-pill/" TargetMode="External"/><Relationship Id="rId8" Type="http://schemas.openxmlformats.org/officeDocument/2006/relationships/hyperlink" Target="https://www.madridiario.es/noticia/477427/recomendamos/el-5g-de-madrid-tremendamente-superior-al-4g.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es.wikipedia.org/wiki/Radiograf%C3%ADa" TargetMode="External"/><Relationship Id="rId4" Type="http://schemas.openxmlformats.org/officeDocument/2006/relationships/hyperlink" Target="https://www.coursera.org/learn/ehealth" TargetMode="External"/><Relationship Id="rId5" Type="http://schemas.openxmlformats.org/officeDocument/2006/relationships/hyperlink" Target="https://www.lavoz.com.ar/ciudadanos/el-invierno-ya-arranco-con-las-clinicas-y-los-hospitales-lleno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jpg"/><Relationship Id="rId4" Type="http://schemas.openxmlformats.org/officeDocument/2006/relationships/image" Target="../media/image8.png"/><Relationship Id="rId5"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16.png"/><Relationship Id="rId5"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1.png"/><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descr="C:\Users\JOSE ALBERTO\Desktop\Banda - Investiga.jpg" id="84" name="Google Shape;84;p13"/>
          <p:cNvPicPr preferRelativeResize="0"/>
          <p:nvPr/>
        </p:nvPicPr>
        <p:blipFill rotWithShape="1">
          <a:blip r:embed="rId3">
            <a:alphaModFix/>
          </a:blip>
          <a:srcRect b="0" l="0" r="0" t="0"/>
          <a:stretch/>
        </p:blipFill>
        <p:spPr>
          <a:xfrm>
            <a:off x="800921" y="214296"/>
            <a:ext cx="7713554" cy="1219200"/>
          </a:xfrm>
          <a:prstGeom prst="rect">
            <a:avLst/>
          </a:prstGeom>
          <a:noFill/>
          <a:ln>
            <a:noFill/>
          </a:ln>
        </p:spPr>
      </p:pic>
      <p:sp>
        <p:nvSpPr>
          <p:cNvPr id="85" name="Google Shape;85;p13"/>
          <p:cNvSpPr txBox="1"/>
          <p:nvPr/>
        </p:nvSpPr>
        <p:spPr>
          <a:xfrm>
            <a:off x="1746830" y="1576982"/>
            <a:ext cx="6968574" cy="92333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es-ES" sz="1800" u="none" cap="none" strike="noStrike">
                <a:solidFill>
                  <a:schemeClr val="dk1"/>
                </a:solidFill>
                <a:latin typeface="Arial Black"/>
                <a:ea typeface="Arial Black"/>
                <a:cs typeface="Arial Black"/>
                <a:sym typeface="Arial Black"/>
              </a:rPr>
              <a:t>XI CONGRESO INVESTIGA I+D+i</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Black"/>
              <a:ea typeface="Arial Black"/>
              <a:cs typeface="Arial Black"/>
              <a:sym typeface="Arial Black"/>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Black"/>
              <a:ea typeface="Arial Black"/>
              <a:cs typeface="Arial Black"/>
              <a:sym typeface="Arial Black"/>
            </a:endParaRPr>
          </a:p>
        </p:txBody>
      </p:sp>
      <p:grpSp>
        <p:nvGrpSpPr>
          <p:cNvPr id="86" name="Google Shape;86;p13"/>
          <p:cNvGrpSpPr/>
          <p:nvPr/>
        </p:nvGrpSpPr>
        <p:grpSpPr>
          <a:xfrm>
            <a:off x="1285852" y="4316879"/>
            <a:ext cx="6858048" cy="755201"/>
            <a:chOff x="1285852" y="4316879"/>
            <a:chExt cx="6858048" cy="755201"/>
          </a:xfrm>
        </p:grpSpPr>
        <p:pic>
          <p:nvPicPr>
            <p:cNvPr descr="C:\Users\Jose Alberto\Documents\INVESTIGA ED 7\LOGOS\CSIC.png" id="87" name="Google Shape;87;p13"/>
            <p:cNvPicPr preferRelativeResize="0"/>
            <p:nvPr/>
          </p:nvPicPr>
          <p:blipFill rotWithShape="1">
            <a:blip r:embed="rId4">
              <a:alphaModFix/>
            </a:blip>
            <a:srcRect b="0" l="0" r="0" t="0"/>
            <a:stretch/>
          </p:blipFill>
          <p:spPr>
            <a:xfrm>
              <a:off x="1285852" y="4403228"/>
              <a:ext cx="1357322" cy="582503"/>
            </a:xfrm>
            <a:prstGeom prst="rect">
              <a:avLst/>
            </a:prstGeom>
            <a:noFill/>
            <a:ln>
              <a:noFill/>
            </a:ln>
          </p:spPr>
        </p:pic>
        <p:pic>
          <p:nvPicPr>
            <p:cNvPr descr="C:\Users\Jose Alberto\Documents\INVESTIGA ED 7\LOGOS\CIEMAT.png" id="88" name="Google Shape;88;p13"/>
            <p:cNvPicPr preferRelativeResize="0"/>
            <p:nvPr/>
          </p:nvPicPr>
          <p:blipFill rotWithShape="1">
            <a:blip r:embed="rId5">
              <a:alphaModFix/>
            </a:blip>
            <a:srcRect b="0" l="0" r="0" t="0"/>
            <a:stretch/>
          </p:blipFill>
          <p:spPr>
            <a:xfrm>
              <a:off x="3116834" y="4457430"/>
              <a:ext cx="1013228" cy="474098"/>
            </a:xfrm>
            <a:prstGeom prst="rect">
              <a:avLst/>
            </a:prstGeom>
            <a:noFill/>
            <a:ln>
              <a:noFill/>
            </a:ln>
          </p:spPr>
        </p:pic>
        <p:pic>
          <p:nvPicPr>
            <p:cNvPr descr="C:\Users\Jose Alberto\Documents\INVESTIGA ED 7\LOGOS\INIA.png" id="89" name="Google Shape;89;p13"/>
            <p:cNvPicPr preferRelativeResize="0"/>
            <p:nvPr/>
          </p:nvPicPr>
          <p:blipFill rotWithShape="1">
            <a:blip r:embed="rId6">
              <a:alphaModFix/>
            </a:blip>
            <a:srcRect b="0" l="0" r="0" t="0"/>
            <a:stretch/>
          </p:blipFill>
          <p:spPr>
            <a:xfrm>
              <a:off x="5647979" y="4452185"/>
              <a:ext cx="1445371" cy="484588"/>
            </a:xfrm>
            <a:prstGeom prst="rect">
              <a:avLst/>
            </a:prstGeom>
            <a:noFill/>
            <a:ln>
              <a:noFill/>
            </a:ln>
          </p:spPr>
        </p:pic>
        <p:pic>
          <p:nvPicPr>
            <p:cNvPr descr="C:\Users\Jose Alberto\Documents\INVESTIGA ED 7\LOGOS\INTA.png" id="90" name="Google Shape;90;p13"/>
            <p:cNvPicPr preferRelativeResize="0"/>
            <p:nvPr/>
          </p:nvPicPr>
          <p:blipFill rotWithShape="1">
            <a:blip r:embed="rId7">
              <a:alphaModFix/>
            </a:blip>
            <a:srcRect b="0" l="0" r="0" t="0"/>
            <a:stretch/>
          </p:blipFill>
          <p:spPr>
            <a:xfrm>
              <a:off x="7567011" y="4404986"/>
              <a:ext cx="576889" cy="578987"/>
            </a:xfrm>
            <a:prstGeom prst="rect">
              <a:avLst/>
            </a:prstGeom>
            <a:noFill/>
            <a:ln>
              <a:noFill/>
            </a:ln>
          </p:spPr>
        </p:pic>
        <p:pic>
          <p:nvPicPr>
            <p:cNvPr descr="C:\Users\Jose Alberto\Documents\INVESTIGA ED 7\LOGOS\ISCIII.png" id="91" name="Google Shape;91;p13"/>
            <p:cNvPicPr preferRelativeResize="0"/>
            <p:nvPr/>
          </p:nvPicPr>
          <p:blipFill rotWithShape="1">
            <a:blip r:embed="rId8">
              <a:alphaModFix/>
            </a:blip>
            <a:srcRect b="0" l="0" r="0" t="0"/>
            <a:stretch/>
          </p:blipFill>
          <p:spPr>
            <a:xfrm>
              <a:off x="4603722" y="4316879"/>
              <a:ext cx="570596" cy="755201"/>
            </a:xfrm>
            <a:prstGeom prst="rect">
              <a:avLst/>
            </a:prstGeom>
            <a:noFill/>
            <a:ln>
              <a:noFill/>
            </a:ln>
          </p:spPr>
        </p:pic>
      </p:grpSp>
      <p:sp>
        <p:nvSpPr>
          <p:cNvPr id="92" name="Google Shape;92;p13"/>
          <p:cNvSpPr txBox="1"/>
          <p:nvPr/>
        </p:nvSpPr>
        <p:spPr>
          <a:xfrm>
            <a:off x="1785918" y="1857370"/>
            <a:ext cx="6968639" cy="147732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Black"/>
              <a:ea typeface="Arial Black"/>
              <a:cs typeface="Arial Black"/>
              <a:sym typeface="Arial Black"/>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Black"/>
              <a:ea typeface="Arial Black"/>
              <a:cs typeface="Arial Black"/>
              <a:sym typeface="Arial Black"/>
            </a:endParaRPr>
          </a:p>
          <a:p>
            <a:pPr indent="0" lvl="0" marL="0" marR="0" rtl="0" algn="r">
              <a:lnSpc>
                <a:spcPct val="100000"/>
              </a:lnSpc>
              <a:spcBef>
                <a:spcPts val="0"/>
              </a:spcBef>
              <a:spcAft>
                <a:spcPts val="0"/>
              </a:spcAft>
              <a:buClr>
                <a:srgbClr val="000000"/>
              </a:buClr>
              <a:buSzPts val="1800"/>
              <a:buFont typeface="Arial"/>
              <a:buNone/>
            </a:pPr>
            <a:r>
              <a:rPr b="0" i="0" lang="es-ES" sz="1800" u="none" cap="none" strike="noStrike">
                <a:solidFill>
                  <a:schemeClr val="dk1"/>
                </a:solidFill>
                <a:latin typeface="Arial Black"/>
                <a:ea typeface="Arial Black"/>
                <a:cs typeface="Arial Black"/>
                <a:sym typeface="Arial Black"/>
              </a:rPr>
              <a:t>BIOCIENCIAS</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Black"/>
              <a:ea typeface="Arial Black"/>
              <a:cs typeface="Arial Black"/>
              <a:sym typeface="Arial Black"/>
            </a:endParaRPr>
          </a:p>
          <a:p>
            <a:pPr indent="0" lvl="0" marL="0" marR="0" rtl="0" algn="r">
              <a:lnSpc>
                <a:spcPct val="100000"/>
              </a:lnSpc>
              <a:spcBef>
                <a:spcPts val="0"/>
              </a:spcBef>
              <a:spcAft>
                <a:spcPts val="0"/>
              </a:spcAft>
              <a:buClr>
                <a:srgbClr val="000000"/>
              </a:buClr>
              <a:buSzPts val="1800"/>
              <a:buFont typeface="Arial"/>
              <a:buNone/>
            </a:pPr>
            <a:r>
              <a:rPr b="0" i="0" lang="es-ES" sz="1800" u="none" cap="none" strike="noStrike">
                <a:solidFill>
                  <a:schemeClr val="dk1"/>
                </a:solidFill>
                <a:latin typeface="Calibri"/>
                <a:ea typeface="Calibri"/>
                <a:cs typeface="Calibri"/>
                <a:sym typeface="Calibri"/>
              </a:rPr>
              <a:t>Biociencias: E-salud y telemedicina</a:t>
            </a:r>
            <a:endParaRPr b="0" i="0" sz="1800" u="none" cap="none" strike="noStrike">
              <a:solidFill>
                <a:schemeClr val="dk1"/>
              </a:solidFill>
              <a:latin typeface="Arial Black"/>
              <a:ea typeface="Arial Black"/>
              <a:cs typeface="Arial Black"/>
              <a:sym typeface="Arial Black"/>
            </a:endParaRPr>
          </a:p>
          <a:p>
            <a:pPr indent="0" lvl="0" marL="0" marR="0" rtl="0" algn="r">
              <a:lnSpc>
                <a:spcPct val="100000"/>
              </a:lnSpc>
              <a:spcBef>
                <a:spcPts val="0"/>
              </a:spcBef>
              <a:spcAft>
                <a:spcPts val="0"/>
              </a:spcAft>
              <a:buClr>
                <a:srgbClr val="000000"/>
              </a:buClr>
              <a:buSzPts val="1800"/>
              <a:buFont typeface="Arial"/>
              <a:buNone/>
            </a:pPr>
            <a:r>
              <a:rPr b="0" i="0" lang="es-ES" sz="1800" u="none" cap="none" strike="noStrike">
                <a:solidFill>
                  <a:schemeClr val="dk1"/>
                </a:solidFill>
                <a:latin typeface="Arial Black"/>
                <a:ea typeface="Arial Black"/>
                <a:cs typeface="Arial Black"/>
                <a:sym typeface="Arial Black"/>
              </a:rPr>
              <a:t> </a:t>
            </a:r>
            <a:endParaRPr b="0" i="0" sz="1800" u="none" cap="none" strike="noStrike">
              <a:solidFill>
                <a:schemeClr val="dk1"/>
              </a:solidFill>
              <a:latin typeface="Arial Black"/>
              <a:ea typeface="Arial Black"/>
              <a:cs typeface="Arial Black"/>
              <a:sym typeface="Arial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2"/>
          <p:cNvSpPr txBox="1"/>
          <p:nvPr>
            <p:ph type="title"/>
          </p:nvPr>
        </p:nvSpPr>
        <p:spPr>
          <a:xfrm>
            <a:off x="5301550" y="230825"/>
            <a:ext cx="3681900" cy="12003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rPr b="1" lang="es-ES" sz="3800"/>
              <a:t>4.2 </a:t>
            </a:r>
            <a:r>
              <a:rPr b="1" lang="es-ES" sz="3800"/>
              <a:t>ALGORITMOS Y BIG DATA</a:t>
            </a:r>
            <a:endParaRPr b="1" sz="3800"/>
          </a:p>
        </p:txBody>
      </p:sp>
      <p:pic>
        <p:nvPicPr>
          <p:cNvPr descr="Ver las imágenes de origen" id="228" name="Google Shape;228;p22"/>
          <p:cNvPicPr preferRelativeResize="0"/>
          <p:nvPr/>
        </p:nvPicPr>
        <p:blipFill>
          <a:blip r:embed="rId3">
            <a:alphaModFix/>
          </a:blip>
          <a:stretch>
            <a:fillRect/>
          </a:stretch>
        </p:blipFill>
        <p:spPr>
          <a:xfrm>
            <a:off x="180750" y="358349"/>
            <a:ext cx="5038850" cy="2585150"/>
          </a:xfrm>
          <a:prstGeom prst="rect">
            <a:avLst/>
          </a:prstGeom>
          <a:noFill/>
          <a:ln cap="flat" cmpd="sng" w="28575">
            <a:solidFill>
              <a:srgbClr val="000000"/>
            </a:solidFill>
            <a:prstDash val="solid"/>
            <a:round/>
            <a:headEnd len="sm" w="sm" type="none"/>
            <a:tailEnd len="sm" w="sm" type="none"/>
          </a:ln>
        </p:spPr>
      </p:pic>
      <p:sp>
        <p:nvSpPr>
          <p:cNvPr id="229" name="Google Shape;229;p22"/>
          <p:cNvSpPr txBox="1"/>
          <p:nvPr/>
        </p:nvSpPr>
        <p:spPr>
          <a:xfrm>
            <a:off x="304900" y="3009926"/>
            <a:ext cx="1256700" cy="35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a:latin typeface="Calibri"/>
                <a:ea typeface="Calibri"/>
                <a:cs typeface="Calibri"/>
                <a:sym typeface="Calibri"/>
              </a:rPr>
              <a:t>Figura</a:t>
            </a:r>
            <a:r>
              <a:rPr lang="es-ES">
                <a:latin typeface="Calibri"/>
                <a:ea typeface="Calibri"/>
                <a:cs typeface="Calibri"/>
                <a:sym typeface="Calibri"/>
              </a:rPr>
              <a:t> 11</a:t>
            </a:r>
            <a:endParaRPr>
              <a:latin typeface="Calibri"/>
              <a:ea typeface="Calibri"/>
              <a:cs typeface="Calibri"/>
              <a:sym typeface="Calibri"/>
            </a:endParaRPr>
          </a:p>
        </p:txBody>
      </p:sp>
      <p:pic>
        <p:nvPicPr>
          <p:cNvPr descr="Ver las imágenes de origen" id="230" name="Google Shape;230;p22"/>
          <p:cNvPicPr preferRelativeResize="0"/>
          <p:nvPr/>
        </p:nvPicPr>
        <p:blipFill>
          <a:blip r:embed="rId4">
            <a:alphaModFix/>
          </a:blip>
          <a:stretch>
            <a:fillRect/>
          </a:stretch>
        </p:blipFill>
        <p:spPr>
          <a:xfrm>
            <a:off x="4870500" y="1558650"/>
            <a:ext cx="2441525" cy="3255349"/>
          </a:xfrm>
          <a:prstGeom prst="rect">
            <a:avLst/>
          </a:prstGeom>
          <a:noFill/>
          <a:ln cap="flat" cmpd="sng" w="28575">
            <a:solidFill>
              <a:srgbClr val="000000"/>
            </a:solidFill>
            <a:prstDash val="solid"/>
            <a:round/>
            <a:headEnd len="sm" w="sm" type="none"/>
            <a:tailEnd len="sm" w="sm" type="none"/>
          </a:ln>
        </p:spPr>
      </p:pic>
      <p:sp>
        <p:nvSpPr>
          <p:cNvPr id="231" name="Google Shape;231;p22"/>
          <p:cNvSpPr txBox="1"/>
          <p:nvPr/>
        </p:nvSpPr>
        <p:spPr>
          <a:xfrm>
            <a:off x="7492275" y="4599273"/>
            <a:ext cx="1256700" cy="29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a:latin typeface="Calibri"/>
                <a:ea typeface="Calibri"/>
                <a:cs typeface="Calibri"/>
                <a:sym typeface="Calibri"/>
              </a:rPr>
              <a:t>Figura </a:t>
            </a:r>
            <a:r>
              <a:rPr lang="es-ES">
                <a:latin typeface="Calibri"/>
                <a:ea typeface="Calibri"/>
                <a:cs typeface="Calibri"/>
                <a:sym typeface="Calibri"/>
              </a:rPr>
              <a:t>12</a:t>
            </a:r>
            <a:endParaRPr>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3"/>
          <p:cNvSpPr txBox="1"/>
          <p:nvPr>
            <p:ph type="title"/>
          </p:nvPr>
        </p:nvSpPr>
        <p:spPr>
          <a:xfrm>
            <a:off x="144075" y="405050"/>
            <a:ext cx="4820400" cy="5439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rPr b="1" lang="es-ES" sz="3800"/>
              <a:t>4.3 </a:t>
            </a:r>
            <a:r>
              <a:rPr b="1" lang="es-ES" sz="3800"/>
              <a:t>M-SALUD Y REDES SOCIALES</a:t>
            </a:r>
            <a:endParaRPr b="1" sz="3800"/>
          </a:p>
        </p:txBody>
      </p:sp>
      <p:pic>
        <p:nvPicPr>
          <p:cNvPr descr="Ver las imágenes de origen" id="237" name="Google Shape;237;p23"/>
          <p:cNvPicPr preferRelativeResize="0"/>
          <p:nvPr/>
        </p:nvPicPr>
        <p:blipFill>
          <a:blip r:embed="rId3">
            <a:alphaModFix/>
          </a:blip>
          <a:stretch>
            <a:fillRect/>
          </a:stretch>
        </p:blipFill>
        <p:spPr>
          <a:xfrm>
            <a:off x="563325" y="1449100"/>
            <a:ext cx="2734250" cy="2734250"/>
          </a:xfrm>
          <a:prstGeom prst="rect">
            <a:avLst/>
          </a:prstGeom>
          <a:noFill/>
          <a:ln cap="flat" cmpd="sng" w="28575">
            <a:solidFill>
              <a:srgbClr val="000000"/>
            </a:solidFill>
            <a:prstDash val="solid"/>
            <a:round/>
            <a:headEnd len="sm" w="sm" type="none"/>
            <a:tailEnd len="sm" w="sm" type="none"/>
          </a:ln>
        </p:spPr>
      </p:pic>
      <p:sp>
        <p:nvSpPr>
          <p:cNvPr id="238" name="Google Shape;238;p23"/>
          <p:cNvSpPr txBox="1"/>
          <p:nvPr/>
        </p:nvSpPr>
        <p:spPr>
          <a:xfrm>
            <a:off x="563325" y="4273674"/>
            <a:ext cx="943500" cy="35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a:latin typeface="Calibri"/>
                <a:ea typeface="Calibri"/>
                <a:cs typeface="Calibri"/>
                <a:sym typeface="Calibri"/>
              </a:rPr>
              <a:t>Figura 13</a:t>
            </a:r>
            <a:endParaRPr>
              <a:latin typeface="Calibri"/>
              <a:ea typeface="Calibri"/>
              <a:cs typeface="Calibri"/>
              <a:sym typeface="Calibri"/>
            </a:endParaRPr>
          </a:p>
        </p:txBody>
      </p:sp>
      <p:pic>
        <p:nvPicPr>
          <p:cNvPr descr="Ver las imágenes de origen" id="239" name="Google Shape;239;p23"/>
          <p:cNvPicPr preferRelativeResize="0"/>
          <p:nvPr/>
        </p:nvPicPr>
        <p:blipFill>
          <a:blip r:embed="rId4">
            <a:alphaModFix/>
          </a:blip>
          <a:stretch>
            <a:fillRect/>
          </a:stretch>
        </p:blipFill>
        <p:spPr>
          <a:xfrm>
            <a:off x="5298800" y="205975"/>
            <a:ext cx="3725725" cy="1472825"/>
          </a:xfrm>
          <a:prstGeom prst="rect">
            <a:avLst/>
          </a:prstGeom>
          <a:noFill/>
          <a:ln cap="flat" cmpd="sng" w="28575">
            <a:solidFill>
              <a:srgbClr val="000000"/>
            </a:solidFill>
            <a:prstDash val="solid"/>
            <a:round/>
            <a:headEnd len="sm" w="sm" type="none"/>
            <a:tailEnd len="sm" w="sm" type="none"/>
          </a:ln>
        </p:spPr>
      </p:pic>
      <p:sp>
        <p:nvSpPr>
          <p:cNvPr id="240" name="Google Shape;240;p23"/>
          <p:cNvSpPr txBox="1"/>
          <p:nvPr/>
        </p:nvSpPr>
        <p:spPr>
          <a:xfrm>
            <a:off x="4355300" y="1325988"/>
            <a:ext cx="943500" cy="35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a:latin typeface="Calibri"/>
                <a:ea typeface="Calibri"/>
                <a:cs typeface="Calibri"/>
                <a:sym typeface="Calibri"/>
              </a:rPr>
              <a:t>Figura 14</a:t>
            </a:r>
            <a:endParaRPr>
              <a:latin typeface="Calibri"/>
              <a:ea typeface="Calibri"/>
              <a:cs typeface="Calibri"/>
              <a:sym typeface="Calibri"/>
            </a:endParaRPr>
          </a:p>
        </p:txBody>
      </p:sp>
      <p:pic>
        <p:nvPicPr>
          <p:cNvPr id="241" name="Google Shape;241;p23"/>
          <p:cNvPicPr preferRelativeResize="0"/>
          <p:nvPr/>
        </p:nvPicPr>
        <p:blipFill>
          <a:blip r:embed="rId5">
            <a:alphaModFix/>
          </a:blip>
          <a:stretch>
            <a:fillRect/>
          </a:stretch>
        </p:blipFill>
        <p:spPr>
          <a:xfrm>
            <a:off x="4444575" y="2055859"/>
            <a:ext cx="4238450" cy="2127503"/>
          </a:xfrm>
          <a:prstGeom prst="rect">
            <a:avLst/>
          </a:prstGeom>
          <a:noFill/>
          <a:ln cap="flat" cmpd="sng" w="28575">
            <a:solidFill>
              <a:srgbClr val="000000"/>
            </a:solidFill>
            <a:prstDash val="solid"/>
            <a:round/>
            <a:headEnd len="sm" w="sm" type="none"/>
            <a:tailEnd len="sm" w="sm" type="none"/>
          </a:ln>
        </p:spPr>
      </p:pic>
      <p:sp>
        <p:nvSpPr>
          <p:cNvPr id="242" name="Google Shape;242;p23"/>
          <p:cNvSpPr txBox="1"/>
          <p:nvPr/>
        </p:nvSpPr>
        <p:spPr>
          <a:xfrm>
            <a:off x="4355300" y="4273675"/>
            <a:ext cx="7340700" cy="85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a:latin typeface="Calibri"/>
                <a:ea typeface="Calibri"/>
                <a:cs typeface="Calibri"/>
                <a:sym typeface="Calibri"/>
              </a:rPr>
              <a:t>Figura 15</a:t>
            </a:r>
            <a:endParaRPr>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4"/>
          <p:cNvSpPr txBox="1"/>
          <p:nvPr>
            <p:ph type="title"/>
          </p:nvPr>
        </p:nvSpPr>
        <p:spPr>
          <a:xfrm>
            <a:off x="457200" y="205979"/>
            <a:ext cx="8229600" cy="857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s-ES" sz="3800"/>
              <a:t>4.4 </a:t>
            </a:r>
            <a:r>
              <a:rPr b="1" lang="es-ES" sz="3800"/>
              <a:t>DISCIPLINAS BENEFICIADAS</a:t>
            </a:r>
            <a:endParaRPr b="1" sz="3800"/>
          </a:p>
        </p:txBody>
      </p:sp>
      <p:pic>
        <p:nvPicPr>
          <p:cNvPr id="248" name="Google Shape;248;p24"/>
          <p:cNvPicPr preferRelativeResize="0"/>
          <p:nvPr/>
        </p:nvPicPr>
        <p:blipFill>
          <a:blip r:embed="rId3">
            <a:alphaModFix/>
          </a:blip>
          <a:stretch>
            <a:fillRect/>
          </a:stretch>
        </p:blipFill>
        <p:spPr>
          <a:xfrm>
            <a:off x="1121200" y="1541550"/>
            <a:ext cx="3615150" cy="2503841"/>
          </a:xfrm>
          <a:prstGeom prst="rect">
            <a:avLst/>
          </a:prstGeom>
          <a:noFill/>
          <a:ln cap="flat" cmpd="sng" w="28575">
            <a:solidFill>
              <a:srgbClr val="000000"/>
            </a:solidFill>
            <a:prstDash val="solid"/>
            <a:round/>
            <a:headEnd len="sm" w="sm" type="none"/>
            <a:tailEnd len="sm" w="sm" type="none"/>
          </a:ln>
        </p:spPr>
      </p:pic>
      <p:pic>
        <p:nvPicPr>
          <p:cNvPr descr="Ver las imágenes de origen" id="249" name="Google Shape;249;p24"/>
          <p:cNvPicPr preferRelativeResize="0"/>
          <p:nvPr/>
        </p:nvPicPr>
        <p:blipFill>
          <a:blip r:embed="rId4">
            <a:alphaModFix/>
          </a:blip>
          <a:stretch>
            <a:fillRect/>
          </a:stretch>
        </p:blipFill>
        <p:spPr>
          <a:xfrm>
            <a:off x="5680200" y="1214600"/>
            <a:ext cx="2349625" cy="3411875"/>
          </a:xfrm>
          <a:prstGeom prst="rect">
            <a:avLst/>
          </a:prstGeom>
          <a:noFill/>
          <a:ln cap="flat" cmpd="sng" w="28575">
            <a:solidFill>
              <a:srgbClr val="000000"/>
            </a:solidFill>
            <a:prstDash val="solid"/>
            <a:round/>
            <a:headEnd len="sm" w="sm" type="none"/>
            <a:tailEnd len="sm" w="sm" type="none"/>
          </a:ln>
        </p:spPr>
      </p:pic>
      <p:sp>
        <p:nvSpPr>
          <p:cNvPr id="250" name="Google Shape;250;p24"/>
          <p:cNvSpPr txBox="1"/>
          <p:nvPr/>
        </p:nvSpPr>
        <p:spPr>
          <a:xfrm>
            <a:off x="3963975" y="3986574"/>
            <a:ext cx="943500" cy="35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a:latin typeface="Calibri"/>
                <a:ea typeface="Calibri"/>
                <a:cs typeface="Calibri"/>
                <a:sym typeface="Calibri"/>
              </a:rPr>
              <a:t>Figura 16</a:t>
            </a:r>
            <a:endParaRPr>
              <a:latin typeface="Calibri"/>
              <a:ea typeface="Calibri"/>
              <a:cs typeface="Calibri"/>
              <a:sym typeface="Calibri"/>
            </a:endParaRPr>
          </a:p>
        </p:txBody>
      </p:sp>
      <p:sp>
        <p:nvSpPr>
          <p:cNvPr id="251" name="Google Shape;251;p24"/>
          <p:cNvSpPr txBox="1"/>
          <p:nvPr/>
        </p:nvSpPr>
        <p:spPr>
          <a:xfrm>
            <a:off x="7383225" y="4626474"/>
            <a:ext cx="943500" cy="35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a:latin typeface="Calibri"/>
                <a:ea typeface="Calibri"/>
                <a:cs typeface="Calibri"/>
                <a:sym typeface="Calibri"/>
              </a:rPr>
              <a:t>Figura 17</a:t>
            </a:r>
            <a:endParaRPr>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5"/>
          <p:cNvSpPr txBox="1"/>
          <p:nvPr>
            <p:ph type="title"/>
          </p:nvPr>
        </p:nvSpPr>
        <p:spPr>
          <a:xfrm>
            <a:off x="118475" y="2148200"/>
            <a:ext cx="2442600" cy="639600"/>
          </a:xfrm>
          <a:prstGeom prst="rect">
            <a:avLst/>
          </a:prstGeom>
          <a:ln cap="flat" cmpd="sng" w="1905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b="1" lang="es-ES" sz="3100"/>
              <a:t>5.</a:t>
            </a:r>
            <a:r>
              <a:rPr b="1" lang="es-ES" sz="3100"/>
              <a:t>BENEFICIOS</a:t>
            </a:r>
            <a:endParaRPr b="1" sz="3100"/>
          </a:p>
        </p:txBody>
      </p:sp>
      <p:sp>
        <p:nvSpPr>
          <p:cNvPr id="257" name="Google Shape;257;p25"/>
          <p:cNvSpPr txBox="1"/>
          <p:nvPr>
            <p:ph type="title"/>
          </p:nvPr>
        </p:nvSpPr>
        <p:spPr>
          <a:xfrm>
            <a:off x="3438775" y="218763"/>
            <a:ext cx="2442600" cy="697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s-ES" sz="1700"/>
              <a:t>ahorro en tiempo/desplazamientos</a:t>
            </a:r>
            <a:endParaRPr b="1" sz="1700"/>
          </a:p>
        </p:txBody>
      </p:sp>
      <p:sp>
        <p:nvSpPr>
          <p:cNvPr id="258" name="Google Shape;258;p25"/>
          <p:cNvSpPr txBox="1"/>
          <p:nvPr>
            <p:ph type="title"/>
          </p:nvPr>
        </p:nvSpPr>
        <p:spPr>
          <a:xfrm>
            <a:off x="3614525" y="2181063"/>
            <a:ext cx="2279400" cy="697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s-ES" sz="1700"/>
              <a:t>Sobrecarga en centros de salud</a:t>
            </a:r>
            <a:endParaRPr b="1" sz="1700"/>
          </a:p>
        </p:txBody>
      </p:sp>
      <p:sp>
        <p:nvSpPr>
          <p:cNvPr id="259" name="Google Shape;259;p25"/>
          <p:cNvSpPr txBox="1"/>
          <p:nvPr>
            <p:ph type="title"/>
          </p:nvPr>
        </p:nvSpPr>
        <p:spPr>
          <a:xfrm>
            <a:off x="2969388" y="2990850"/>
            <a:ext cx="2279400" cy="697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s-ES" sz="1700"/>
              <a:t>Sociedad</a:t>
            </a:r>
            <a:endParaRPr b="1" sz="1700"/>
          </a:p>
        </p:txBody>
      </p:sp>
      <p:cxnSp>
        <p:nvCxnSpPr>
          <p:cNvPr id="260" name="Google Shape;260;p25"/>
          <p:cNvCxnSpPr>
            <a:stCxn id="256" idx="3"/>
          </p:cNvCxnSpPr>
          <p:nvPr/>
        </p:nvCxnSpPr>
        <p:spPr>
          <a:xfrm flipH="1" rot="10800000">
            <a:off x="2561075" y="707300"/>
            <a:ext cx="877800" cy="1760700"/>
          </a:xfrm>
          <a:prstGeom prst="straightConnector1">
            <a:avLst/>
          </a:prstGeom>
          <a:noFill/>
          <a:ln cap="flat" cmpd="sng" w="19050">
            <a:solidFill>
              <a:srgbClr val="000000"/>
            </a:solidFill>
            <a:prstDash val="solid"/>
            <a:round/>
            <a:headEnd len="med" w="med" type="none"/>
            <a:tailEnd len="med" w="med" type="triangle"/>
          </a:ln>
        </p:spPr>
      </p:cxnSp>
      <p:cxnSp>
        <p:nvCxnSpPr>
          <p:cNvPr id="261" name="Google Shape;261;p25"/>
          <p:cNvCxnSpPr/>
          <p:nvPr/>
        </p:nvCxnSpPr>
        <p:spPr>
          <a:xfrm>
            <a:off x="2560975" y="2436050"/>
            <a:ext cx="1052700" cy="30900"/>
          </a:xfrm>
          <a:prstGeom prst="straightConnector1">
            <a:avLst/>
          </a:prstGeom>
          <a:noFill/>
          <a:ln cap="flat" cmpd="sng" w="19050">
            <a:solidFill>
              <a:srgbClr val="000000"/>
            </a:solidFill>
            <a:prstDash val="solid"/>
            <a:round/>
            <a:headEnd len="med" w="med" type="none"/>
            <a:tailEnd len="med" w="med" type="triangle"/>
          </a:ln>
        </p:spPr>
      </p:cxnSp>
      <p:cxnSp>
        <p:nvCxnSpPr>
          <p:cNvPr id="262" name="Google Shape;262;p25"/>
          <p:cNvCxnSpPr>
            <a:stCxn id="256" idx="3"/>
          </p:cNvCxnSpPr>
          <p:nvPr/>
        </p:nvCxnSpPr>
        <p:spPr>
          <a:xfrm>
            <a:off x="2561075" y="2468000"/>
            <a:ext cx="880500" cy="827400"/>
          </a:xfrm>
          <a:prstGeom prst="straightConnector1">
            <a:avLst/>
          </a:prstGeom>
          <a:noFill/>
          <a:ln cap="flat" cmpd="sng" w="19050">
            <a:solidFill>
              <a:srgbClr val="000000"/>
            </a:solidFill>
            <a:prstDash val="solid"/>
            <a:round/>
            <a:headEnd len="med" w="med" type="none"/>
            <a:tailEnd len="med" w="med" type="triangle"/>
          </a:ln>
        </p:spPr>
      </p:cxnSp>
      <p:cxnSp>
        <p:nvCxnSpPr>
          <p:cNvPr id="263" name="Google Shape;263;p25"/>
          <p:cNvCxnSpPr/>
          <p:nvPr/>
        </p:nvCxnSpPr>
        <p:spPr>
          <a:xfrm flipH="1" rot="10800000">
            <a:off x="4838600" y="3416400"/>
            <a:ext cx="655200" cy="64200"/>
          </a:xfrm>
          <a:prstGeom prst="straightConnector1">
            <a:avLst/>
          </a:prstGeom>
          <a:noFill/>
          <a:ln cap="flat" cmpd="sng" w="19050">
            <a:solidFill>
              <a:srgbClr val="000000"/>
            </a:solidFill>
            <a:prstDash val="solid"/>
            <a:round/>
            <a:headEnd len="med" w="med" type="none"/>
            <a:tailEnd len="med" w="med" type="triangle"/>
          </a:ln>
        </p:spPr>
      </p:cxnSp>
      <p:cxnSp>
        <p:nvCxnSpPr>
          <p:cNvPr id="264" name="Google Shape;264;p25"/>
          <p:cNvCxnSpPr/>
          <p:nvPr/>
        </p:nvCxnSpPr>
        <p:spPr>
          <a:xfrm>
            <a:off x="4893200" y="3516600"/>
            <a:ext cx="538200" cy="475500"/>
          </a:xfrm>
          <a:prstGeom prst="straightConnector1">
            <a:avLst/>
          </a:prstGeom>
          <a:noFill/>
          <a:ln cap="flat" cmpd="sng" w="19050">
            <a:solidFill>
              <a:srgbClr val="000000"/>
            </a:solidFill>
            <a:prstDash val="solid"/>
            <a:round/>
            <a:headEnd len="med" w="med" type="none"/>
            <a:tailEnd len="med" w="med" type="triangle"/>
          </a:ln>
        </p:spPr>
      </p:cxnSp>
      <p:cxnSp>
        <p:nvCxnSpPr>
          <p:cNvPr id="265" name="Google Shape;265;p25"/>
          <p:cNvCxnSpPr/>
          <p:nvPr/>
        </p:nvCxnSpPr>
        <p:spPr>
          <a:xfrm>
            <a:off x="4905725" y="3491575"/>
            <a:ext cx="588300" cy="200100"/>
          </a:xfrm>
          <a:prstGeom prst="straightConnector1">
            <a:avLst/>
          </a:prstGeom>
          <a:noFill/>
          <a:ln cap="flat" cmpd="sng" w="19050">
            <a:solidFill>
              <a:srgbClr val="000000"/>
            </a:solidFill>
            <a:prstDash val="solid"/>
            <a:round/>
            <a:headEnd len="med" w="med" type="none"/>
            <a:tailEnd len="med" w="med" type="triangle"/>
          </a:ln>
        </p:spPr>
      </p:cxnSp>
      <p:cxnSp>
        <p:nvCxnSpPr>
          <p:cNvPr id="266" name="Google Shape;266;p25"/>
          <p:cNvCxnSpPr/>
          <p:nvPr/>
        </p:nvCxnSpPr>
        <p:spPr>
          <a:xfrm>
            <a:off x="4868175" y="3516600"/>
            <a:ext cx="563100" cy="716400"/>
          </a:xfrm>
          <a:prstGeom prst="straightConnector1">
            <a:avLst/>
          </a:prstGeom>
          <a:noFill/>
          <a:ln cap="flat" cmpd="sng" w="19050">
            <a:solidFill>
              <a:srgbClr val="000000"/>
            </a:solidFill>
            <a:prstDash val="solid"/>
            <a:round/>
            <a:headEnd len="med" w="med" type="none"/>
            <a:tailEnd len="med" w="med" type="triangle"/>
          </a:ln>
        </p:spPr>
      </p:cxnSp>
      <p:cxnSp>
        <p:nvCxnSpPr>
          <p:cNvPr id="267" name="Google Shape;267;p25"/>
          <p:cNvCxnSpPr>
            <a:stCxn id="258" idx="3"/>
            <a:endCxn id="268" idx="1"/>
          </p:cNvCxnSpPr>
          <p:nvPr/>
        </p:nvCxnSpPr>
        <p:spPr>
          <a:xfrm flipH="1" rot="10800000">
            <a:off x="5893925" y="2298663"/>
            <a:ext cx="801300" cy="231300"/>
          </a:xfrm>
          <a:prstGeom prst="straightConnector1">
            <a:avLst/>
          </a:prstGeom>
          <a:noFill/>
          <a:ln cap="flat" cmpd="sng" w="19050">
            <a:solidFill>
              <a:srgbClr val="000000"/>
            </a:solidFill>
            <a:prstDash val="solid"/>
            <a:round/>
            <a:headEnd len="med" w="med" type="none"/>
            <a:tailEnd len="med" w="med" type="triangle"/>
          </a:ln>
        </p:spPr>
      </p:cxnSp>
      <p:sp>
        <p:nvSpPr>
          <p:cNvPr id="268" name="Google Shape;268;p25"/>
          <p:cNvSpPr txBox="1"/>
          <p:nvPr/>
        </p:nvSpPr>
        <p:spPr>
          <a:xfrm>
            <a:off x="6695300" y="2088600"/>
            <a:ext cx="1697700" cy="42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ES" sz="1500">
                <a:latin typeface="Calibri"/>
                <a:ea typeface="Calibri"/>
                <a:cs typeface="Calibri"/>
                <a:sym typeface="Calibri"/>
              </a:rPr>
              <a:t>tiempo de espera</a:t>
            </a:r>
            <a:endParaRPr b="1" sz="1500">
              <a:latin typeface="Calibri"/>
              <a:ea typeface="Calibri"/>
              <a:cs typeface="Calibri"/>
              <a:sym typeface="Calibri"/>
            </a:endParaRPr>
          </a:p>
        </p:txBody>
      </p:sp>
      <p:pic>
        <p:nvPicPr>
          <p:cNvPr id="269" name="Google Shape;269;p25"/>
          <p:cNvPicPr preferRelativeResize="0"/>
          <p:nvPr/>
        </p:nvPicPr>
        <p:blipFill>
          <a:blip r:embed="rId3">
            <a:alphaModFix/>
          </a:blip>
          <a:stretch>
            <a:fillRect/>
          </a:stretch>
        </p:blipFill>
        <p:spPr>
          <a:xfrm flipH="1">
            <a:off x="5815024" y="949050"/>
            <a:ext cx="1520644" cy="857700"/>
          </a:xfrm>
          <a:prstGeom prst="rect">
            <a:avLst/>
          </a:prstGeom>
          <a:noFill/>
          <a:ln cap="flat" cmpd="sng" w="28575">
            <a:solidFill>
              <a:srgbClr val="000000"/>
            </a:solidFill>
            <a:prstDash val="solid"/>
            <a:round/>
            <a:headEnd len="sm" w="sm" type="none"/>
            <a:tailEnd len="sm" w="sm" type="none"/>
          </a:ln>
        </p:spPr>
      </p:pic>
      <p:pic>
        <p:nvPicPr>
          <p:cNvPr id="270" name="Google Shape;270;p25"/>
          <p:cNvPicPr preferRelativeResize="0"/>
          <p:nvPr/>
        </p:nvPicPr>
        <p:blipFill>
          <a:blip r:embed="rId4">
            <a:alphaModFix/>
          </a:blip>
          <a:stretch>
            <a:fillRect/>
          </a:stretch>
        </p:blipFill>
        <p:spPr>
          <a:xfrm>
            <a:off x="4193625" y="951236"/>
            <a:ext cx="1121200" cy="840900"/>
          </a:xfrm>
          <a:prstGeom prst="rect">
            <a:avLst/>
          </a:prstGeom>
          <a:noFill/>
          <a:ln cap="flat" cmpd="sng" w="28575">
            <a:solidFill>
              <a:srgbClr val="000000"/>
            </a:solidFill>
            <a:prstDash val="solid"/>
            <a:round/>
            <a:headEnd len="sm" w="sm" type="none"/>
            <a:tailEnd len="sm" w="sm" type="none"/>
          </a:ln>
        </p:spPr>
      </p:pic>
      <p:pic>
        <p:nvPicPr>
          <p:cNvPr id="271" name="Google Shape;271;p25"/>
          <p:cNvPicPr preferRelativeResize="0"/>
          <p:nvPr/>
        </p:nvPicPr>
        <p:blipFill>
          <a:blip r:embed="rId5">
            <a:alphaModFix/>
          </a:blip>
          <a:stretch>
            <a:fillRect/>
          </a:stretch>
        </p:blipFill>
        <p:spPr>
          <a:xfrm>
            <a:off x="6947475" y="2466950"/>
            <a:ext cx="1052700" cy="639488"/>
          </a:xfrm>
          <a:prstGeom prst="rect">
            <a:avLst/>
          </a:prstGeom>
          <a:noFill/>
          <a:ln cap="flat" cmpd="sng" w="28575">
            <a:solidFill>
              <a:srgbClr val="000000"/>
            </a:solidFill>
            <a:prstDash val="solid"/>
            <a:round/>
            <a:headEnd len="sm" w="sm" type="none"/>
            <a:tailEnd len="sm" w="sm" type="none"/>
          </a:ln>
        </p:spPr>
      </p:pic>
      <p:sp>
        <p:nvSpPr>
          <p:cNvPr id="272" name="Google Shape;272;p25"/>
          <p:cNvSpPr txBox="1"/>
          <p:nvPr/>
        </p:nvSpPr>
        <p:spPr>
          <a:xfrm>
            <a:off x="4584725" y="1826788"/>
            <a:ext cx="1230300" cy="42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a:latin typeface="Calibri"/>
                <a:ea typeface="Calibri"/>
                <a:cs typeface="Calibri"/>
                <a:sym typeface="Calibri"/>
              </a:rPr>
              <a:t>Figura 18</a:t>
            </a:r>
            <a:endParaRPr>
              <a:latin typeface="Calibri"/>
              <a:ea typeface="Calibri"/>
              <a:cs typeface="Calibri"/>
              <a:sym typeface="Calibri"/>
            </a:endParaRPr>
          </a:p>
        </p:txBody>
      </p:sp>
      <p:sp>
        <p:nvSpPr>
          <p:cNvPr id="273" name="Google Shape;273;p25"/>
          <p:cNvSpPr txBox="1"/>
          <p:nvPr/>
        </p:nvSpPr>
        <p:spPr>
          <a:xfrm>
            <a:off x="6622800" y="1775838"/>
            <a:ext cx="1002300" cy="3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a:latin typeface="Calibri"/>
                <a:ea typeface="Calibri"/>
                <a:cs typeface="Calibri"/>
                <a:sym typeface="Calibri"/>
              </a:rPr>
              <a:t>Figura 19</a:t>
            </a:r>
            <a:endParaRPr>
              <a:latin typeface="Calibri"/>
              <a:ea typeface="Calibri"/>
              <a:cs typeface="Calibri"/>
              <a:sym typeface="Calibri"/>
            </a:endParaRPr>
          </a:p>
        </p:txBody>
      </p:sp>
      <p:sp>
        <p:nvSpPr>
          <p:cNvPr id="274" name="Google Shape;274;p25"/>
          <p:cNvSpPr txBox="1"/>
          <p:nvPr/>
        </p:nvSpPr>
        <p:spPr>
          <a:xfrm>
            <a:off x="7625100" y="3106450"/>
            <a:ext cx="1230300" cy="6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a:latin typeface="Calibri"/>
                <a:ea typeface="Calibri"/>
                <a:cs typeface="Calibri"/>
                <a:sym typeface="Calibri"/>
              </a:rPr>
              <a:t>Figura 20</a:t>
            </a:r>
            <a:endParaRPr>
              <a:latin typeface="Calibri"/>
              <a:ea typeface="Calibri"/>
              <a:cs typeface="Calibri"/>
              <a:sym typeface="Calibri"/>
            </a:endParaRPr>
          </a:p>
        </p:txBody>
      </p:sp>
      <p:sp>
        <p:nvSpPr>
          <p:cNvPr id="275" name="Google Shape;275;p25"/>
          <p:cNvSpPr txBox="1"/>
          <p:nvPr/>
        </p:nvSpPr>
        <p:spPr>
          <a:xfrm>
            <a:off x="4981925" y="3106450"/>
            <a:ext cx="2625300" cy="3115500"/>
          </a:xfrm>
          <a:prstGeom prst="rect">
            <a:avLst/>
          </a:prstGeom>
          <a:noFill/>
          <a:ln>
            <a:noFill/>
          </a:ln>
        </p:spPr>
        <p:txBody>
          <a:bodyPr anchorCtr="0" anchor="t" bIns="91425" lIns="91425" spcFirstLastPara="1" rIns="91425" wrap="square" tIns="91425">
            <a:noAutofit/>
          </a:bodyPr>
          <a:lstStyle/>
          <a:p>
            <a:pPr indent="0" lvl="0" marL="457200" rtl="0" algn="l">
              <a:spcBef>
                <a:spcPts val="360"/>
              </a:spcBef>
              <a:spcAft>
                <a:spcPts val="0"/>
              </a:spcAft>
              <a:buNone/>
            </a:pPr>
            <a:r>
              <a:rPr b="1" lang="es-ES" sz="1700">
                <a:solidFill>
                  <a:schemeClr val="dk1"/>
                </a:solidFill>
                <a:latin typeface="Calibri"/>
                <a:ea typeface="Calibri"/>
                <a:cs typeface="Calibri"/>
                <a:sym typeface="Calibri"/>
              </a:rPr>
              <a:t>cuidados a domicilio</a:t>
            </a:r>
            <a:endParaRPr b="1" sz="1700">
              <a:solidFill>
                <a:schemeClr val="dk1"/>
              </a:solidFill>
              <a:latin typeface="Calibri"/>
              <a:ea typeface="Calibri"/>
              <a:cs typeface="Calibri"/>
              <a:sym typeface="Calibri"/>
            </a:endParaRPr>
          </a:p>
          <a:p>
            <a:pPr indent="0" lvl="0" marL="457200" rtl="0" algn="l">
              <a:spcBef>
                <a:spcPts val="360"/>
              </a:spcBef>
              <a:spcAft>
                <a:spcPts val="0"/>
              </a:spcAft>
              <a:buNone/>
            </a:pPr>
            <a:r>
              <a:rPr b="1" lang="es-ES" sz="1700">
                <a:solidFill>
                  <a:schemeClr val="dk1"/>
                </a:solidFill>
                <a:latin typeface="Calibri"/>
                <a:ea typeface="Calibri"/>
                <a:cs typeface="Calibri"/>
                <a:sym typeface="Calibri"/>
              </a:rPr>
              <a:t>ancianos</a:t>
            </a:r>
            <a:endParaRPr b="1" sz="1700">
              <a:solidFill>
                <a:schemeClr val="dk1"/>
              </a:solidFill>
              <a:latin typeface="Calibri"/>
              <a:ea typeface="Calibri"/>
              <a:cs typeface="Calibri"/>
              <a:sym typeface="Calibri"/>
            </a:endParaRPr>
          </a:p>
          <a:p>
            <a:pPr indent="0" lvl="0" marL="457200" rtl="0" algn="l">
              <a:spcBef>
                <a:spcPts val="360"/>
              </a:spcBef>
              <a:spcAft>
                <a:spcPts val="0"/>
              </a:spcAft>
              <a:buNone/>
            </a:pPr>
            <a:r>
              <a:rPr b="1" lang="es-ES" sz="1700">
                <a:solidFill>
                  <a:schemeClr val="dk1"/>
                </a:solidFill>
                <a:latin typeface="Calibri"/>
                <a:ea typeface="Calibri"/>
                <a:cs typeface="Calibri"/>
                <a:sym typeface="Calibri"/>
              </a:rPr>
              <a:t>enfermos crónicos</a:t>
            </a:r>
            <a:endParaRPr b="1" sz="1700">
              <a:solidFill>
                <a:schemeClr val="dk1"/>
              </a:solidFill>
              <a:latin typeface="Calibri"/>
              <a:ea typeface="Calibri"/>
              <a:cs typeface="Calibri"/>
              <a:sym typeface="Calibri"/>
            </a:endParaRPr>
          </a:p>
          <a:p>
            <a:pPr indent="0" lvl="0" marL="457200" rtl="0" algn="l">
              <a:spcBef>
                <a:spcPts val="360"/>
              </a:spcBef>
              <a:spcAft>
                <a:spcPts val="0"/>
              </a:spcAft>
              <a:buNone/>
            </a:pPr>
            <a:r>
              <a:rPr b="1" lang="es-ES" sz="1700">
                <a:solidFill>
                  <a:schemeClr val="dk1"/>
                </a:solidFill>
                <a:latin typeface="Calibri"/>
                <a:ea typeface="Calibri"/>
                <a:cs typeface="Calibri"/>
                <a:sym typeface="Calibri"/>
              </a:rPr>
              <a:t>cirugía mayor ambulatoria</a:t>
            </a:r>
            <a:endParaRPr b="1" sz="12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26"/>
          <p:cNvSpPr txBox="1"/>
          <p:nvPr>
            <p:ph type="title"/>
          </p:nvPr>
        </p:nvSpPr>
        <p:spPr>
          <a:xfrm>
            <a:off x="240875" y="2027850"/>
            <a:ext cx="3962700" cy="801600"/>
          </a:xfrm>
          <a:prstGeom prst="rect">
            <a:avLst/>
          </a:prstGeom>
          <a:ln cap="flat" cmpd="sng" w="1905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b="1" lang="es-ES"/>
              <a:t>6.</a:t>
            </a:r>
            <a:r>
              <a:rPr b="1" lang="es-ES"/>
              <a:t>DESVENTAJAS</a:t>
            </a:r>
            <a:endParaRPr b="1"/>
          </a:p>
        </p:txBody>
      </p:sp>
      <p:sp>
        <p:nvSpPr>
          <p:cNvPr id="281" name="Google Shape;281;p26"/>
          <p:cNvSpPr txBox="1"/>
          <p:nvPr>
            <p:ph type="title"/>
          </p:nvPr>
        </p:nvSpPr>
        <p:spPr>
          <a:xfrm>
            <a:off x="5404593" y="1574703"/>
            <a:ext cx="2411700" cy="697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i="1" lang="es-ES" sz="1700"/>
              <a:t>Rechazo hacia las TICs</a:t>
            </a:r>
            <a:endParaRPr b="1" i="1" sz="1700"/>
          </a:p>
        </p:txBody>
      </p:sp>
      <p:sp>
        <p:nvSpPr>
          <p:cNvPr id="282" name="Google Shape;282;p26"/>
          <p:cNvSpPr txBox="1"/>
          <p:nvPr>
            <p:ph type="title"/>
          </p:nvPr>
        </p:nvSpPr>
        <p:spPr>
          <a:xfrm>
            <a:off x="5513369" y="2774019"/>
            <a:ext cx="2411700" cy="697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i="1" lang="es-ES" sz="1700"/>
              <a:t>Riesgo de robo de datos</a:t>
            </a:r>
            <a:endParaRPr b="1" i="1" sz="1700"/>
          </a:p>
        </p:txBody>
      </p:sp>
      <p:sp>
        <p:nvSpPr>
          <p:cNvPr id="283" name="Google Shape;283;p26"/>
          <p:cNvSpPr txBox="1"/>
          <p:nvPr>
            <p:ph type="title"/>
          </p:nvPr>
        </p:nvSpPr>
        <p:spPr>
          <a:xfrm>
            <a:off x="5404594" y="3941373"/>
            <a:ext cx="2411700" cy="697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s-ES" sz="1700"/>
              <a:t>Cuestiones éticas</a:t>
            </a:r>
            <a:endParaRPr b="1" sz="1700"/>
          </a:p>
        </p:txBody>
      </p:sp>
      <p:cxnSp>
        <p:nvCxnSpPr>
          <p:cNvPr id="284" name="Google Shape;284;p26"/>
          <p:cNvCxnSpPr>
            <a:stCxn id="280" idx="3"/>
            <a:endCxn id="281" idx="1"/>
          </p:cNvCxnSpPr>
          <p:nvPr/>
        </p:nvCxnSpPr>
        <p:spPr>
          <a:xfrm flipH="1" rot="10800000">
            <a:off x="4203575" y="1923750"/>
            <a:ext cx="1200900" cy="504900"/>
          </a:xfrm>
          <a:prstGeom prst="straightConnector1">
            <a:avLst/>
          </a:prstGeom>
          <a:noFill/>
          <a:ln cap="flat" cmpd="sng" w="19050">
            <a:solidFill>
              <a:srgbClr val="000000"/>
            </a:solidFill>
            <a:prstDash val="solid"/>
            <a:round/>
            <a:headEnd len="med" w="med" type="none"/>
            <a:tailEnd len="med" w="med" type="triangle"/>
          </a:ln>
        </p:spPr>
      </p:cxnSp>
      <p:cxnSp>
        <p:nvCxnSpPr>
          <p:cNvPr id="285" name="Google Shape;285;p26"/>
          <p:cNvCxnSpPr>
            <a:stCxn id="280" idx="3"/>
            <a:endCxn id="282" idx="1"/>
          </p:cNvCxnSpPr>
          <p:nvPr/>
        </p:nvCxnSpPr>
        <p:spPr>
          <a:xfrm>
            <a:off x="4203575" y="2428650"/>
            <a:ext cx="1309800" cy="694200"/>
          </a:xfrm>
          <a:prstGeom prst="straightConnector1">
            <a:avLst/>
          </a:prstGeom>
          <a:noFill/>
          <a:ln cap="flat" cmpd="sng" w="19050">
            <a:solidFill>
              <a:srgbClr val="000000"/>
            </a:solidFill>
            <a:prstDash val="solid"/>
            <a:round/>
            <a:headEnd len="med" w="med" type="none"/>
            <a:tailEnd len="med" w="med" type="triangle"/>
          </a:ln>
        </p:spPr>
      </p:cxnSp>
      <p:cxnSp>
        <p:nvCxnSpPr>
          <p:cNvPr id="286" name="Google Shape;286;p26"/>
          <p:cNvCxnSpPr>
            <a:stCxn id="280" idx="3"/>
            <a:endCxn id="283" idx="1"/>
          </p:cNvCxnSpPr>
          <p:nvPr/>
        </p:nvCxnSpPr>
        <p:spPr>
          <a:xfrm>
            <a:off x="4203575" y="2428650"/>
            <a:ext cx="1200900" cy="1861500"/>
          </a:xfrm>
          <a:prstGeom prst="straightConnector1">
            <a:avLst/>
          </a:prstGeom>
          <a:noFill/>
          <a:ln cap="flat" cmpd="sng" w="19050">
            <a:solidFill>
              <a:srgbClr val="000000"/>
            </a:solidFill>
            <a:prstDash val="solid"/>
            <a:round/>
            <a:headEnd len="med" w="med" type="none"/>
            <a:tailEnd len="med" w="med" type="triangle"/>
          </a:ln>
        </p:spPr>
      </p:cxnSp>
      <p:sp>
        <p:nvSpPr>
          <p:cNvPr id="287" name="Google Shape;287;p26"/>
          <p:cNvSpPr txBox="1"/>
          <p:nvPr>
            <p:ph type="title"/>
          </p:nvPr>
        </p:nvSpPr>
        <p:spPr>
          <a:xfrm>
            <a:off x="5404485" y="536500"/>
            <a:ext cx="2865000" cy="697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i="1" lang="es-ES" sz="1700"/>
              <a:t>Uso y coste de dispositivos, datos imprecisos</a:t>
            </a:r>
            <a:endParaRPr b="1" i="1" sz="1700"/>
          </a:p>
        </p:txBody>
      </p:sp>
      <p:cxnSp>
        <p:nvCxnSpPr>
          <p:cNvPr id="288" name="Google Shape;288;p26"/>
          <p:cNvCxnSpPr>
            <a:stCxn id="280" idx="3"/>
          </p:cNvCxnSpPr>
          <p:nvPr/>
        </p:nvCxnSpPr>
        <p:spPr>
          <a:xfrm flipH="1" rot="10800000">
            <a:off x="4203575" y="601950"/>
            <a:ext cx="1309800" cy="1826700"/>
          </a:xfrm>
          <a:prstGeom prst="straightConnector1">
            <a:avLst/>
          </a:prstGeom>
          <a:noFill/>
          <a:ln cap="flat" cmpd="sng" w="19050">
            <a:solidFill>
              <a:srgbClr val="000000"/>
            </a:solidFill>
            <a:prstDash val="solid"/>
            <a:round/>
            <a:headEnd len="med" w="med" type="none"/>
            <a:tailEnd len="med" w="med" type="triangl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27"/>
          <p:cNvSpPr txBox="1"/>
          <p:nvPr>
            <p:ph type="title"/>
          </p:nvPr>
        </p:nvSpPr>
        <p:spPr>
          <a:xfrm>
            <a:off x="457200" y="205979"/>
            <a:ext cx="8229600" cy="857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s-ES"/>
              <a:t>7. </a:t>
            </a:r>
            <a:r>
              <a:rPr b="1" lang="es-ES"/>
              <a:t>SITUACIÓN ACTUAL         COVID</a:t>
            </a:r>
            <a:endParaRPr b="1"/>
          </a:p>
        </p:txBody>
      </p:sp>
      <p:pic>
        <p:nvPicPr>
          <p:cNvPr id="294" name="Google Shape;294;p27"/>
          <p:cNvPicPr preferRelativeResize="0"/>
          <p:nvPr/>
        </p:nvPicPr>
        <p:blipFill>
          <a:blip r:embed="rId3">
            <a:alphaModFix/>
          </a:blip>
          <a:stretch>
            <a:fillRect/>
          </a:stretch>
        </p:blipFill>
        <p:spPr>
          <a:xfrm>
            <a:off x="260274" y="1578925"/>
            <a:ext cx="4183834" cy="2353400"/>
          </a:xfrm>
          <a:prstGeom prst="rect">
            <a:avLst/>
          </a:prstGeom>
          <a:noFill/>
          <a:ln cap="flat" cmpd="sng" w="28575">
            <a:solidFill>
              <a:srgbClr val="000000"/>
            </a:solidFill>
            <a:prstDash val="solid"/>
            <a:round/>
            <a:headEnd len="sm" w="sm" type="none"/>
            <a:tailEnd len="sm" w="sm" type="none"/>
          </a:ln>
        </p:spPr>
      </p:pic>
      <p:pic>
        <p:nvPicPr>
          <p:cNvPr id="295" name="Google Shape;295;p27"/>
          <p:cNvPicPr preferRelativeResize="0"/>
          <p:nvPr/>
        </p:nvPicPr>
        <p:blipFill>
          <a:blip r:embed="rId4">
            <a:alphaModFix/>
          </a:blip>
          <a:stretch>
            <a:fillRect/>
          </a:stretch>
        </p:blipFill>
        <p:spPr>
          <a:xfrm>
            <a:off x="4994750" y="1578926"/>
            <a:ext cx="3823324" cy="2548874"/>
          </a:xfrm>
          <a:prstGeom prst="rect">
            <a:avLst/>
          </a:prstGeom>
          <a:noFill/>
          <a:ln cap="flat" cmpd="sng" w="28575">
            <a:solidFill>
              <a:srgbClr val="000000"/>
            </a:solidFill>
            <a:prstDash val="solid"/>
            <a:round/>
            <a:headEnd len="sm" w="sm" type="none"/>
            <a:tailEnd len="sm" w="sm" type="none"/>
          </a:ln>
        </p:spPr>
      </p:pic>
      <p:sp>
        <p:nvSpPr>
          <p:cNvPr id="296" name="Google Shape;296;p27"/>
          <p:cNvSpPr/>
          <p:nvPr/>
        </p:nvSpPr>
        <p:spPr>
          <a:xfrm>
            <a:off x="6008925" y="470725"/>
            <a:ext cx="749400" cy="3279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7"/>
          <p:cNvSpPr txBox="1"/>
          <p:nvPr/>
        </p:nvSpPr>
        <p:spPr>
          <a:xfrm>
            <a:off x="347025" y="4028050"/>
            <a:ext cx="1710300" cy="24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a:latin typeface="Calibri"/>
                <a:ea typeface="Calibri"/>
                <a:cs typeface="Calibri"/>
                <a:sym typeface="Calibri"/>
              </a:rPr>
              <a:t>Figura 21</a:t>
            </a:r>
            <a:endParaRPr>
              <a:latin typeface="Calibri"/>
              <a:ea typeface="Calibri"/>
              <a:cs typeface="Calibri"/>
              <a:sym typeface="Calibri"/>
            </a:endParaRPr>
          </a:p>
        </p:txBody>
      </p:sp>
      <p:sp>
        <p:nvSpPr>
          <p:cNvPr id="298" name="Google Shape;298;p27"/>
          <p:cNvSpPr txBox="1"/>
          <p:nvPr/>
        </p:nvSpPr>
        <p:spPr>
          <a:xfrm>
            <a:off x="5048025" y="4205250"/>
            <a:ext cx="1710300" cy="24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a:latin typeface="Calibri"/>
                <a:ea typeface="Calibri"/>
                <a:cs typeface="Calibri"/>
                <a:sym typeface="Calibri"/>
              </a:rPr>
              <a:t>Figura</a:t>
            </a:r>
            <a:r>
              <a:rPr lang="es-ES">
                <a:latin typeface="Calibri"/>
                <a:ea typeface="Calibri"/>
                <a:cs typeface="Calibri"/>
                <a:sym typeface="Calibri"/>
              </a:rPr>
              <a:t> 22</a:t>
            </a:r>
            <a:endParaRPr>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28"/>
          <p:cNvSpPr txBox="1"/>
          <p:nvPr>
            <p:ph type="title"/>
          </p:nvPr>
        </p:nvSpPr>
        <p:spPr>
          <a:xfrm>
            <a:off x="359825" y="230329"/>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rPr b="1" lang="es-ES"/>
              <a:t>8. </a:t>
            </a:r>
            <a:r>
              <a:rPr b="1" lang="es-ES"/>
              <a:t>ANÁLISIS DAFO</a:t>
            </a:r>
            <a:endParaRPr b="1"/>
          </a:p>
        </p:txBody>
      </p:sp>
      <p:pic>
        <p:nvPicPr>
          <p:cNvPr id="304" name="Google Shape;304;p28"/>
          <p:cNvPicPr preferRelativeResize="0"/>
          <p:nvPr/>
        </p:nvPicPr>
        <p:blipFill rotWithShape="1">
          <a:blip r:embed="rId3">
            <a:alphaModFix/>
          </a:blip>
          <a:srcRect b="5177" l="6619" r="7188" t="0"/>
          <a:stretch/>
        </p:blipFill>
        <p:spPr>
          <a:xfrm>
            <a:off x="1848975" y="1148950"/>
            <a:ext cx="4852150" cy="35687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29"/>
          <p:cNvSpPr txBox="1"/>
          <p:nvPr>
            <p:ph type="title"/>
          </p:nvPr>
        </p:nvSpPr>
        <p:spPr>
          <a:xfrm>
            <a:off x="457200" y="205979"/>
            <a:ext cx="8229600" cy="857400"/>
          </a:xfrm>
          <a:prstGeom prst="rect">
            <a:avLst/>
          </a:prstGeom>
          <a:noFill/>
          <a:ln>
            <a:noFill/>
          </a:ln>
        </p:spPr>
        <p:txBody>
          <a:bodyPr anchorCtr="0" anchor="ctr" bIns="45700" lIns="91425" spcFirstLastPara="1" rIns="91425" wrap="square" tIns="45700">
            <a:noAutofit/>
          </a:bodyPr>
          <a:lstStyle/>
          <a:p>
            <a:pPr indent="0" lvl="0" marL="457200" rtl="0" algn="ctr">
              <a:spcBef>
                <a:spcPts val="0"/>
              </a:spcBef>
              <a:spcAft>
                <a:spcPts val="0"/>
              </a:spcAft>
              <a:buNone/>
            </a:pPr>
            <a:r>
              <a:rPr b="1" lang="es-ES" sz="3000"/>
              <a:t>9. </a:t>
            </a:r>
            <a:r>
              <a:rPr b="1" lang="es-ES" sz="3000"/>
              <a:t>EVIDENCIAS</a:t>
            </a:r>
            <a:r>
              <a:rPr b="1" lang="es-ES" sz="3000">
                <a:solidFill>
                  <a:schemeClr val="dk1"/>
                </a:solidFill>
              </a:rPr>
              <a:t> SOBRE LA</a:t>
            </a:r>
            <a:r>
              <a:rPr b="1" lang="es-ES" sz="3000"/>
              <a:t> TELEMEDICINA</a:t>
            </a:r>
            <a:endParaRPr b="1" sz="3000"/>
          </a:p>
        </p:txBody>
      </p:sp>
      <p:pic>
        <p:nvPicPr>
          <p:cNvPr id="310" name="Google Shape;310;p29"/>
          <p:cNvPicPr preferRelativeResize="0"/>
          <p:nvPr/>
        </p:nvPicPr>
        <p:blipFill>
          <a:blip r:embed="rId3">
            <a:alphaModFix/>
          </a:blip>
          <a:stretch>
            <a:fillRect/>
          </a:stretch>
        </p:blipFill>
        <p:spPr>
          <a:xfrm>
            <a:off x="982675" y="1080338"/>
            <a:ext cx="3343252" cy="2982823"/>
          </a:xfrm>
          <a:prstGeom prst="rect">
            <a:avLst/>
          </a:prstGeom>
          <a:noFill/>
          <a:ln>
            <a:noFill/>
          </a:ln>
        </p:spPr>
      </p:pic>
      <p:sp>
        <p:nvSpPr>
          <p:cNvPr id="311" name="Google Shape;311;p29"/>
          <p:cNvSpPr txBox="1"/>
          <p:nvPr/>
        </p:nvSpPr>
        <p:spPr>
          <a:xfrm>
            <a:off x="982700" y="3996100"/>
            <a:ext cx="3343200" cy="17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s-ES" sz="900">
                <a:solidFill>
                  <a:schemeClr val="dk1"/>
                </a:solidFill>
                <a:latin typeface="Calibri"/>
                <a:ea typeface="Calibri"/>
                <a:cs typeface="Calibri"/>
                <a:sym typeface="Calibri"/>
              </a:rPr>
              <a:t>Figura 23</a:t>
            </a:r>
            <a:endParaRPr i="1" sz="900">
              <a:latin typeface="Calibri"/>
              <a:ea typeface="Calibri"/>
              <a:cs typeface="Calibri"/>
              <a:sym typeface="Calibri"/>
            </a:endParaRPr>
          </a:p>
        </p:txBody>
      </p:sp>
      <p:pic>
        <p:nvPicPr>
          <p:cNvPr id="312" name="Google Shape;312;p29"/>
          <p:cNvPicPr preferRelativeResize="0"/>
          <p:nvPr/>
        </p:nvPicPr>
        <p:blipFill rotWithShape="1">
          <a:blip r:embed="rId4">
            <a:alphaModFix/>
          </a:blip>
          <a:srcRect b="0" l="14186" r="12267" t="0"/>
          <a:stretch/>
        </p:blipFill>
        <p:spPr>
          <a:xfrm>
            <a:off x="4749025" y="1152325"/>
            <a:ext cx="3368865" cy="2843775"/>
          </a:xfrm>
          <a:prstGeom prst="rect">
            <a:avLst/>
          </a:prstGeom>
          <a:noFill/>
          <a:ln>
            <a:noFill/>
          </a:ln>
        </p:spPr>
      </p:pic>
      <p:sp>
        <p:nvSpPr>
          <p:cNvPr id="313" name="Google Shape;313;p29"/>
          <p:cNvSpPr txBox="1"/>
          <p:nvPr/>
        </p:nvSpPr>
        <p:spPr>
          <a:xfrm>
            <a:off x="4672825" y="3911225"/>
            <a:ext cx="3000000" cy="72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s-ES" sz="900">
                <a:solidFill>
                  <a:schemeClr val="dk1"/>
                </a:solidFill>
                <a:latin typeface="Calibri"/>
                <a:ea typeface="Calibri"/>
                <a:cs typeface="Calibri"/>
                <a:sym typeface="Calibri"/>
              </a:rPr>
              <a:t>Figura 24</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30"/>
          <p:cNvSpPr txBox="1"/>
          <p:nvPr>
            <p:ph type="title"/>
          </p:nvPr>
        </p:nvSpPr>
        <p:spPr>
          <a:xfrm>
            <a:off x="-85000" y="146500"/>
            <a:ext cx="8786100" cy="857400"/>
          </a:xfrm>
          <a:prstGeom prst="rect">
            <a:avLst/>
          </a:prstGeom>
          <a:noFill/>
          <a:ln>
            <a:noFill/>
          </a:ln>
        </p:spPr>
        <p:txBody>
          <a:bodyPr anchorCtr="0" anchor="ctr" bIns="45700" lIns="91425" spcFirstLastPara="1" rIns="91425" wrap="square" tIns="45700">
            <a:noAutofit/>
          </a:bodyPr>
          <a:lstStyle/>
          <a:p>
            <a:pPr indent="0" lvl="0" marL="457200" rtl="0" algn="ctr">
              <a:spcBef>
                <a:spcPts val="0"/>
              </a:spcBef>
              <a:spcAft>
                <a:spcPts val="0"/>
              </a:spcAft>
              <a:buNone/>
            </a:pPr>
            <a:r>
              <a:rPr b="1" lang="es-ES" sz="3000"/>
              <a:t>10. </a:t>
            </a:r>
            <a:r>
              <a:rPr b="1" lang="es-ES" sz="3000">
                <a:solidFill>
                  <a:schemeClr val="dk1"/>
                </a:solidFill>
              </a:rPr>
              <a:t>PROYECCIONES FUTURAS DE LA TELEMEDICINA</a:t>
            </a:r>
            <a:endParaRPr b="1" sz="3000"/>
          </a:p>
        </p:txBody>
      </p:sp>
      <p:pic>
        <p:nvPicPr>
          <p:cNvPr id="319" name="Google Shape;319;p30"/>
          <p:cNvPicPr preferRelativeResize="0"/>
          <p:nvPr/>
        </p:nvPicPr>
        <p:blipFill>
          <a:blip r:embed="rId3">
            <a:alphaModFix/>
          </a:blip>
          <a:stretch>
            <a:fillRect/>
          </a:stretch>
        </p:blipFill>
        <p:spPr>
          <a:xfrm>
            <a:off x="1656313" y="2187900"/>
            <a:ext cx="2726065" cy="1517475"/>
          </a:xfrm>
          <a:prstGeom prst="rect">
            <a:avLst/>
          </a:prstGeom>
          <a:noFill/>
          <a:ln>
            <a:noFill/>
          </a:ln>
        </p:spPr>
      </p:pic>
      <p:pic>
        <p:nvPicPr>
          <p:cNvPr id="320" name="Google Shape;320;p30"/>
          <p:cNvPicPr preferRelativeResize="0"/>
          <p:nvPr/>
        </p:nvPicPr>
        <p:blipFill>
          <a:blip r:embed="rId4">
            <a:alphaModFix/>
          </a:blip>
          <a:stretch>
            <a:fillRect/>
          </a:stretch>
        </p:blipFill>
        <p:spPr>
          <a:xfrm>
            <a:off x="5262775" y="956863"/>
            <a:ext cx="2641825" cy="1690763"/>
          </a:xfrm>
          <a:prstGeom prst="rect">
            <a:avLst/>
          </a:prstGeom>
          <a:noFill/>
          <a:ln>
            <a:noFill/>
          </a:ln>
        </p:spPr>
      </p:pic>
      <p:pic>
        <p:nvPicPr>
          <p:cNvPr id="321" name="Google Shape;321;p30"/>
          <p:cNvPicPr preferRelativeResize="0"/>
          <p:nvPr/>
        </p:nvPicPr>
        <p:blipFill>
          <a:blip r:embed="rId5">
            <a:alphaModFix/>
          </a:blip>
          <a:stretch>
            <a:fillRect/>
          </a:stretch>
        </p:blipFill>
        <p:spPr>
          <a:xfrm>
            <a:off x="5271000" y="2862850"/>
            <a:ext cx="2625373" cy="1690750"/>
          </a:xfrm>
          <a:prstGeom prst="rect">
            <a:avLst/>
          </a:prstGeom>
          <a:noFill/>
          <a:ln>
            <a:noFill/>
          </a:ln>
        </p:spPr>
      </p:pic>
      <p:sp>
        <p:nvSpPr>
          <p:cNvPr id="322" name="Google Shape;322;p30"/>
          <p:cNvSpPr txBox="1"/>
          <p:nvPr/>
        </p:nvSpPr>
        <p:spPr>
          <a:xfrm>
            <a:off x="1656325" y="3725200"/>
            <a:ext cx="30000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s-ES" sz="900">
                <a:solidFill>
                  <a:schemeClr val="dk1"/>
                </a:solidFill>
                <a:latin typeface="Calibri"/>
                <a:ea typeface="Calibri"/>
                <a:cs typeface="Calibri"/>
                <a:sym typeface="Calibri"/>
              </a:rPr>
              <a:t>Figura 25</a:t>
            </a:r>
            <a:endParaRPr/>
          </a:p>
        </p:txBody>
      </p:sp>
      <p:sp>
        <p:nvSpPr>
          <p:cNvPr id="323" name="Google Shape;323;p30"/>
          <p:cNvSpPr txBox="1"/>
          <p:nvPr/>
        </p:nvSpPr>
        <p:spPr>
          <a:xfrm>
            <a:off x="5194800" y="2571750"/>
            <a:ext cx="30000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s-ES" sz="900">
                <a:solidFill>
                  <a:schemeClr val="dk1"/>
                </a:solidFill>
                <a:latin typeface="Calibri"/>
                <a:ea typeface="Calibri"/>
                <a:cs typeface="Calibri"/>
                <a:sym typeface="Calibri"/>
              </a:rPr>
              <a:t>Figura 26</a:t>
            </a:r>
            <a:endParaRPr/>
          </a:p>
        </p:txBody>
      </p:sp>
      <p:sp>
        <p:nvSpPr>
          <p:cNvPr id="324" name="Google Shape;324;p30"/>
          <p:cNvSpPr txBox="1"/>
          <p:nvPr/>
        </p:nvSpPr>
        <p:spPr>
          <a:xfrm>
            <a:off x="5246650" y="4504700"/>
            <a:ext cx="30000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s-ES" sz="900">
                <a:solidFill>
                  <a:schemeClr val="dk1"/>
                </a:solidFill>
                <a:latin typeface="Calibri"/>
                <a:ea typeface="Calibri"/>
                <a:cs typeface="Calibri"/>
                <a:sym typeface="Calibri"/>
              </a:rPr>
              <a:t>Figura 27</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31"/>
          <p:cNvSpPr txBox="1"/>
          <p:nvPr>
            <p:ph type="title"/>
          </p:nvPr>
        </p:nvSpPr>
        <p:spPr>
          <a:xfrm>
            <a:off x="411700" y="470829"/>
            <a:ext cx="8229600" cy="857400"/>
          </a:xfrm>
          <a:prstGeom prst="rect">
            <a:avLst/>
          </a:prstGeom>
          <a:noFill/>
          <a:ln>
            <a:noFill/>
          </a:ln>
        </p:spPr>
        <p:txBody>
          <a:bodyPr anchorCtr="0" anchor="ctr" bIns="45700" lIns="91425" spcFirstLastPara="1" rIns="91425" wrap="square" tIns="45700">
            <a:noAutofit/>
          </a:bodyPr>
          <a:lstStyle/>
          <a:p>
            <a:pPr indent="0" lvl="0" marL="457200" rtl="0" algn="ctr">
              <a:spcBef>
                <a:spcPts val="0"/>
              </a:spcBef>
              <a:spcAft>
                <a:spcPts val="0"/>
              </a:spcAft>
              <a:buNone/>
            </a:pPr>
            <a:r>
              <a:rPr b="1" lang="es-ES" sz="3200"/>
              <a:t>11. </a:t>
            </a:r>
            <a:r>
              <a:rPr b="1" lang="es-ES" sz="3200">
                <a:solidFill>
                  <a:schemeClr val="dk1"/>
                </a:solidFill>
              </a:rPr>
              <a:t>REFLEXIONES ACERCA DE</a:t>
            </a:r>
            <a:r>
              <a:rPr b="1" lang="es-ES" sz="3200"/>
              <a:t>L GRUPO INVESTIGADOR SOBRE LA TELEMEDICINA</a:t>
            </a:r>
            <a:endParaRPr b="1" sz="6400"/>
          </a:p>
        </p:txBody>
      </p:sp>
      <p:pic>
        <p:nvPicPr>
          <p:cNvPr id="330" name="Google Shape;330;p31"/>
          <p:cNvPicPr preferRelativeResize="0"/>
          <p:nvPr/>
        </p:nvPicPr>
        <p:blipFill>
          <a:blip r:embed="rId3">
            <a:alphaModFix/>
          </a:blip>
          <a:stretch>
            <a:fillRect/>
          </a:stretch>
        </p:blipFill>
        <p:spPr>
          <a:xfrm>
            <a:off x="1335200" y="1758430"/>
            <a:ext cx="2287299" cy="2287299"/>
          </a:xfrm>
          <a:prstGeom prst="rect">
            <a:avLst/>
          </a:prstGeom>
          <a:noFill/>
          <a:ln>
            <a:noFill/>
          </a:ln>
        </p:spPr>
      </p:pic>
      <p:pic>
        <p:nvPicPr>
          <p:cNvPr id="331" name="Google Shape;331;p31"/>
          <p:cNvPicPr preferRelativeResize="0"/>
          <p:nvPr/>
        </p:nvPicPr>
        <p:blipFill>
          <a:blip r:embed="rId4">
            <a:alphaModFix/>
          </a:blip>
          <a:stretch>
            <a:fillRect/>
          </a:stretch>
        </p:blipFill>
        <p:spPr>
          <a:xfrm>
            <a:off x="4176950" y="1624363"/>
            <a:ext cx="3705199" cy="2464376"/>
          </a:xfrm>
          <a:prstGeom prst="rect">
            <a:avLst/>
          </a:prstGeom>
          <a:noFill/>
          <a:ln>
            <a:noFill/>
          </a:ln>
        </p:spPr>
      </p:pic>
      <p:sp>
        <p:nvSpPr>
          <p:cNvPr id="332" name="Google Shape;332;p31"/>
          <p:cNvSpPr txBox="1"/>
          <p:nvPr/>
        </p:nvSpPr>
        <p:spPr>
          <a:xfrm>
            <a:off x="1335200" y="4019800"/>
            <a:ext cx="30000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s-ES" sz="900">
                <a:solidFill>
                  <a:schemeClr val="dk1"/>
                </a:solidFill>
                <a:latin typeface="Calibri"/>
                <a:ea typeface="Calibri"/>
                <a:cs typeface="Calibri"/>
                <a:sym typeface="Calibri"/>
              </a:rPr>
              <a:t>Figura 28</a:t>
            </a:r>
            <a:endParaRPr/>
          </a:p>
        </p:txBody>
      </p:sp>
      <p:sp>
        <p:nvSpPr>
          <p:cNvPr id="333" name="Google Shape;333;p31"/>
          <p:cNvSpPr txBox="1"/>
          <p:nvPr/>
        </p:nvSpPr>
        <p:spPr>
          <a:xfrm>
            <a:off x="4164775" y="3985275"/>
            <a:ext cx="30000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s-ES" sz="900">
                <a:solidFill>
                  <a:schemeClr val="dk1"/>
                </a:solidFill>
                <a:latin typeface="Calibri"/>
                <a:ea typeface="Calibri"/>
                <a:cs typeface="Calibri"/>
                <a:sym typeface="Calibri"/>
              </a:rPr>
              <a:t>Figura 29</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4"/>
          <p:cNvSpPr txBox="1"/>
          <p:nvPr>
            <p:ph type="title"/>
          </p:nvPr>
        </p:nvSpPr>
        <p:spPr>
          <a:xfrm>
            <a:off x="457200" y="31404"/>
            <a:ext cx="8229600" cy="857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s-ES"/>
              <a:t>ÍNDICE</a:t>
            </a:r>
            <a:endParaRPr b="1"/>
          </a:p>
        </p:txBody>
      </p:sp>
      <p:sp>
        <p:nvSpPr>
          <p:cNvPr id="98" name="Google Shape;98;p14"/>
          <p:cNvSpPr txBox="1"/>
          <p:nvPr>
            <p:ph idx="1" type="body"/>
          </p:nvPr>
        </p:nvSpPr>
        <p:spPr>
          <a:xfrm>
            <a:off x="457200" y="1104000"/>
            <a:ext cx="8229600" cy="40395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b="1" lang="es-ES" sz="1400"/>
              <a:t>1. </a:t>
            </a:r>
            <a:r>
              <a:rPr b="1" lang="es-ES" sz="1400"/>
              <a:t>INTRODUCCIÓN</a:t>
            </a:r>
            <a:endParaRPr b="1" sz="1400"/>
          </a:p>
          <a:p>
            <a:pPr indent="0" lvl="0" marL="457200" rtl="0" algn="l">
              <a:spcBef>
                <a:spcPts val="360"/>
              </a:spcBef>
              <a:spcAft>
                <a:spcPts val="0"/>
              </a:spcAft>
              <a:buClr>
                <a:schemeClr val="dk1"/>
              </a:buClr>
              <a:buSzPts val="1100"/>
              <a:buFont typeface="Arial"/>
              <a:buNone/>
            </a:pPr>
            <a:r>
              <a:rPr i="1" lang="es-ES" sz="1200"/>
              <a:t>1. Definición de eSalud y Telemedicina</a:t>
            </a:r>
            <a:endParaRPr i="1" sz="1200"/>
          </a:p>
          <a:p>
            <a:pPr indent="457200" lvl="0" marL="457200" rtl="0" algn="l">
              <a:spcBef>
                <a:spcPts val="360"/>
              </a:spcBef>
              <a:spcAft>
                <a:spcPts val="0"/>
              </a:spcAft>
              <a:buClr>
                <a:schemeClr val="dk1"/>
              </a:buClr>
              <a:buSzPts val="1100"/>
              <a:buFont typeface="Arial"/>
              <a:buNone/>
            </a:pPr>
            <a:r>
              <a:rPr lang="es-ES" sz="1200"/>
              <a:t>1.1 Tipos </a:t>
            </a:r>
            <a:endParaRPr sz="1200"/>
          </a:p>
          <a:p>
            <a:pPr indent="457200" lvl="0" marL="914400" rtl="0" algn="l">
              <a:spcBef>
                <a:spcPts val="360"/>
              </a:spcBef>
              <a:spcAft>
                <a:spcPts val="0"/>
              </a:spcAft>
              <a:buClr>
                <a:schemeClr val="dk1"/>
              </a:buClr>
              <a:buSzPts val="1100"/>
              <a:buFont typeface="Arial"/>
              <a:buNone/>
            </a:pPr>
            <a:r>
              <a:rPr lang="es-ES" sz="1200"/>
              <a:t>a. Monitorización de pacientes a distancia</a:t>
            </a:r>
            <a:endParaRPr sz="1200"/>
          </a:p>
          <a:p>
            <a:pPr indent="457200" lvl="0" marL="914400" rtl="0" algn="l">
              <a:spcBef>
                <a:spcPts val="360"/>
              </a:spcBef>
              <a:spcAft>
                <a:spcPts val="0"/>
              </a:spcAft>
              <a:buClr>
                <a:schemeClr val="dk1"/>
              </a:buClr>
              <a:buSzPts val="1100"/>
              <a:buFont typeface="Arial"/>
              <a:buNone/>
            </a:pPr>
            <a:r>
              <a:rPr lang="es-ES" sz="1200"/>
              <a:t>b. Tecnología de </a:t>
            </a:r>
            <a:r>
              <a:rPr lang="es-ES" sz="1200"/>
              <a:t>a</a:t>
            </a:r>
            <a:r>
              <a:rPr lang="es-ES" sz="1200"/>
              <a:t>lmacenamiento y envío </a:t>
            </a:r>
            <a:endParaRPr sz="1200"/>
          </a:p>
          <a:p>
            <a:pPr indent="457200" lvl="0" marL="914400" rtl="0" algn="l">
              <a:spcBef>
                <a:spcPts val="360"/>
              </a:spcBef>
              <a:spcAft>
                <a:spcPts val="0"/>
              </a:spcAft>
              <a:buClr>
                <a:schemeClr val="dk1"/>
              </a:buClr>
              <a:buSzPts val="1100"/>
              <a:buFont typeface="Arial"/>
              <a:buNone/>
            </a:pPr>
            <a:r>
              <a:rPr lang="es-ES" sz="1200"/>
              <a:t>c. Telemedicina interactiva</a:t>
            </a:r>
            <a:endParaRPr sz="1200"/>
          </a:p>
          <a:p>
            <a:pPr indent="0" lvl="0" marL="457200" rtl="0" algn="l">
              <a:spcBef>
                <a:spcPts val="360"/>
              </a:spcBef>
              <a:spcAft>
                <a:spcPts val="0"/>
              </a:spcAft>
              <a:buClr>
                <a:schemeClr val="dk1"/>
              </a:buClr>
              <a:buSzPts val="1100"/>
              <a:buFont typeface="Arial"/>
              <a:buNone/>
            </a:pPr>
            <a:r>
              <a:rPr i="1" lang="es-ES" sz="1200"/>
              <a:t>2. </a:t>
            </a:r>
            <a:r>
              <a:rPr i="1" lang="es-ES" sz="1200"/>
              <a:t>Objetivos d</a:t>
            </a:r>
            <a:r>
              <a:rPr i="1" lang="es-ES" sz="1200"/>
              <a:t>e la telemedicina</a:t>
            </a:r>
            <a:endParaRPr i="1" sz="1200"/>
          </a:p>
          <a:p>
            <a:pPr indent="0" lvl="0" marL="457200" rtl="0" algn="l">
              <a:spcBef>
                <a:spcPts val="360"/>
              </a:spcBef>
              <a:spcAft>
                <a:spcPts val="0"/>
              </a:spcAft>
              <a:buClr>
                <a:schemeClr val="dk1"/>
              </a:buClr>
              <a:buSzPts val="1100"/>
              <a:buFont typeface="Arial"/>
              <a:buNone/>
            </a:pPr>
            <a:r>
              <a:rPr i="1" lang="es-ES" sz="1200"/>
              <a:t>3. Línea del tiempo </a:t>
            </a:r>
            <a:endParaRPr i="1" sz="1200"/>
          </a:p>
          <a:p>
            <a:pPr indent="0" lvl="0" marL="457200" rtl="0" algn="l">
              <a:spcBef>
                <a:spcPts val="36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rPr b="1" lang="es-ES" sz="1300"/>
              <a:t>2. DESARROLLO</a:t>
            </a:r>
            <a:endParaRPr b="1" sz="1300"/>
          </a:p>
          <a:p>
            <a:pPr indent="0" lvl="0" marL="457200" rtl="0" algn="l">
              <a:spcBef>
                <a:spcPts val="0"/>
              </a:spcBef>
              <a:spcAft>
                <a:spcPts val="0"/>
              </a:spcAft>
              <a:buNone/>
            </a:pPr>
            <a:r>
              <a:rPr i="1" lang="es-ES" sz="1200"/>
              <a:t>4. Aplicaciones de la telemedicina y ejemplos</a:t>
            </a:r>
            <a:endParaRPr b="1" i="1" sz="1200"/>
          </a:p>
          <a:p>
            <a:pPr indent="457200" lvl="0" marL="457200" rtl="0" algn="l">
              <a:spcBef>
                <a:spcPts val="0"/>
              </a:spcBef>
              <a:spcAft>
                <a:spcPts val="0"/>
              </a:spcAft>
              <a:buNone/>
            </a:pPr>
            <a:r>
              <a:rPr i="1" lang="es-ES" sz="1200"/>
              <a:t>4</a:t>
            </a:r>
            <a:r>
              <a:rPr lang="es-ES" sz="1200"/>
              <a:t>.1 Sensores y biosensores</a:t>
            </a:r>
            <a:endParaRPr b="1" sz="1200"/>
          </a:p>
          <a:p>
            <a:pPr indent="457200" lvl="0" marL="457200" rtl="0" algn="l">
              <a:spcBef>
                <a:spcPts val="0"/>
              </a:spcBef>
              <a:spcAft>
                <a:spcPts val="0"/>
              </a:spcAft>
              <a:buNone/>
            </a:pPr>
            <a:r>
              <a:rPr lang="es-ES" sz="1200"/>
              <a:t>4.2 Algoritmos y Big Data </a:t>
            </a:r>
            <a:endParaRPr b="1" sz="1200"/>
          </a:p>
          <a:p>
            <a:pPr indent="457200" lvl="0" marL="457200" rtl="0" algn="l">
              <a:spcBef>
                <a:spcPts val="0"/>
              </a:spcBef>
              <a:spcAft>
                <a:spcPts val="0"/>
              </a:spcAft>
              <a:buNone/>
            </a:pPr>
            <a:r>
              <a:rPr lang="es-ES" sz="1200"/>
              <a:t>4.3 M-salud y redes sociales como medio de comunicación</a:t>
            </a:r>
            <a:endParaRPr b="1" sz="1200"/>
          </a:p>
          <a:p>
            <a:pPr indent="457200" lvl="0" marL="457200" rtl="0" algn="l">
              <a:spcBef>
                <a:spcPts val="0"/>
              </a:spcBef>
              <a:spcAft>
                <a:spcPts val="0"/>
              </a:spcAft>
              <a:buNone/>
            </a:pPr>
            <a:r>
              <a:rPr lang="es-ES" sz="1200"/>
              <a:t>4.4 Disciplinas médicas que se benefician de la telemedicina</a:t>
            </a:r>
            <a:endParaRPr sz="1200"/>
          </a:p>
          <a:p>
            <a:pPr indent="0" lvl="0" marL="0" rtl="0" algn="l">
              <a:spcBef>
                <a:spcPts val="360"/>
              </a:spcBef>
              <a:spcAft>
                <a:spcPts val="0"/>
              </a:spcAft>
              <a:buClr>
                <a:schemeClr val="dk1"/>
              </a:buClr>
              <a:buSzPts val="1100"/>
              <a:buFont typeface="Arial"/>
              <a:buNone/>
            </a:pPr>
            <a:r>
              <a:t/>
            </a:r>
            <a:endParaRPr sz="10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32"/>
          <p:cNvSpPr txBox="1"/>
          <p:nvPr>
            <p:ph type="title"/>
          </p:nvPr>
        </p:nvSpPr>
        <p:spPr>
          <a:xfrm>
            <a:off x="457200" y="205979"/>
            <a:ext cx="8229600" cy="857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s-ES"/>
              <a:t>12. </a:t>
            </a:r>
            <a:r>
              <a:rPr b="1" lang="es-ES"/>
              <a:t>BIBLIOGRAFÍA</a:t>
            </a:r>
            <a:endParaRPr b="1"/>
          </a:p>
        </p:txBody>
      </p:sp>
      <p:sp>
        <p:nvSpPr>
          <p:cNvPr id="339" name="Google Shape;339;p32"/>
          <p:cNvSpPr txBox="1"/>
          <p:nvPr>
            <p:ph idx="1" type="body"/>
          </p:nvPr>
        </p:nvSpPr>
        <p:spPr>
          <a:xfrm>
            <a:off x="28050" y="874500"/>
            <a:ext cx="9087900" cy="3394500"/>
          </a:xfrm>
          <a:prstGeom prst="rect">
            <a:avLst/>
          </a:prstGeom>
        </p:spPr>
        <p:txBody>
          <a:bodyPr anchorCtr="0" anchor="t" bIns="45700" lIns="91425" spcFirstLastPara="1" rIns="91425" wrap="square" tIns="45700">
            <a:noAutofit/>
          </a:bodyPr>
          <a:lstStyle/>
          <a:p>
            <a:pPr indent="-323850" lvl="0" marL="457200" rtl="0" algn="l">
              <a:spcBef>
                <a:spcPts val="360"/>
              </a:spcBef>
              <a:spcAft>
                <a:spcPts val="0"/>
              </a:spcAft>
              <a:buSzPts val="1500"/>
              <a:buChar char="•"/>
            </a:pPr>
            <a:r>
              <a:rPr lang="es-ES" sz="1500"/>
              <a:t>FIGURA 1: </a:t>
            </a:r>
            <a:r>
              <a:rPr lang="es-ES" sz="1500" u="sng">
                <a:solidFill>
                  <a:schemeClr val="hlink"/>
                </a:solidFill>
                <a:hlinkClick r:id="rId3"/>
              </a:rPr>
              <a:t>https://enferurg.com/las-nuevas-tecnologias-en-urgencias/</a:t>
            </a:r>
            <a:endParaRPr sz="1500"/>
          </a:p>
          <a:p>
            <a:pPr indent="-323850" lvl="0" marL="457200" rtl="0" algn="l">
              <a:spcBef>
                <a:spcPts val="0"/>
              </a:spcBef>
              <a:spcAft>
                <a:spcPts val="0"/>
              </a:spcAft>
              <a:buSzPts val="1500"/>
              <a:buChar char="•"/>
            </a:pPr>
            <a:r>
              <a:rPr lang="es-ES" sz="1500"/>
              <a:t>FIGURA 2: </a:t>
            </a:r>
            <a:r>
              <a:rPr lang="es-ES" sz="1500" u="sng">
                <a:solidFill>
                  <a:schemeClr val="hlink"/>
                </a:solidFill>
                <a:hlinkClick r:id="rId4"/>
              </a:rPr>
              <a:t>https://u4p5j3u8.stackpathcdn.com/wp-content/uploads/2015/08/First-App.png</a:t>
            </a:r>
            <a:endParaRPr sz="1500"/>
          </a:p>
          <a:p>
            <a:pPr indent="-323850" lvl="0" marL="457200" rtl="0" algn="l">
              <a:spcBef>
                <a:spcPts val="0"/>
              </a:spcBef>
              <a:spcAft>
                <a:spcPts val="0"/>
              </a:spcAft>
              <a:buSzPts val="1500"/>
              <a:buChar char="•"/>
            </a:pPr>
            <a:r>
              <a:rPr lang="es-ES" sz="1500"/>
              <a:t>FIGURA 3: </a:t>
            </a:r>
            <a:r>
              <a:rPr lang="es-ES" sz="1500" u="sng">
                <a:solidFill>
                  <a:schemeClr val="hlink"/>
                </a:solidFill>
                <a:hlinkClick r:id="rId5"/>
              </a:rPr>
              <a:t>https://www.esa.int/images/eHealth_400.jpg</a:t>
            </a:r>
            <a:endParaRPr sz="1500"/>
          </a:p>
          <a:p>
            <a:pPr indent="-323850" lvl="0" marL="457200" rtl="0" algn="l">
              <a:spcBef>
                <a:spcPts val="0"/>
              </a:spcBef>
              <a:spcAft>
                <a:spcPts val="0"/>
              </a:spcAft>
              <a:buSzPts val="1500"/>
              <a:buChar char="•"/>
            </a:pPr>
            <a:r>
              <a:rPr lang="es-ES" sz="1500"/>
              <a:t>FIGURA 4: </a:t>
            </a:r>
            <a:r>
              <a:rPr lang="es-ES" sz="1500" u="sng">
                <a:solidFill>
                  <a:schemeClr val="hlink"/>
                </a:solidFill>
                <a:hlinkClick r:id="rId6"/>
              </a:rPr>
              <a:t>https://campussanofi.es/wp-content/uploads/2020/05/telemedicina-750x205.png</a:t>
            </a:r>
            <a:endParaRPr sz="1500"/>
          </a:p>
          <a:p>
            <a:pPr indent="-323850" lvl="0" marL="457200" rtl="0" algn="l">
              <a:spcBef>
                <a:spcPts val="0"/>
              </a:spcBef>
              <a:spcAft>
                <a:spcPts val="0"/>
              </a:spcAft>
              <a:buSzPts val="1500"/>
              <a:buChar char="•"/>
            </a:pPr>
            <a:r>
              <a:rPr lang="es-ES" sz="1500"/>
              <a:t>FIGURA 5: </a:t>
            </a:r>
            <a:r>
              <a:rPr lang="es-ES" sz="1500" u="sng">
                <a:solidFill>
                  <a:schemeClr val="hlink"/>
                </a:solidFill>
                <a:hlinkClick r:id="rId7"/>
              </a:rPr>
              <a:t>https://sites.google.com/site/derlyhernandez112/telegrafo</a:t>
            </a:r>
            <a:r>
              <a:rPr lang="es-ES" sz="1500"/>
              <a:t> </a:t>
            </a:r>
            <a:endParaRPr sz="1500"/>
          </a:p>
          <a:p>
            <a:pPr indent="-323850" lvl="0" marL="457200" rtl="0" algn="l">
              <a:spcBef>
                <a:spcPts val="0"/>
              </a:spcBef>
              <a:spcAft>
                <a:spcPts val="0"/>
              </a:spcAft>
              <a:buSzPts val="1500"/>
              <a:buChar char="•"/>
            </a:pPr>
            <a:r>
              <a:rPr lang="es-ES" sz="1500"/>
              <a:t>FIGURA 6: </a:t>
            </a:r>
            <a:r>
              <a:rPr lang="es-ES" sz="1500" u="sng">
                <a:solidFill>
                  <a:schemeClr val="hlink"/>
                </a:solidFill>
                <a:hlinkClick r:id="rId8"/>
              </a:rPr>
              <a:t>https://espaciociencia.com/quien-invento-el-telefono/</a:t>
            </a:r>
            <a:r>
              <a:rPr lang="es-ES" sz="1500"/>
              <a:t> </a:t>
            </a:r>
            <a:endParaRPr sz="1500"/>
          </a:p>
          <a:p>
            <a:pPr indent="-323850" lvl="0" marL="457200" rtl="0" algn="l">
              <a:spcBef>
                <a:spcPts val="0"/>
              </a:spcBef>
              <a:spcAft>
                <a:spcPts val="0"/>
              </a:spcAft>
              <a:buSzPts val="1500"/>
              <a:buChar char="•"/>
            </a:pPr>
            <a:r>
              <a:rPr lang="es-ES" sz="1500"/>
              <a:t>FIGURA 7: </a:t>
            </a:r>
            <a:r>
              <a:rPr lang="es-ES" sz="1500" u="sng">
                <a:solidFill>
                  <a:schemeClr val="hlink"/>
                </a:solidFill>
                <a:hlinkClick r:id="rId9"/>
              </a:rPr>
              <a:t>https://www.pngkey.com/maxpic/u2e6i1i1o0y3r5t4/</a:t>
            </a:r>
            <a:r>
              <a:rPr lang="es-ES" sz="1500"/>
              <a:t> </a:t>
            </a:r>
            <a:endParaRPr sz="1500"/>
          </a:p>
          <a:p>
            <a:pPr indent="-323850" lvl="0" marL="457200" rtl="0" algn="l">
              <a:spcBef>
                <a:spcPts val="360"/>
              </a:spcBef>
              <a:spcAft>
                <a:spcPts val="0"/>
              </a:spcAft>
              <a:buSzPts val="1500"/>
              <a:buChar char="•"/>
            </a:pPr>
            <a:r>
              <a:rPr lang="es-ES" sz="1500"/>
              <a:t>FIGURA 8: </a:t>
            </a:r>
            <a:r>
              <a:rPr lang="es-ES" sz="1500" u="sng">
                <a:solidFill>
                  <a:schemeClr val="hlink"/>
                </a:solidFill>
                <a:hlinkClick r:id="rId10"/>
              </a:rPr>
              <a:t>https://www.minsalud.gov.co/Paginas/MinSalud-reitera-compromiso-en-solucion-de-crisis-de-Savia-Salud.aspx</a:t>
            </a:r>
            <a:endParaRPr sz="1500"/>
          </a:p>
          <a:p>
            <a:pPr indent="-323850" lvl="0" marL="457200" rtl="0" algn="l">
              <a:spcBef>
                <a:spcPts val="0"/>
              </a:spcBef>
              <a:spcAft>
                <a:spcPts val="0"/>
              </a:spcAft>
              <a:buSzPts val="1500"/>
              <a:buChar char="•"/>
            </a:pPr>
            <a:r>
              <a:rPr lang="es-ES" sz="1500"/>
              <a:t>FIGURA 9:</a:t>
            </a:r>
            <a:r>
              <a:rPr lang="es-ES" sz="1100"/>
              <a:t> </a:t>
            </a:r>
            <a:r>
              <a:rPr lang="es-ES" sz="1500" u="sng">
                <a:solidFill>
                  <a:schemeClr val="hlink"/>
                </a:solidFill>
                <a:hlinkClick r:id="rId11"/>
              </a:rPr>
              <a:t>https://www.uab.cat/web/detalle-noticia/biosensores-para-la-deteccion-de-microorganismos-1345680342040.html?noticiaid=1345685318138</a:t>
            </a:r>
            <a:endParaRPr sz="1500"/>
          </a:p>
          <a:p>
            <a:pPr indent="-323850" lvl="0" marL="457200" rtl="0" algn="l">
              <a:spcBef>
                <a:spcPts val="360"/>
              </a:spcBef>
              <a:spcAft>
                <a:spcPts val="0"/>
              </a:spcAft>
              <a:buSzPts val="1500"/>
              <a:buChar char="•"/>
            </a:pPr>
            <a:r>
              <a:rPr lang="es-ES" sz="1500"/>
              <a:t>FIGURA  10: </a:t>
            </a:r>
            <a:r>
              <a:rPr lang="es-ES" sz="1500" u="sng">
                <a:solidFill>
                  <a:schemeClr val="hlink"/>
                </a:solidFill>
                <a:latin typeface="Arial"/>
                <a:ea typeface="Arial"/>
                <a:cs typeface="Arial"/>
                <a:sym typeface="Arial"/>
                <a:hlinkClick r:id="rId12"/>
              </a:rPr>
              <a:t>http://www.diariodeciencias.com.ar/equipos-y-sistemas-biosensores-en-la-medicina-moderna-los-ingenieros-biomedicos/</a:t>
            </a:r>
            <a:endParaRPr sz="15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33"/>
          <p:cNvSpPr txBox="1"/>
          <p:nvPr/>
        </p:nvSpPr>
        <p:spPr>
          <a:xfrm>
            <a:off x="0" y="0"/>
            <a:ext cx="8919900" cy="3000000"/>
          </a:xfrm>
          <a:prstGeom prst="rect">
            <a:avLst/>
          </a:prstGeom>
          <a:noFill/>
          <a:ln>
            <a:noFill/>
          </a:ln>
        </p:spPr>
        <p:txBody>
          <a:bodyPr anchorCtr="0" anchor="t" bIns="91425" lIns="91425" spcFirstLastPara="1" rIns="91425" wrap="square" tIns="91425">
            <a:noAutofit/>
          </a:bodyPr>
          <a:lstStyle/>
          <a:p>
            <a:pPr indent="-323850" lvl="0" marL="457200" rtl="0" algn="l">
              <a:spcBef>
                <a:spcPts val="360"/>
              </a:spcBef>
              <a:spcAft>
                <a:spcPts val="0"/>
              </a:spcAft>
              <a:buClr>
                <a:schemeClr val="dk1"/>
              </a:buClr>
              <a:buSzPts val="1500"/>
              <a:buChar char="•"/>
            </a:pPr>
            <a:r>
              <a:rPr lang="es-ES" sz="1500">
                <a:solidFill>
                  <a:schemeClr val="dk1"/>
                </a:solidFill>
                <a:latin typeface="Calibri"/>
                <a:ea typeface="Calibri"/>
                <a:cs typeface="Calibri"/>
                <a:sym typeface="Calibri"/>
              </a:rPr>
              <a:t>FIGURA 11</a:t>
            </a:r>
            <a:r>
              <a:rPr lang="es-ES" sz="1500">
                <a:solidFill>
                  <a:schemeClr val="dk1"/>
                </a:solidFill>
                <a:latin typeface="Calibri"/>
                <a:ea typeface="Calibri"/>
                <a:cs typeface="Calibri"/>
                <a:sym typeface="Calibri"/>
              </a:rPr>
              <a:t>: </a:t>
            </a:r>
            <a:endParaRPr sz="1500">
              <a:solidFill>
                <a:schemeClr val="dk1"/>
              </a:solidFill>
              <a:latin typeface="Calibri"/>
              <a:ea typeface="Calibri"/>
              <a:cs typeface="Calibri"/>
              <a:sym typeface="Calibri"/>
            </a:endParaRPr>
          </a:p>
          <a:p>
            <a:pPr indent="0" lvl="0" marL="457200" rtl="0" algn="l">
              <a:spcBef>
                <a:spcPts val="360"/>
              </a:spcBef>
              <a:spcAft>
                <a:spcPts val="0"/>
              </a:spcAft>
              <a:buNone/>
            </a:pPr>
            <a:r>
              <a:rPr lang="es-ES" sz="1500" u="sng">
                <a:solidFill>
                  <a:schemeClr val="hlink"/>
                </a:solidFill>
                <a:latin typeface="Calibri"/>
                <a:ea typeface="Calibri"/>
                <a:cs typeface="Calibri"/>
                <a:sym typeface="Calibri"/>
                <a:hlinkClick r:id="rId3"/>
              </a:rPr>
              <a:t>https://www.midiamax.com.br/brasil/2020/empresa-brasileira-cria-programa-que-utiliza-raio-x-para-identificar-coronavirus</a:t>
            </a:r>
            <a:endParaRPr sz="1500">
              <a:solidFill>
                <a:schemeClr val="dk1"/>
              </a:solidFill>
              <a:latin typeface="Calibri"/>
              <a:ea typeface="Calibri"/>
              <a:cs typeface="Calibri"/>
              <a:sym typeface="Calibri"/>
            </a:endParaRPr>
          </a:p>
          <a:p>
            <a:pPr indent="-323850" lvl="0" marL="457200" rtl="0" algn="l">
              <a:spcBef>
                <a:spcPts val="360"/>
              </a:spcBef>
              <a:spcAft>
                <a:spcPts val="0"/>
              </a:spcAft>
              <a:buClr>
                <a:schemeClr val="dk1"/>
              </a:buClr>
              <a:buSzPts val="1500"/>
              <a:buChar char="•"/>
            </a:pPr>
            <a:r>
              <a:rPr lang="es-ES" sz="1500">
                <a:solidFill>
                  <a:schemeClr val="dk1"/>
                </a:solidFill>
                <a:latin typeface="Calibri"/>
                <a:ea typeface="Calibri"/>
                <a:cs typeface="Calibri"/>
                <a:sym typeface="Calibri"/>
              </a:rPr>
              <a:t>FIGURA 12: </a:t>
            </a:r>
            <a:endParaRPr sz="1500">
              <a:solidFill>
                <a:schemeClr val="dk1"/>
              </a:solidFill>
              <a:latin typeface="Calibri"/>
              <a:ea typeface="Calibri"/>
              <a:cs typeface="Calibri"/>
              <a:sym typeface="Calibri"/>
            </a:endParaRPr>
          </a:p>
          <a:p>
            <a:pPr indent="0" lvl="0" marL="457200" rtl="0" algn="l">
              <a:spcBef>
                <a:spcPts val="360"/>
              </a:spcBef>
              <a:spcAft>
                <a:spcPts val="0"/>
              </a:spcAft>
              <a:buNone/>
            </a:pPr>
            <a:r>
              <a:rPr lang="es-ES" sz="1500" u="sng">
                <a:solidFill>
                  <a:schemeClr val="hlink"/>
                </a:solidFill>
                <a:latin typeface="Calibri"/>
                <a:ea typeface="Calibri"/>
                <a:cs typeface="Calibri"/>
                <a:sym typeface="Calibri"/>
                <a:hlinkClick r:id="rId4"/>
              </a:rPr>
              <a:t>https://es.scribd.com/document/373129577/Informe-Big-Data-en-Salud-Digital</a:t>
            </a:r>
            <a:endParaRPr sz="1500">
              <a:solidFill>
                <a:schemeClr val="dk1"/>
              </a:solidFill>
              <a:latin typeface="Calibri"/>
              <a:ea typeface="Calibri"/>
              <a:cs typeface="Calibri"/>
              <a:sym typeface="Calibri"/>
            </a:endParaRPr>
          </a:p>
          <a:p>
            <a:pPr indent="-323850" lvl="0" marL="457200" rtl="0" algn="l">
              <a:spcBef>
                <a:spcPts val="360"/>
              </a:spcBef>
              <a:spcAft>
                <a:spcPts val="0"/>
              </a:spcAft>
              <a:buClr>
                <a:schemeClr val="dk1"/>
              </a:buClr>
              <a:buSzPts val="1500"/>
              <a:buChar char="•"/>
            </a:pPr>
            <a:r>
              <a:rPr lang="es-ES" sz="1500">
                <a:solidFill>
                  <a:schemeClr val="dk1"/>
                </a:solidFill>
                <a:latin typeface="Calibri"/>
                <a:ea typeface="Calibri"/>
                <a:cs typeface="Calibri"/>
                <a:sym typeface="Calibri"/>
              </a:rPr>
              <a:t>FIGURA 13: </a:t>
            </a:r>
            <a:endParaRPr sz="1500">
              <a:solidFill>
                <a:schemeClr val="dk1"/>
              </a:solidFill>
              <a:latin typeface="Calibri"/>
              <a:ea typeface="Calibri"/>
              <a:cs typeface="Calibri"/>
              <a:sym typeface="Calibri"/>
            </a:endParaRPr>
          </a:p>
          <a:p>
            <a:pPr indent="0" lvl="0" marL="457200" rtl="0" algn="l">
              <a:spcBef>
                <a:spcPts val="360"/>
              </a:spcBef>
              <a:spcAft>
                <a:spcPts val="0"/>
              </a:spcAft>
              <a:buNone/>
            </a:pPr>
            <a:r>
              <a:rPr lang="es-ES" sz="1500" u="sng">
                <a:solidFill>
                  <a:schemeClr val="hlink"/>
                </a:solidFill>
                <a:latin typeface="Calibri"/>
                <a:ea typeface="Calibri"/>
                <a:cs typeface="Calibri"/>
                <a:sym typeface="Calibri"/>
                <a:hlinkClick r:id="rId5"/>
              </a:rPr>
              <a:t>https://www.amandysha.net/2012/05/review-aplicacion-phonendoscope-para.html</a:t>
            </a:r>
            <a:endParaRPr sz="1500">
              <a:solidFill>
                <a:schemeClr val="dk1"/>
              </a:solidFill>
              <a:latin typeface="Calibri"/>
              <a:ea typeface="Calibri"/>
              <a:cs typeface="Calibri"/>
              <a:sym typeface="Calibri"/>
            </a:endParaRPr>
          </a:p>
          <a:p>
            <a:pPr indent="-323850" lvl="0" marL="457200" rtl="0" algn="l">
              <a:spcBef>
                <a:spcPts val="360"/>
              </a:spcBef>
              <a:spcAft>
                <a:spcPts val="0"/>
              </a:spcAft>
              <a:buClr>
                <a:schemeClr val="dk1"/>
              </a:buClr>
              <a:buSzPts val="1500"/>
              <a:buChar char="•"/>
            </a:pPr>
            <a:r>
              <a:rPr lang="es-ES" sz="1500">
                <a:solidFill>
                  <a:schemeClr val="dk1"/>
                </a:solidFill>
                <a:latin typeface="Calibri"/>
                <a:ea typeface="Calibri"/>
                <a:cs typeface="Calibri"/>
                <a:sym typeface="Calibri"/>
              </a:rPr>
              <a:t>FIGURA 14:</a:t>
            </a:r>
            <a:endParaRPr sz="1500">
              <a:solidFill>
                <a:schemeClr val="dk1"/>
              </a:solidFill>
              <a:latin typeface="Calibri"/>
              <a:ea typeface="Calibri"/>
              <a:cs typeface="Calibri"/>
              <a:sym typeface="Calibri"/>
            </a:endParaRPr>
          </a:p>
          <a:p>
            <a:pPr indent="0" lvl="0" marL="457200" rtl="0" algn="l">
              <a:spcBef>
                <a:spcPts val="360"/>
              </a:spcBef>
              <a:spcAft>
                <a:spcPts val="0"/>
              </a:spcAft>
              <a:buNone/>
            </a:pPr>
            <a:r>
              <a:rPr lang="es-ES" sz="1500">
                <a:solidFill>
                  <a:schemeClr val="dk1"/>
                </a:solidFill>
                <a:latin typeface="Calibri"/>
                <a:ea typeface="Calibri"/>
                <a:cs typeface="Calibri"/>
                <a:sym typeface="Calibri"/>
              </a:rPr>
              <a:t> </a:t>
            </a:r>
            <a:r>
              <a:rPr lang="es-ES" sz="1500" u="sng">
                <a:solidFill>
                  <a:schemeClr val="hlink"/>
                </a:solidFill>
                <a:latin typeface="Calibri"/>
                <a:ea typeface="Calibri"/>
                <a:cs typeface="Calibri"/>
                <a:sym typeface="Calibri"/>
                <a:hlinkClick r:id="rId6"/>
              </a:rPr>
              <a:t>https://luisvargasmd.com/los-pros-los-contras-las-redes-sociales-cuidado-la-salud/</a:t>
            </a:r>
            <a:endParaRPr sz="1500">
              <a:solidFill>
                <a:schemeClr val="dk1"/>
              </a:solidFill>
              <a:latin typeface="Calibri"/>
              <a:ea typeface="Calibri"/>
              <a:cs typeface="Calibri"/>
              <a:sym typeface="Calibri"/>
            </a:endParaRPr>
          </a:p>
          <a:p>
            <a:pPr indent="-323850" lvl="0" marL="457200" rtl="0" algn="l">
              <a:spcBef>
                <a:spcPts val="360"/>
              </a:spcBef>
              <a:spcAft>
                <a:spcPts val="0"/>
              </a:spcAft>
              <a:buClr>
                <a:schemeClr val="dk1"/>
              </a:buClr>
              <a:buSzPts val="1500"/>
              <a:buChar char="•"/>
            </a:pPr>
            <a:r>
              <a:rPr lang="es-ES" sz="1500">
                <a:solidFill>
                  <a:schemeClr val="dk1"/>
                </a:solidFill>
                <a:latin typeface="Calibri"/>
                <a:ea typeface="Calibri"/>
                <a:cs typeface="Calibri"/>
                <a:sym typeface="Calibri"/>
              </a:rPr>
              <a:t>FIGURA 15:</a:t>
            </a:r>
            <a:r>
              <a:rPr lang="es-ES" sz="1500" u="sng">
                <a:solidFill>
                  <a:schemeClr val="hlink"/>
                </a:solidFill>
                <a:latin typeface="Calibri"/>
                <a:ea typeface="Calibri"/>
                <a:cs typeface="Calibri"/>
                <a:sym typeface="Calibri"/>
                <a:hlinkClick r:id="rId7"/>
              </a:rPr>
              <a:t> </a:t>
            </a:r>
            <a:r>
              <a:rPr lang="es-ES" sz="1500" u="sng">
                <a:solidFill>
                  <a:schemeClr val="hlink"/>
                </a:solidFill>
                <a:latin typeface="Calibri"/>
                <a:ea typeface="Calibri"/>
                <a:cs typeface="Calibri"/>
                <a:sym typeface="Calibri"/>
                <a:hlinkClick r:id="rId8"/>
              </a:rPr>
              <a:t>https://lh3.googleusercontent.com/proxy/kYJZI80lLdSv-w5JLVQbjj5By2wxrWZ99JZqiIp0i-fPJhCErmpKjORxJ4Ej25rCH0sKSmagS4hihyUYDQtxKjWg8hNbv1nJhsNDUiAD38_FZvY-55xiovUC0Gww7lgq5p7QEcgd5ZY</a:t>
            </a:r>
            <a:endParaRPr sz="1500">
              <a:solidFill>
                <a:schemeClr val="dk1"/>
              </a:solidFill>
              <a:latin typeface="Calibri"/>
              <a:ea typeface="Calibri"/>
              <a:cs typeface="Calibri"/>
              <a:sym typeface="Calibri"/>
            </a:endParaRPr>
          </a:p>
          <a:p>
            <a:pPr indent="-323850" lvl="0" marL="457200" rtl="0" algn="l">
              <a:spcBef>
                <a:spcPts val="360"/>
              </a:spcBef>
              <a:spcAft>
                <a:spcPts val="0"/>
              </a:spcAft>
              <a:buClr>
                <a:schemeClr val="dk1"/>
              </a:buClr>
              <a:buSzPts val="1500"/>
              <a:buChar char="•"/>
            </a:pPr>
            <a:r>
              <a:rPr lang="es-ES" sz="1500">
                <a:solidFill>
                  <a:schemeClr val="dk1"/>
                </a:solidFill>
                <a:latin typeface="Calibri"/>
                <a:ea typeface="Calibri"/>
                <a:cs typeface="Calibri"/>
                <a:sym typeface="Calibri"/>
              </a:rPr>
              <a:t>FIGURA 16: </a:t>
            </a:r>
            <a:r>
              <a:rPr lang="es-ES" sz="1500" u="sng">
                <a:solidFill>
                  <a:schemeClr val="hlink"/>
                </a:solidFill>
                <a:latin typeface="Calibri"/>
                <a:ea typeface="Calibri"/>
                <a:cs typeface="Calibri"/>
                <a:sym typeface="Calibri"/>
                <a:hlinkClick r:id="rId9"/>
              </a:rPr>
              <a:t>http://www.medicosypacientes.com/articulo/teniente-coronel-gil-nuestras-fuerza-armadas-son-punteras-en-telemedicina</a:t>
            </a:r>
            <a:endParaRPr sz="1500">
              <a:solidFill>
                <a:schemeClr val="dk1"/>
              </a:solidFill>
              <a:latin typeface="Calibri"/>
              <a:ea typeface="Calibri"/>
              <a:cs typeface="Calibri"/>
              <a:sym typeface="Calibri"/>
            </a:endParaRPr>
          </a:p>
          <a:p>
            <a:pPr indent="-323850" lvl="0" marL="457200" rtl="0" algn="l">
              <a:spcBef>
                <a:spcPts val="360"/>
              </a:spcBef>
              <a:spcAft>
                <a:spcPts val="0"/>
              </a:spcAft>
              <a:buClr>
                <a:schemeClr val="dk1"/>
              </a:buClr>
              <a:buSzPts val="1500"/>
              <a:buChar char="•"/>
            </a:pPr>
            <a:r>
              <a:rPr lang="es-ES" sz="1500">
                <a:solidFill>
                  <a:schemeClr val="dk1"/>
                </a:solidFill>
                <a:latin typeface="Calibri"/>
                <a:ea typeface="Calibri"/>
                <a:cs typeface="Calibri"/>
                <a:sym typeface="Calibri"/>
              </a:rPr>
              <a:t>FIGURA 17: </a:t>
            </a:r>
            <a:r>
              <a:rPr lang="es-ES" sz="1500" u="sng">
                <a:solidFill>
                  <a:schemeClr val="hlink"/>
                </a:solidFill>
                <a:latin typeface="Calibri"/>
                <a:ea typeface="Calibri"/>
                <a:cs typeface="Calibri"/>
                <a:sym typeface="Calibri"/>
                <a:hlinkClick r:id="rId10"/>
              </a:rPr>
              <a:t>http://www.dnamedinstitute.com/space-medicine/</a:t>
            </a:r>
            <a:endParaRPr sz="1500">
              <a:solidFill>
                <a:schemeClr val="dk1"/>
              </a:solidFill>
              <a:latin typeface="Calibri"/>
              <a:ea typeface="Calibri"/>
              <a:cs typeface="Calibri"/>
              <a:sym typeface="Calibri"/>
            </a:endParaRPr>
          </a:p>
          <a:p>
            <a:pPr indent="-323850" lvl="0" marL="457200" rtl="0" algn="l">
              <a:spcBef>
                <a:spcPts val="360"/>
              </a:spcBef>
              <a:spcAft>
                <a:spcPts val="0"/>
              </a:spcAft>
              <a:buClr>
                <a:schemeClr val="dk1"/>
              </a:buClr>
              <a:buSzPts val="1500"/>
              <a:buChar char="•"/>
            </a:pPr>
            <a:r>
              <a:rPr lang="es-ES" sz="1500">
                <a:solidFill>
                  <a:schemeClr val="dk1"/>
                </a:solidFill>
                <a:latin typeface="Calibri"/>
                <a:ea typeface="Calibri"/>
                <a:cs typeface="Calibri"/>
                <a:sym typeface="Calibri"/>
              </a:rPr>
              <a:t>FIGURA 18: </a:t>
            </a:r>
            <a:r>
              <a:rPr lang="es-ES" sz="1500" u="sng">
                <a:solidFill>
                  <a:schemeClr val="hlink"/>
                </a:solidFill>
                <a:latin typeface="Times New Roman"/>
                <a:ea typeface="Times New Roman"/>
                <a:cs typeface="Times New Roman"/>
                <a:sym typeface="Times New Roman"/>
                <a:hlinkClick r:id="rId11"/>
              </a:rPr>
              <a:t>https://puntobiz.com.ar/noticias/val/127105/val_s/142/tres-formas-de-ahorrar-tiempo-con-la-tecnologia.htm</a:t>
            </a:r>
            <a:r>
              <a:rPr lang="es-ES" sz="1500" u="sng">
                <a:solidFill>
                  <a:schemeClr val="hlink"/>
                </a:solidFill>
                <a:latin typeface="Times New Roman"/>
                <a:ea typeface="Times New Roman"/>
                <a:cs typeface="Times New Roman"/>
                <a:sym typeface="Times New Roman"/>
              </a:rPr>
              <a:t>im</a:t>
            </a:r>
            <a:endParaRPr sz="15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34"/>
          <p:cNvSpPr txBox="1"/>
          <p:nvPr>
            <p:ph type="title"/>
          </p:nvPr>
        </p:nvSpPr>
        <p:spPr>
          <a:xfrm>
            <a:off x="457200" y="1113638"/>
            <a:ext cx="8229600" cy="3503100"/>
          </a:xfrm>
          <a:prstGeom prst="rect">
            <a:avLst/>
          </a:prstGeom>
        </p:spPr>
        <p:txBody>
          <a:bodyPr anchorCtr="0" anchor="ctr" bIns="45700" lIns="91425" spcFirstLastPara="1" rIns="91425" wrap="square" tIns="45700">
            <a:noAutofit/>
          </a:bodyPr>
          <a:lstStyle/>
          <a:p>
            <a:pPr indent="-323850" lvl="0" marL="457200" rtl="0" algn="l">
              <a:spcBef>
                <a:spcPts val="360"/>
              </a:spcBef>
              <a:spcAft>
                <a:spcPts val="0"/>
              </a:spcAft>
              <a:buSzPts val="1500"/>
              <a:buFont typeface="Arial"/>
              <a:buChar char="•"/>
            </a:pPr>
            <a:r>
              <a:rPr lang="es-ES" sz="1500"/>
              <a:t>FIGURA 19: </a:t>
            </a:r>
            <a:r>
              <a:rPr lang="es-ES" sz="1500" u="sng">
                <a:solidFill>
                  <a:schemeClr val="hlink"/>
                </a:solidFill>
                <a:latin typeface="Times New Roman"/>
                <a:ea typeface="Times New Roman"/>
                <a:cs typeface="Times New Roman"/>
                <a:sym typeface="Times New Roman"/>
                <a:hlinkClick r:id="rId3"/>
              </a:rPr>
              <a:t>https://www.20minutos.es/noticia/4398071/0/telemedicina-bienestar-no-entiende-distancias/</a:t>
            </a:r>
            <a:endParaRPr sz="1500" u="sng">
              <a:solidFill>
                <a:schemeClr val="hlink"/>
              </a:solidFill>
              <a:latin typeface="Times New Roman"/>
              <a:ea typeface="Times New Roman"/>
              <a:cs typeface="Times New Roman"/>
              <a:sym typeface="Times New Roman"/>
            </a:endParaRPr>
          </a:p>
          <a:p>
            <a:pPr indent="-323850" lvl="0" marL="457200" rtl="0" algn="l">
              <a:spcBef>
                <a:spcPts val="0"/>
              </a:spcBef>
              <a:spcAft>
                <a:spcPts val="0"/>
              </a:spcAft>
              <a:buSzPts val="1500"/>
              <a:buFont typeface="Arial"/>
              <a:buChar char="•"/>
            </a:pPr>
            <a:r>
              <a:rPr lang="es-ES" sz="1500"/>
              <a:t>FIGURA 20: </a:t>
            </a:r>
            <a:r>
              <a:rPr lang="es-ES" sz="1500" u="sng">
                <a:solidFill>
                  <a:schemeClr val="hlink"/>
                </a:solidFill>
                <a:latin typeface="Times New Roman"/>
                <a:ea typeface="Times New Roman"/>
                <a:cs typeface="Times New Roman"/>
                <a:sym typeface="Times New Roman"/>
              </a:rPr>
              <a:t>https://diarioenfermero.es/wp-content/uploads/2018/11/tiempo-de-espera.jpg</a:t>
            </a:r>
            <a:endParaRPr sz="1500" u="sng">
              <a:solidFill>
                <a:schemeClr val="hlink"/>
              </a:solidFill>
              <a:latin typeface="Times New Roman"/>
              <a:ea typeface="Times New Roman"/>
              <a:cs typeface="Times New Roman"/>
              <a:sym typeface="Times New Roman"/>
            </a:endParaRPr>
          </a:p>
          <a:p>
            <a:pPr indent="-323850" lvl="0" marL="457200" rtl="0" algn="l">
              <a:spcBef>
                <a:spcPts val="360"/>
              </a:spcBef>
              <a:spcAft>
                <a:spcPts val="0"/>
              </a:spcAft>
              <a:buSzPts val="1500"/>
              <a:buFont typeface="Arial"/>
              <a:buChar char="•"/>
            </a:pPr>
            <a:r>
              <a:rPr lang="es-ES" sz="1500"/>
              <a:t>FIGURA 21: </a:t>
            </a:r>
            <a:r>
              <a:rPr lang="es-ES" sz="1500" u="sng">
                <a:solidFill>
                  <a:schemeClr val="hlink"/>
                </a:solidFill>
                <a:hlinkClick r:id="rId4"/>
              </a:rPr>
              <a:t>https://www.lavanguardia.com/vida/20200319/474256041397/coronavirus-espana-casos-uci-pacientes-hospitales-colapso-sanidad.html</a:t>
            </a:r>
            <a:endParaRPr sz="1500" u="sng">
              <a:solidFill>
                <a:schemeClr val="hlink"/>
              </a:solidFill>
            </a:endParaRPr>
          </a:p>
          <a:p>
            <a:pPr indent="-323850" lvl="0" marL="457200" rtl="0" algn="l">
              <a:spcBef>
                <a:spcPts val="360"/>
              </a:spcBef>
              <a:spcAft>
                <a:spcPts val="0"/>
              </a:spcAft>
              <a:buSzPts val="1500"/>
              <a:buFont typeface="Arial"/>
              <a:buChar char="•"/>
            </a:pPr>
            <a:r>
              <a:rPr lang="es-ES" sz="1500"/>
              <a:t>FIGURA 22:</a:t>
            </a:r>
            <a:r>
              <a:rPr lang="es-ES" sz="1500" u="sng">
                <a:solidFill>
                  <a:schemeClr val="hlink"/>
                </a:solidFill>
              </a:rPr>
              <a:t> </a:t>
            </a:r>
            <a:r>
              <a:rPr lang="es-ES" sz="1500" u="sng">
                <a:solidFill>
                  <a:schemeClr val="hlink"/>
                </a:solidFill>
                <a:hlinkClick r:id="rId5"/>
              </a:rPr>
              <a:t>https://www.lavanguardia.com/vida/salud/20180919/451886168260/hablar-medico-desde-ordenador-posible-espana-brl.html</a:t>
            </a:r>
            <a:endParaRPr sz="1500"/>
          </a:p>
          <a:p>
            <a:pPr indent="-330200" lvl="0" marL="457200" rtl="0" algn="l">
              <a:spcBef>
                <a:spcPts val="0"/>
              </a:spcBef>
              <a:spcAft>
                <a:spcPts val="0"/>
              </a:spcAft>
              <a:buSzPts val="1600"/>
              <a:buFont typeface="Arial"/>
              <a:buChar char="•"/>
            </a:pPr>
            <a:r>
              <a:rPr lang="es-ES" sz="1500"/>
              <a:t>FIGURA 23: </a:t>
            </a:r>
            <a:r>
              <a:rPr lang="es-ES" sz="1500" u="sng">
                <a:solidFill>
                  <a:schemeClr val="hlink"/>
                </a:solidFill>
                <a:latin typeface="Arial"/>
                <a:ea typeface="Arial"/>
                <a:cs typeface="Arial"/>
                <a:sym typeface="Arial"/>
                <a:hlinkClick r:id="rId6"/>
              </a:rPr>
              <a:t>https://www.sense4care.com/es/holter-de-parkinson/</a:t>
            </a:r>
            <a:endParaRPr sz="1500">
              <a:latin typeface="Arial"/>
              <a:ea typeface="Arial"/>
              <a:cs typeface="Arial"/>
              <a:sym typeface="Arial"/>
            </a:endParaRPr>
          </a:p>
          <a:p>
            <a:pPr indent="-330200" lvl="0" marL="457200" rtl="0" algn="l">
              <a:spcBef>
                <a:spcPts val="0"/>
              </a:spcBef>
              <a:spcAft>
                <a:spcPts val="0"/>
              </a:spcAft>
              <a:buSzPts val="1600"/>
              <a:buFont typeface="Arial"/>
              <a:buChar char="•"/>
            </a:pPr>
            <a:r>
              <a:rPr lang="es-ES" sz="1500"/>
              <a:t>FIGURA 24:   </a:t>
            </a:r>
            <a:r>
              <a:rPr lang="es-ES" sz="1500" u="sng">
                <a:solidFill>
                  <a:schemeClr val="hlink"/>
                </a:solidFill>
                <a:latin typeface="Arial"/>
                <a:ea typeface="Arial"/>
                <a:cs typeface="Arial"/>
                <a:sym typeface="Arial"/>
                <a:hlinkClick r:id="rId7"/>
              </a:rPr>
              <a:t>https://www.tmc.edu/news/2019/09/did-you-take-your-pill/</a:t>
            </a:r>
            <a:endParaRPr sz="1500"/>
          </a:p>
          <a:p>
            <a:pPr indent="-330200" lvl="0" marL="457200" rtl="0" algn="l">
              <a:spcBef>
                <a:spcPts val="0"/>
              </a:spcBef>
              <a:spcAft>
                <a:spcPts val="0"/>
              </a:spcAft>
              <a:buSzPts val="1600"/>
              <a:buFont typeface="Arial"/>
              <a:buChar char="•"/>
            </a:pPr>
            <a:r>
              <a:rPr lang="es-ES" sz="1500"/>
              <a:t>FIGURA 25: </a:t>
            </a:r>
            <a:r>
              <a:rPr lang="es-ES" sz="1500" u="sng">
                <a:solidFill>
                  <a:schemeClr val="hlink"/>
                </a:solidFill>
                <a:latin typeface="Arial"/>
                <a:ea typeface="Arial"/>
                <a:cs typeface="Arial"/>
                <a:sym typeface="Arial"/>
                <a:hlinkClick r:id="rId8"/>
              </a:rPr>
              <a:t>https://www.madridiario.es/noticia/477427/recomendamos/el-5g-de-madrid-tremendamente-superior-al-4g.html</a:t>
            </a:r>
            <a:r>
              <a:rPr lang="es-ES" sz="1500">
                <a:latin typeface="Arial"/>
                <a:ea typeface="Arial"/>
                <a:cs typeface="Arial"/>
                <a:sym typeface="Arial"/>
              </a:rPr>
              <a:t> </a:t>
            </a:r>
            <a:endParaRPr sz="1500">
              <a:latin typeface="Arial"/>
              <a:ea typeface="Arial"/>
              <a:cs typeface="Arial"/>
              <a:sym typeface="Arial"/>
            </a:endParaRPr>
          </a:p>
          <a:p>
            <a:pPr indent="-330200" lvl="0" marL="457200" rtl="0" algn="l">
              <a:spcBef>
                <a:spcPts val="0"/>
              </a:spcBef>
              <a:spcAft>
                <a:spcPts val="0"/>
              </a:spcAft>
              <a:buSzPts val="1600"/>
              <a:buFont typeface="Arial"/>
              <a:buChar char="•"/>
            </a:pPr>
            <a:r>
              <a:rPr lang="es-ES" sz="1500"/>
              <a:t>FIGURA 26: </a:t>
            </a:r>
            <a:r>
              <a:rPr lang="es-ES" sz="1500" u="sng">
                <a:solidFill>
                  <a:schemeClr val="hlink"/>
                </a:solidFill>
                <a:hlinkClick r:id="rId9"/>
              </a:rPr>
              <a:t>https://970universal.com/2020/06/26/la-telemedicina-es-como-un-tunel-inviolable-entre-el-doctor-y-el-paciente/</a:t>
            </a:r>
            <a:r>
              <a:rPr lang="es-ES" sz="1500"/>
              <a:t> </a:t>
            </a:r>
            <a:endParaRPr sz="1500"/>
          </a:p>
          <a:p>
            <a:pPr indent="0" lvl="0" marL="457200" rtl="0" algn="l">
              <a:spcBef>
                <a:spcPts val="360"/>
              </a:spcBef>
              <a:spcAft>
                <a:spcPts val="0"/>
              </a:spcAft>
              <a:buNone/>
            </a:pPr>
            <a:r>
              <a:t/>
            </a:r>
            <a:endParaRPr sz="1500"/>
          </a:p>
          <a:p>
            <a:pPr indent="0" lvl="0" marL="0" rtl="0" algn="l">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35"/>
          <p:cNvSpPr txBox="1"/>
          <p:nvPr/>
        </p:nvSpPr>
        <p:spPr>
          <a:xfrm>
            <a:off x="0" y="210575"/>
            <a:ext cx="9144000" cy="3000000"/>
          </a:xfrm>
          <a:prstGeom prst="rect">
            <a:avLst/>
          </a:prstGeom>
          <a:noFill/>
          <a:ln>
            <a:noFill/>
          </a:ln>
        </p:spPr>
        <p:txBody>
          <a:bodyPr anchorCtr="0" anchor="t" bIns="91425" lIns="91425" spcFirstLastPara="1" rIns="91425" wrap="square" tIns="91425">
            <a:noAutofit/>
          </a:bodyPr>
          <a:lstStyle/>
          <a:p>
            <a:pPr indent="-323850" lvl="0" marL="457200" rtl="0" algn="l">
              <a:spcBef>
                <a:spcPts val="360"/>
              </a:spcBef>
              <a:spcAft>
                <a:spcPts val="0"/>
              </a:spcAft>
              <a:buClr>
                <a:schemeClr val="dk1"/>
              </a:buClr>
              <a:buSzPts val="1500"/>
              <a:buChar char="•"/>
            </a:pPr>
            <a:r>
              <a:rPr lang="es-ES" sz="1500">
                <a:solidFill>
                  <a:schemeClr val="dk1"/>
                </a:solidFill>
                <a:latin typeface="Calibri"/>
                <a:ea typeface="Calibri"/>
                <a:cs typeface="Calibri"/>
                <a:sym typeface="Calibri"/>
              </a:rPr>
              <a:t>FIGURA 27: </a:t>
            </a:r>
            <a:r>
              <a:rPr lang="es-ES" sz="1500">
                <a:solidFill>
                  <a:schemeClr val="dk1"/>
                </a:solidFill>
                <a:latin typeface="Calibri"/>
                <a:ea typeface="Calibri"/>
                <a:cs typeface="Calibri"/>
                <a:sym typeface="Calibri"/>
              </a:rPr>
              <a:t> </a:t>
            </a:r>
            <a:r>
              <a:rPr lang="es-ES" sz="1500" u="sng">
                <a:solidFill>
                  <a:schemeClr val="hlink"/>
                </a:solidFill>
                <a:latin typeface="Calibri"/>
                <a:ea typeface="Calibri"/>
                <a:cs typeface="Calibri"/>
                <a:sym typeface="Calibri"/>
                <a:hlinkClick r:id="rId3"/>
              </a:rPr>
              <a:t>https://es.wikipedia.org/wiki/Radiograf%C3%ADa</a:t>
            </a:r>
            <a:r>
              <a:rPr lang="es-ES" sz="1500">
                <a:solidFill>
                  <a:schemeClr val="dk1"/>
                </a:solidFill>
                <a:latin typeface="Calibri"/>
                <a:ea typeface="Calibri"/>
                <a:cs typeface="Calibri"/>
                <a:sym typeface="Calibri"/>
              </a:rPr>
              <a:t> </a:t>
            </a:r>
            <a:endParaRPr sz="1500">
              <a:solidFill>
                <a:schemeClr val="dk1"/>
              </a:solidFill>
              <a:latin typeface="Calibri"/>
              <a:ea typeface="Calibri"/>
              <a:cs typeface="Calibri"/>
              <a:sym typeface="Calibri"/>
            </a:endParaRPr>
          </a:p>
          <a:p>
            <a:pPr indent="-323850" lvl="0" marL="457200" rtl="0" algn="l">
              <a:spcBef>
                <a:spcPts val="0"/>
              </a:spcBef>
              <a:spcAft>
                <a:spcPts val="0"/>
              </a:spcAft>
              <a:buClr>
                <a:schemeClr val="dk1"/>
              </a:buClr>
              <a:buSzPts val="1500"/>
              <a:buChar char="•"/>
            </a:pPr>
            <a:r>
              <a:rPr lang="es-ES" sz="1500">
                <a:solidFill>
                  <a:schemeClr val="dk1"/>
                </a:solidFill>
                <a:latin typeface="Calibri"/>
                <a:ea typeface="Calibri"/>
                <a:cs typeface="Calibri"/>
                <a:sym typeface="Calibri"/>
              </a:rPr>
              <a:t>FIGURA 28: </a:t>
            </a:r>
            <a:r>
              <a:rPr lang="es-ES" sz="1500" u="sng">
                <a:solidFill>
                  <a:schemeClr val="hlink"/>
                </a:solidFill>
                <a:latin typeface="Calibri"/>
                <a:ea typeface="Calibri"/>
                <a:cs typeface="Calibri"/>
                <a:sym typeface="Calibri"/>
                <a:hlinkClick r:id="rId4"/>
              </a:rPr>
              <a:t>https://www.coursera.org/learn/ehealth</a:t>
            </a:r>
            <a:endParaRPr sz="1500">
              <a:solidFill>
                <a:schemeClr val="dk1"/>
              </a:solidFill>
              <a:latin typeface="Calibri"/>
              <a:ea typeface="Calibri"/>
              <a:cs typeface="Calibri"/>
              <a:sym typeface="Calibri"/>
            </a:endParaRPr>
          </a:p>
          <a:p>
            <a:pPr indent="-323850" lvl="0" marL="457200" rtl="0" algn="l">
              <a:spcBef>
                <a:spcPts val="0"/>
              </a:spcBef>
              <a:spcAft>
                <a:spcPts val="0"/>
              </a:spcAft>
              <a:buClr>
                <a:schemeClr val="dk1"/>
              </a:buClr>
              <a:buSzPts val="1500"/>
              <a:buChar char="•"/>
            </a:pPr>
            <a:r>
              <a:rPr lang="es-ES" sz="1500">
                <a:solidFill>
                  <a:schemeClr val="dk1"/>
                </a:solidFill>
                <a:latin typeface="Calibri"/>
                <a:ea typeface="Calibri"/>
                <a:cs typeface="Calibri"/>
                <a:sym typeface="Calibri"/>
              </a:rPr>
              <a:t>FIGURA 29: </a:t>
            </a:r>
            <a:r>
              <a:rPr lang="es-ES" sz="1500" u="sng">
                <a:solidFill>
                  <a:schemeClr val="hlink"/>
                </a:solidFill>
                <a:latin typeface="Calibri"/>
                <a:ea typeface="Calibri"/>
                <a:cs typeface="Calibri"/>
                <a:sym typeface="Calibri"/>
                <a:hlinkClick r:id="rId5"/>
              </a:rPr>
              <a:t>https://www.lavoz.com.ar/ciudadanos/el-invierno-ya-arranco-con-las-clinicas-y-los-hospitales-llenos</a:t>
            </a:r>
            <a:r>
              <a:rPr lang="es-ES" sz="1500">
                <a:solidFill>
                  <a:schemeClr val="dk1"/>
                </a:solidFill>
                <a:latin typeface="Calibri"/>
                <a:ea typeface="Calibri"/>
                <a:cs typeface="Calibri"/>
                <a:sym typeface="Calibri"/>
              </a:rPr>
              <a:t> </a:t>
            </a:r>
            <a:endParaRPr sz="1500">
              <a:solidFill>
                <a:schemeClr val="dk1"/>
              </a:solidFill>
              <a:latin typeface="Calibri"/>
              <a:ea typeface="Calibri"/>
              <a:cs typeface="Calibri"/>
              <a:sym typeface="Calibri"/>
            </a:endParaRPr>
          </a:p>
          <a:p>
            <a:pPr indent="0" lvl="0" marL="457200" rtl="0" algn="l">
              <a:spcBef>
                <a:spcPts val="0"/>
              </a:spcBef>
              <a:spcAft>
                <a:spcPts val="0"/>
              </a:spcAft>
              <a:buNone/>
            </a:pPr>
            <a:r>
              <a:t/>
            </a:r>
            <a:endParaRPr sz="15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5"/>
          <p:cNvSpPr txBox="1"/>
          <p:nvPr>
            <p:ph idx="1" type="body"/>
          </p:nvPr>
        </p:nvSpPr>
        <p:spPr>
          <a:xfrm>
            <a:off x="457200" y="361800"/>
            <a:ext cx="8229600" cy="4419900"/>
          </a:xfrm>
          <a:prstGeom prst="rect">
            <a:avLst/>
          </a:prstGeom>
        </p:spPr>
        <p:txBody>
          <a:bodyPr anchorCtr="0" anchor="t" bIns="45700" lIns="91425" spcFirstLastPara="1" rIns="91425" wrap="square" tIns="45700">
            <a:noAutofit/>
          </a:bodyPr>
          <a:lstStyle/>
          <a:p>
            <a:pPr indent="457200" lvl="0" marL="0" rtl="0" algn="l">
              <a:spcBef>
                <a:spcPts val="0"/>
              </a:spcBef>
              <a:spcAft>
                <a:spcPts val="0"/>
              </a:spcAft>
              <a:buNone/>
            </a:pPr>
            <a:r>
              <a:rPr i="1" lang="es-ES" sz="1200"/>
              <a:t>5. Beneficios de la Telemedicina</a:t>
            </a:r>
            <a:endParaRPr b="1" i="1" sz="1200"/>
          </a:p>
          <a:p>
            <a:pPr indent="-190500" lvl="2" marL="1371600" rtl="0" algn="l">
              <a:spcBef>
                <a:spcPts val="0"/>
              </a:spcBef>
              <a:spcAft>
                <a:spcPts val="0"/>
              </a:spcAft>
              <a:buSzPts val="1200"/>
              <a:buFont typeface="Calibri"/>
              <a:buAutoNum type="romanLcPeriod"/>
            </a:pPr>
            <a:r>
              <a:rPr lang="es-ES" sz="1200"/>
              <a:t>Ahorro de desplazamientos con la telemedicina y en tiempo</a:t>
            </a:r>
            <a:endParaRPr sz="1200"/>
          </a:p>
          <a:p>
            <a:pPr indent="-190500" lvl="2" marL="1371600" rtl="0" algn="l">
              <a:spcBef>
                <a:spcPts val="0"/>
              </a:spcBef>
              <a:spcAft>
                <a:spcPts val="0"/>
              </a:spcAft>
              <a:buSzPts val="1200"/>
              <a:buFont typeface="Calibri"/>
              <a:buAutoNum type="romanLcPeriod"/>
            </a:pPr>
            <a:r>
              <a:rPr lang="es-ES" sz="1200"/>
              <a:t>Ayuda de la telemedicina en cuanto a la sobrecarga en centros de salud</a:t>
            </a:r>
            <a:endParaRPr b="1" i="1" sz="1200"/>
          </a:p>
          <a:p>
            <a:pPr indent="-190500" lvl="2" marL="1371600" rtl="0" algn="l">
              <a:spcBef>
                <a:spcPts val="0"/>
              </a:spcBef>
              <a:spcAft>
                <a:spcPts val="0"/>
              </a:spcAft>
              <a:buSzPts val="1200"/>
              <a:buFont typeface="Calibri"/>
              <a:buAutoNum type="romanLcPeriod"/>
            </a:pPr>
            <a:r>
              <a:rPr i="1" lang="es-ES" sz="1200"/>
              <a:t>Beneficios para la sociedad (enfocado a personas con dificultades o ancianos o personas con enfermedades crónicas) </a:t>
            </a:r>
            <a:endParaRPr sz="1200"/>
          </a:p>
          <a:p>
            <a:pPr indent="457200" lvl="0" marL="0" rtl="0" algn="l">
              <a:spcBef>
                <a:spcPts val="360"/>
              </a:spcBef>
              <a:spcAft>
                <a:spcPts val="0"/>
              </a:spcAft>
              <a:buNone/>
            </a:pPr>
            <a:r>
              <a:rPr i="1" lang="es-ES" sz="1200"/>
              <a:t>6</a:t>
            </a:r>
            <a:r>
              <a:rPr i="1" lang="es-ES" sz="1200"/>
              <a:t>. Desventajas</a:t>
            </a:r>
            <a:endParaRPr i="1" sz="1200"/>
          </a:p>
          <a:p>
            <a:pPr indent="0" lvl="0" marL="914400" rtl="0" algn="l">
              <a:spcBef>
                <a:spcPts val="360"/>
              </a:spcBef>
              <a:spcAft>
                <a:spcPts val="0"/>
              </a:spcAft>
              <a:buNone/>
            </a:pPr>
            <a:r>
              <a:rPr lang="es-ES" sz="1200"/>
              <a:t>i. Uso y coste de los dispositivos y la posible imprecisión de los datos</a:t>
            </a:r>
            <a:endParaRPr sz="1200"/>
          </a:p>
          <a:p>
            <a:pPr indent="457200" lvl="0" marL="457200" rtl="0" algn="l">
              <a:spcBef>
                <a:spcPts val="360"/>
              </a:spcBef>
              <a:spcAft>
                <a:spcPts val="0"/>
              </a:spcAft>
              <a:buNone/>
            </a:pPr>
            <a:r>
              <a:rPr lang="es-ES" sz="1200"/>
              <a:t>ii. Rechazo por parte de la sociedad a las TIC</a:t>
            </a:r>
            <a:endParaRPr sz="1200"/>
          </a:p>
          <a:p>
            <a:pPr indent="457200" lvl="0" marL="457200" rtl="0" algn="l">
              <a:spcBef>
                <a:spcPts val="360"/>
              </a:spcBef>
              <a:spcAft>
                <a:spcPts val="0"/>
              </a:spcAft>
              <a:buNone/>
            </a:pPr>
            <a:r>
              <a:rPr lang="es-ES" sz="1200"/>
              <a:t>iii. Riesgo del robo de datos</a:t>
            </a:r>
            <a:endParaRPr sz="1200"/>
          </a:p>
          <a:p>
            <a:pPr indent="457200" lvl="0" marL="457200" rtl="0" algn="l">
              <a:spcBef>
                <a:spcPts val="360"/>
              </a:spcBef>
              <a:spcAft>
                <a:spcPts val="0"/>
              </a:spcAft>
              <a:buNone/>
            </a:pPr>
            <a:r>
              <a:rPr lang="es-ES" sz="1200"/>
              <a:t>iv. Ética</a:t>
            </a:r>
            <a:endParaRPr sz="1200"/>
          </a:p>
          <a:p>
            <a:pPr indent="457200" lvl="0" marL="0" rtl="0" algn="l">
              <a:spcBef>
                <a:spcPts val="360"/>
              </a:spcBef>
              <a:spcAft>
                <a:spcPts val="0"/>
              </a:spcAft>
              <a:buNone/>
            </a:pPr>
            <a:r>
              <a:rPr i="1" lang="es-ES" sz="1200"/>
              <a:t>7. Situación actual en España y COVID-19</a:t>
            </a:r>
            <a:endParaRPr i="1" sz="100"/>
          </a:p>
          <a:p>
            <a:pPr indent="0" lvl="0" marL="0" rtl="0" algn="l">
              <a:spcBef>
                <a:spcPts val="360"/>
              </a:spcBef>
              <a:spcAft>
                <a:spcPts val="0"/>
              </a:spcAft>
              <a:buClr>
                <a:schemeClr val="dk1"/>
              </a:buClr>
              <a:buSzPts val="1100"/>
              <a:buFont typeface="Arial"/>
              <a:buNone/>
            </a:pPr>
            <a:r>
              <a:rPr b="1" lang="es-ES" sz="1200"/>
              <a:t>3. CONCLUSIONES</a:t>
            </a:r>
            <a:endParaRPr b="1" sz="1200"/>
          </a:p>
          <a:p>
            <a:pPr indent="0" lvl="0" marL="457200" rtl="0" algn="l">
              <a:spcBef>
                <a:spcPts val="360"/>
              </a:spcBef>
              <a:spcAft>
                <a:spcPts val="0"/>
              </a:spcAft>
              <a:buClr>
                <a:schemeClr val="dk1"/>
              </a:buClr>
              <a:buSzPts val="1100"/>
              <a:buFont typeface="Arial"/>
              <a:buNone/>
            </a:pPr>
            <a:r>
              <a:rPr i="1" lang="es-ES" sz="1200"/>
              <a:t>8. Análisis DAFO</a:t>
            </a:r>
            <a:endParaRPr i="1" sz="1200"/>
          </a:p>
          <a:p>
            <a:pPr indent="0" lvl="0" marL="457200" rtl="0" algn="l">
              <a:spcBef>
                <a:spcPts val="360"/>
              </a:spcBef>
              <a:spcAft>
                <a:spcPts val="0"/>
              </a:spcAft>
              <a:buClr>
                <a:schemeClr val="dk1"/>
              </a:buClr>
              <a:buSzPts val="1100"/>
              <a:buFont typeface="Arial"/>
              <a:buNone/>
            </a:pPr>
            <a:r>
              <a:rPr i="1" lang="es-ES" sz="1200"/>
              <a:t>9. Evidencias sobre la telemedicina</a:t>
            </a:r>
            <a:endParaRPr i="1" sz="1200"/>
          </a:p>
          <a:p>
            <a:pPr indent="0" lvl="0" marL="457200" rtl="0" algn="l">
              <a:spcBef>
                <a:spcPts val="360"/>
              </a:spcBef>
              <a:spcAft>
                <a:spcPts val="0"/>
              </a:spcAft>
              <a:buClr>
                <a:schemeClr val="dk1"/>
              </a:buClr>
              <a:buSzPts val="1100"/>
              <a:buFont typeface="Arial"/>
              <a:buNone/>
            </a:pPr>
            <a:r>
              <a:rPr i="1" lang="es-ES" sz="1200"/>
              <a:t>10. Proyecciones futuras de la telemedicina</a:t>
            </a:r>
            <a:endParaRPr i="1" sz="1200"/>
          </a:p>
          <a:p>
            <a:pPr indent="0" lvl="0" marL="914400" rtl="0" algn="l">
              <a:spcBef>
                <a:spcPts val="360"/>
              </a:spcBef>
              <a:spcAft>
                <a:spcPts val="0"/>
              </a:spcAft>
              <a:buClr>
                <a:schemeClr val="dk1"/>
              </a:buClr>
              <a:buSzPts val="1100"/>
              <a:buFont typeface="Arial"/>
              <a:buNone/>
            </a:pPr>
            <a:r>
              <a:rPr lang="es-ES" sz="1200"/>
              <a:t>i. Tecnología 5G</a:t>
            </a:r>
            <a:endParaRPr sz="1200"/>
          </a:p>
          <a:p>
            <a:pPr indent="0" lvl="0" marL="914400" rtl="0" algn="l">
              <a:spcBef>
                <a:spcPts val="360"/>
              </a:spcBef>
              <a:spcAft>
                <a:spcPts val="0"/>
              </a:spcAft>
              <a:buClr>
                <a:schemeClr val="dk1"/>
              </a:buClr>
              <a:buSzPts val="1100"/>
              <a:buFont typeface="Arial"/>
              <a:buNone/>
            </a:pPr>
            <a:r>
              <a:rPr lang="es-ES" sz="1200"/>
              <a:t>ii. Una tecnología que llegue a todos</a:t>
            </a:r>
            <a:endParaRPr sz="1200"/>
          </a:p>
          <a:p>
            <a:pPr indent="0" lvl="0" marL="914400" rtl="0" algn="l">
              <a:spcBef>
                <a:spcPts val="360"/>
              </a:spcBef>
              <a:spcAft>
                <a:spcPts val="0"/>
              </a:spcAft>
              <a:buClr>
                <a:schemeClr val="dk1"/>
              </a:buClr>
              <a:buSzPts val="1100"/>
              <a:buFont typeface="Arial"/>
              <a:buNone/>
            </a:pPr>
            <a:r>
              <a:rPr lang="es-ES" sz="1200"/>
              <a:t>iii. Atención completamente telemática</a:t>
            </a:r>
            <a:endParaRPr sz="1200"/>
          </a:p>
          <a:p>
            <a:pPr indent="457200" lvl="0" marL="0" rtl="0" algn="l">
              <a:spcBef>
                <a:spcPts val="360"/>
              </a:spcBef>
              <a:spcAft>
                <a:spcPts val="0"/>
              </a:spcAft>
              <a:buNone/>
            </a:pPr>
            <a:r>
              <a:rPr lang="es-ES" sz="1200"/>
              <a:t>11. Reflexiones acerca del grupo investigador sobre la telemedicina</a:t>
            </a:r>
            <a:endParaRPr sz="1200"/>
          </a:p>
          <a:p>
            <a:pPr indent="457200" lvl="0" marL="0" rtl="0" algn="l">
              <a:spcBef>
                <a:spcPts val="360"/>
              </a:spcBef>
              <a:spcAft>
                <a:spcPts val="0"/>
              </a:spcAft>
              <a:buClr>
                <a:schemeClr val="dk1"/>
              </a:buClr>
              <a:buSzPts val="1100"/>
              <a:buFont typeface="Arial"/>
              <a:buNone/>
            </a:pPr>
            <a:r>
              <a:rPr lang="es-ES" sz="1200"/>
              <a:t>12. Bibliografía</a:t>
            </a:r>
            <a:endParaRPr sz="1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6"/>
          <p:cNvSpPr txBox="1"/>
          <p:nvPr>
            <p:ph type="title"/>
          </p:nvPr>
        </p:nvSpPr>
        <p:spPr>
          <a:xfrm>
            <a:off x="457200" y="69149"/>
            <a:ext cx="8229600" cy="9942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s-ES"/>
              <a:t>1.DEFINICIÓN </a:t>
            </a:r>
            <a:endParaRPr b="1"/>
          </a:p>
        </p:txBody>
      </p:sp>
      <p:pic>
        <p:nvPicPr>
          <p:cNvPr descr="Las nuevas tecnologías en Urgencias - EnferURG" id="109" name="Google Shape;109;p16"/>
          <p:cNvPicPr preferRelativeResize="0"/>
          <p:nvPr/>
        </p:nvPicPr>
        <p:blipFill>
          <a:blip r:embed="rId3">
            <a:alphaModFix/>
          </a:blip>
          <a:stretch>
            <a:fillRect/>
          </a:stretch>
        </p:blipFill>
        <p:spPr>
          <a:xfrm>
            <a:off x="508925" y="1002837"/>
            <a:ext cx="2922650" cy="2161125"/>
          </a:xfrm>
          <a:prstGeom prst="rect">
            <a:avLst/>
          </a:prstGeom>
          <a:noFill/>
          <a:ln>
            <a:noFill/>
          </a:ln>
        </p:spPr>
      </p:pic>
      <p:sp>
        <p:nvSpPr>
          <p:cNvPr id="110" name="Google Shape;110;p16"/>
          <p:cNvSpPr txBox="1"/>
          <p:nvPr/>
        </p:nvSpPr>
        <p:spPr>
          <a:xfrm>
            <a:off x="1321700" y="3163950"/>
            <a:ext cx="2664900" cy="39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a:latin typeface="Calibri"/>
                <a:ea typeface="Calibri"/>
                <a:cs typeface="Calibri"/>
                <a:sym typeface="Calibri"/>
              </a:rPr>
              <a:t>Figura 1 </a:t>
            </a:r>
            <a:endParaRPr>
              <a:latin typeface="Calibri"/>
              <a:ea typeface="Calibri"/>
              <a:cs typeface="Calibri"/>
              <a:sym typeface="Calibri"/>
            </a:endParaRPr>
          </a:p>
        </p:txBody>
      </p:sp>
      <p:pic>
        <p:nvPicPr>
          <p:cNvPr id="111" name="Google Shape;111;p16"/>
          <p:cNvPicPr preferRelativeResize="0"/>
          <p:nvPr/>
        </p:nvPicPr>
        <p:blipFill rotWithShape="1">
          <a:blip r:embed="rId4">
            <a:alphaModFix/>
          </a:blip>
          <a:srcRect b="0" l="7244" r="0" t="0"/>
          <a:stretch/>
        </p:blipFill>
        <p:spPr>
          <a:xfrm>
            <a:off x="5757250" y="1002850"/>
            <a:ext cx="3145625" cy="2075625"/>
          </a:xfrm>
          <a:prstGeom prst="rect">
            <a:avLst/>
          </a:prstGeom>
          <a:noFill/>
          <a:ln>
            <a:noFill/>
          </a:ln>
        </p:spPr>
      </p:pic>
      <p:pic>
        <p:nvPicPr>
          <p:cNvPr id="112" name="Google Shape;112;p16"/>
          <p:cNvPicPr preferRelativeResize="0"/>
          <p:nvPr/>
        </p:nvPicPr>
        <p:blipFill>
          <a:blip r:embed="rId5">
            <a:alphaModFix/>
          </a:blip>
          <a:stretch>
            <a:fillRect/>
          </a:stretch>
        </p:blipFill>
        <p:spPr>
          <a:xfrm>
            <a:off x="3454012" y="2746075"/>
            <a:ext cx="2280825" cy="2161100"/>
          </a:xfrm>
          <a:prstGeom prst="rect">
            <a:avLst/>
          </a:prstGeom>
          <a:noFill/>
          <a:ln>
            <a:noFill/>
          </a:ln>
        </p:spPr>
      </p:pic>
      <p:sp>
        <p:nvSpPr>
          <p:cNvPr id="113" name="Google Shape;113;p16"/>
          <p:cNvSpPr txBox="1"/>
          <p:nvPr/>
        </p:nvSpPr>
        <p:spPr>
          <a:xfrm>
            <a:off x="4219625" y="2465100"/>
            <a:ext cx="897300" cy="21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a:latin typeface="Calibri"/>
                <a:ea typeface="Calibri"/>
                <a:cs typeface="Calibri"/>
                <a:sym typeface="Calibri"/>
              </a:rPr>
              <a:t>Figura 2</a:t>
            </a:r>
            <a:endParaRPr>
              <a:latin typeface="Calibri"/>
              <a:ea typeface="Calibri"/>
              <a:cs typeface="Calibri"/>
              <a:sym typeface="Calibri"/>
            </a:endParaRPr>
          </a:p>
        </p:txBody>
      </p:sp>
      <p:sp>
        <p:nvSpPr>
          <p:cNvPr id="114" name="Google Shape;114;p16"/>
          <p:cNvSpPr txBox="1"/>
          <p:nvPr/>
        </p:nvSpPr>
        <p:spPr>
          <a:xfrm>
            <a:off x="6218400" y="3286875"/>
            <a:ext cx="2203200" cy="33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a:latin typeface="Calibri"/>
                <a:ea typeface="Calibri"/>
                <a:cs typeface="Calibri"/>
                <a:sym typeface="Calibri"/>
              </a:rPr>
              <a:t>Figura 3 </a:t>
            </a:r>
            <a:endParaRPr>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7"/>
          <p:cNvSpPr txBox="1"/>
          <p:nvPr>
            <p:ph type="title"/>
          </p:nvPr>
        </p:nvSpPr>
        <p:spPr>
          <a:xfrm>
            <a:off x="457200" y="205979"/>
            <a:ext cx="8229600" cy="857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s-ES" sz="3800"/>
              <a:t>1.i. TIPOS DE TELEMEDICINA</a:t>
            </a:r>
            <a:endParaRPr b="1" sz="3800"/>
          </a:p>
        </p:txBody>
      </p:sp>
      <p:sp>
        <p:nvSpPr>
          <p:cNvPr id="120" name="Google Shape;120;p17"/>
          <p:cNvSpPr txBox="1"/>
          <p:nvPr/>
        </p:nvSpPr>
        <p:spPr>
          <a:xfrm>
            <a:off x="3239550" y="4001175"/>
            <a:ext cx="2664900" cy="39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ES">
                <a:latin typeface="Calibri"/>
                <a:ea typeface="Calibri"/>
                <a:cs typeface="Calibri"/>
                <a:sym typeface="Calibri"/>
              </a:rPr>
              <a:t>Figura 4 </a:t>
            </a:r>
            <a:endParaRPr>
              <a:latin typeface="Calibri"/>
              <a:ea typeface="Calibri"/>
              <a:cs typeface="Calibri"/>
              <a:sym typeface="Calibri"/>
            </a:endParaRPr>
          </a:p>
        </p:txBody>
      </p:sp>
      <p:pic>
        <p:nvPicPr>
          <p:cNvPr id="121" name="Google Shape;121;p17"/>
          <p:cNvPicPr preferRelativeResize="0"/>
          <p:nvPr/>
        </p:nvPicPr>
        <p:blipFill>
          <a:blip r:embed="rId3">
            <a:alphaModFix/>
          </a:blip>
          <a:stretch>
            <a:fillRect/>
          </a:stretch>
        </p:blipFill>
        <p:spPr>
          <a:xfrm>
            <a:off x="647688" y="1735825"/>
            <a:ext cx="7848615" cy="2145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8"/>
          <p:cNvSpPr txBox="1"/>
          <p:nvPr>
            <p:ph type="title"/>
          </p:nvPr>
        </p:nvSpPr>
        <p:spPr>
          <a:xfrm>
            <a:off x="371625" y="208625"/>
            <a:ext cx="8364900" cy="857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s-ES"/>
              <a:t>2. </a:t>
            </a:r>
            <a:r>
              <a:rPr b="1" lang="es-ES"/>
              <a:t>OBJETIVOS DE LA TELEMEDICINA</a:t>
            </a:r>
            <a:endParaRPr b="1"/>
          </a:p>
        </p:txBody>
      </p:sp>
      <p:pic>
        <p:nvPicPr>
          <p:cNvPr id="127" name="Google Shape;127;p18"/>
          <p:cNvPicPr preferRelativeResize="0"/>
          <p:nvPr/>
        </p:nvPicPr>
        <p:blipFill>
          <a:blip r:embed="rId3">
            <a:alphaModFix/>
          </a:blip>
          <a:stretch>
            <a:fillRect/>
          </a:stretch>
        </p:blipFill>
        <p:spPr>
          <a:xfrm>
            <a:off x="917399" y="1244850"/>
            <a:ext cx="1622175" cy="1124200"/>
          </a:xfrm>
          <a:prstGeom prst="rect">
            <a:avLst/>
          </a:prstGeom>
          <a:noFill/>
          <a:ln>
            <a:noFill/>
          </a:ln>
        </p:spPr>
      </p:pic>
      <p:sp>
        <p:nvSpPr>
          <p:cNvPr id="128" name="Google Shape;128;p18"/>
          <p:cNvSpPr txBox="1"/>
          <p:nvPr>
            <p:ph idx="1" type="body"/>
          </p:nvPr>
        </p:nvSpPr>
        <p:spPr>
          <a:xfrm>
            <a:off x="949525" y="1275800"/>
            <a:ext cx="1557900" cy="1011900"/>
          </a:xfrm>
          <a:prstGeom prst="rect">
            <a:avLst/>
          </a:prstGeom>
        </p:spPr>
        <p:txBody>
          <a:bodyPr anchorCtr="0" anchor="ctr" bIns="45700" lIns="91425" spcFirstLastPara="1" rIns="91425" wrap="square" tIns="45700">
            <a:noAutofit/>
          </a:bodyPr>
          <a:lstStyle/>
          <a:p>
            <a:pPr indent="0" lvl="0" marL="0" rtl="0" algn="ctr">
              <a:spcBef>
                <a:spcPts val="360"/>
              </a:spcBef>
              <a:spcAft>
                <a:spcPts val="0"/>
              </a:spcAft>
              <a:buNone/>
            </a:pPr>
            <a:r>
              <a:rPr lang="es-ES" sz="1500"/>
              <a:t>Reducir desplazamientos y colapsos sanitarios</a:t>
            </a:r>
            <a:endParaRPr sz="1200"/>
          </a:p>
        </p:txBody>
      </p:sp>
      <p:pic>
        <p:nvPicPr>
          <p:cNvPr id="129" name="Google Shape;129;p18"/>
          <p:cNvPicPr preferRelativeResize="0"/>
          <p:nvPr/>
        </p:nvPicPr>
        <p:blipFill>
          <a:blip r:embed="rId3">
            <a:alphaModFix/>
          </a:blip>
          <a:stretch>
            <a:fillRect/>
          </a:stretch>
        </p:blipFill>
        <p:spPr>
          <a:xfrm>
            <a:off x="917399" y="2512225"/>
            <a:ext cx="1622175" cy="1124200"/>
          </a:xfrm>
          <a:prstGeom prst="rect">
            <a:avLst/>
          </a:prstGeom>
          <a:noFill/>
          <a:ln>
            <a:noFill/>
          </a:ln>
        </p:spPr>
      </p:pic>
      <p:pic>
        <p:nvPicPr>
          <p:cNvPr id="130" name="Google Shape;130;p18"/>
          <p:cNvPicPr preferRelativeResize="0"/>
          <p:nvPr/>
        </p:nvPicPr>
        <p:blipFill>
          <a:blip r:embed="rId3">
            <a:alphaModFix/>
          </a:blip>
          <a:stretch>
            <a:fillRect/>
          </a:stretch>
        </p:blipFill>
        <p:spPr>
          <a:xfrm>
            <a:off x="917412" y="3779600"/>
            <a:ext cx="1622175" cy="1124200"/>
          </a:xfrm>
          <a:prstGeom prst="rect">
            <a:avLst/>
          </a:prstGeom>
          <a:noFill/>
          <a:ln>
            <a:noFill/>
          </a:ln>
        </p:spPr>
      </p:pic>
      <p:pic>
        <p:nvPicPr>
          <p:cNvPr id="131" name="Google Shape;131;p18"/>
          <p:cNvPicPr preferRelativeResize="0"/>
          <p:nvPr/>
        </p:nvPicPr>
        <p:blipFill>
          <a:blip r:embed="rId3">
            <a:alphaModFix/>
          </a:blip>
          <a:stretch>
            <a:fillRect/>
          </a:stretch>
        </p:blipFill>
        <p:spPr>
          <a:xfrm>
            <a:off x="3760924" y="3797525"/>
            <a:ext cx="1622175" cy="1124200"/>
          </a:xfrm>
          <a:prstGeom prst="rect">
            <a:avLst/>
          </a:prstGeom>
          <a:noFill/>
          <a:ln>
            <a:noFill/>
          </a:ln>
        </p:spPr>
      </p:pic>
      <p:pic>
        <p:nvPicPr>
          <p:cNvPr id="132" name="Google Shape;132;p18"/>
          <p:cNvPicPr preferRelativeResize="0"/>
          <p:nvPr/>
        </p:nvPicPr>
        <p:blipFill>
          <a:blip r:embed="rId3">
            <a:alphaModFix/>
          </a:blip>
          <a:stretch>
            <a:fillRect/>
          </a:stretch>
        </p:blipFill>
        <p:spPr>
          <a:xfrm>
            <a:off x="6481299" y="3797525"/>
            <a:ext cx="1622175" cy="1124200"/>
          </a:xfrm>
          <a:prstGeom prst="rect">
            <a:avLst/>
          </a:prstGeom>
          <a:noFill/>
          <a:ln>
            <a:noFill/>
          </a:ln>
        </p:spPr>
      </p:pic>
      <p:pic>
        <p:nvPicPr>
          <p:cNvPr id="133" name="Google Shape;133;p18"/>
          <p:cNvPicPr preferRelativeResize="0"/>
          <p:nvPr/>
        </p:nvPicPr>
        <p:blipFill>
          <a:blip r:embed="rId3">
            <a:alphaModFix/>
          </a:blip>
          <a:stretch>
            <a:fillRect/>
          </a:stretch>
        </p:blipFill>
        <p:spPr>
          <a:xfrm>
            <a:off x="3760912" y="2514975"/>
            <a:ext cx="1622175" cy="1124200"/>
          </a:xfrm>
          <a:prstGeom prst="rect">
            <a:avLst/>
          </a:prstGeom>
          <a:noFill/>
          <a:ln>
            <a:noFill/>
          </a:ln>
        </p:spPr>
      </p:pic>
      <p:pic>
        <p:nvPicPr>
          <p:cNvPr id="134" name="Google Shape;134;p18"/>
          <p:cNvPicPr preferRelativeResize="0"/>
          <p:nvPr/>
        </p:nvPicPr>
        <p:blipFill>
          <a:blip r:embed="rId3">
            <a:alphaModFix/>
          </a:blip>
          <a:stretch>
            <a:fillRect/>
          </a:stretch>
        </p:blipFill>
        <p:spPr>
          <a:xfrm>
            <a:off x="3760924" y="1227075"/>
            <a:ext cx="1622175" cy="1124200"/>
          </a:xfrm>
          <a:prstGeom prst="rect">
            <a:avLst/>
          </a:prstGeom>
          <a:noFill/>
          <a:ln>
            <a:noFill/>
          </a:ln>
        </p:spPr>
      </p:pic>
      <p:pic>
        <p:nvPicPr>
          <p:cNvPr id="135" name="Google Shape;135;p18"/>
          <p:cNvPicPr preferRelativeResize="0"/>
          <p:nvPr/>
        </p:nvPicPr>
        <p:blipFill>
          <a:blip r:embed="rId3">
            <a:alphaModFix/>
          </a:blip>
          <a:stretch>
            <a:fillRect/>
          </a:stretch>
        </p:blipFill>
        <p:spPr>
          <a:xfrm>
            <a:off x="6481299" y="2514975"/>
            <a:ext cx="1622175" cy="1124200"/>
          </a:xfrm>
          <a:prstGeom prst="rect">
            <a:avLst/>
          </a:prstGeom>
          <a:noFill/>
          <a:ln>
            <a:noFill/>
          </a:ln>
        </p:spPr>
      </p:pic>
      <p:sp>
        <p:nvSpPr>
          <p:cNvPr id="136" name="Google Shape;136;p18"/>
          <p:cNvSpPr txBox="1"/>
          <p:nvPr>
            <p:ph idx="1" type="body"/>
          </p:nvPr>
        </p:nvSpPr>
        <p:spPr>
          <a:xfrm>
            <a:off x="3762613" y="1227125"/>
            <a:ext cx="1557900" cy="1124100"/>
          </a:xfrm>
          <a:prstGeom prst="rect">
            <a:avLst/>
          </a:prstGeom>
        </p:spPr>
        <p:txBody>
          <a:bodyPr anchorCtr="0" anchor="ctr" bIns="45700" lIns="91425" spcFirstLastPara="1" rIns="91425" wrap="square" tIns="45700">
            <a:noAutofit/>
          </a:bodyPr>
          <a:lstStyle/>
          <a:p>
            <a:pPr indent="0" lvl="0" marL="0" rtl="0" algn="ctr">
              <a:spcBef>
                <a:spcPts val="360"/>
              </a:spcBef>
              <a:spcAft>
                <a:spcPts val="0"/>
              </a:spcAft>
              <a:buNone/>
            </a:pPr>
            <a:r>
              <a:rPr lang="es-ES" sz="1500"/>
              <a:t>Aumentar expectativa de vida</a:t>
            </a:r>
            <a:endParaRPr sz="1500"/>
          </a:p>
        </p:txBody>
      </p:sp>
      <p:pic>
        <p:nvPicPr>
          <p:cNvPr id="137" name="Google Shape;137;p18"/>
          <p:cNvPicPr preferRelativeResize="0"/>
          <p:nvPr/>
        </p:nvPicPr>
        <p:blipFill>
          <a:blip r:embed="rId3">
            <a:alphaModFix/>
          </a:blip>
          <a:stretch>
            <a:fillRect/>
          </a:stretch>
        </p:blipFill>
        <p:spPr>
          <a:xfrm>
            <a:off x="6481312" y="1163500"/>
            <a:ext cx="1622175" cy="1124200"/>
          </a:xfrm>
          <a:prstGeom prst="rect">
            <a:avLst/>
          </a:prstGeom>
          <a:noFill/>
          <a:ln>
            <a:noFill/>
          </a:ln>
        </p:spPr>
      </p:pic>
      <p:sp>
        <p:nvSpPr>
          <p:cNvPr id="138" name="Google Shape;138;p18"/>
          <p:cNvSpPr txBox="1"/>
          <p:nvPr>
            <p:ph idx="1" type="body"/>
          </p:nvPr>
        </p:nvSpPr>
        <p:spPr>
          <a:xfrm>
            <a:off x="6481288" y="1163550"/>
            <a:ext cx="1557900" cy="1124100"/>
          </a:xfrm>
          <a:prstGeom prst="rect">
            <a:avLst/>
          </a:prstGeom>
        </p:spPr>
        <p:txBody>
          <a:bodyPr anchorCtr="0" anchor="ctr" bIns="45700" lIns="91425" spcFirstLastPara="1" rIns="91425" wrap="square" tIns="45700">
            <a:noAutofit/>
          </a:bodyPr>
          <a:lstStyle/>
          <a:p>
            <a:pPr indent="0" lvl="0" marL="0" rtl="0" algn="ctr">
              <a:spcBef>
                <a:spcPts val="360"/>
              </a:spcBef>
              <a:spcAft>
                <a:spcPts val="0"/>
              </a:spcAft>
              <a:buNone/>
            </a:pPr>
            <a:r>
              <a:rPr lang="es-ES" sz="1500"/>
              <a:t>Disponer todos de la telemedicina</a:t>
            </a:r>
            <a:endParaRPr sz="1500"/>
          </a:p>
        </p:txBody>
      </p:sp>
      <p:sp>
        <p:nvSpPr>
          <p:cNvPr id="139" name="Google Shape;139;p18"/>
          <p:cNvSpPr txBox="1"/>
          <p:nvPr>
            <p:ph idx="1" type="body"/>
          </p:nvPr>
        </p:nvSpPr>
        <p:spPr>
          <a:xfrm>
            <a:off x="949525" y="2550525"/>
            <a:ext cx="1557900" cy="1124100"/>
          </a:xfrm>
          <a:prstGeom prst="rect">
            <a:avLst/>
          </a:prstGeom>
        </p:spPr>
        <p:txBody>
          <a:bodyPr anchorCtr="0" anchor="ctr" bIns="45700" lIns="91425" spcFirstLastPara="1" rIns="91425" wrap="square" tIns="45700">
            <a:noAutofit/>
          </a:bodyPr>
          <a:lstStyle/>
          <a:p>
            <a:pPr indent="0" lvl="0" marL="0" rtl="0" algn="ctr">
              <a:spcBef>
                <a:spcPts val="360"/>
              </a:spcBef>
              <a:spcAft>
                <a:spcPts val="0"/>
              </a:spcAft>
              <a:buNone/>
            </a:pPr>
            <a:r>
              <a:rPr lang="es-ES" sz="1500"/>
              <a:t>Uso de sistemas y tecnologías</a:t>
            </a:r>
            <a:endParaRPr sz="1500"/>
          </a:p>
        </p:txBody>
      </p:sp>
      <p:sp>
        <p:nvSpPr>
          <p:cNvPr id="140" name="Google Shape;140;p18"/>
          <p:cNvSpPr txBox="1"/>
          <p:nvPr>
            <p:ph idx="1" type="body"/>
          </p:nvPr>
        </p:nvSpPr>
        <p:spPr>
          <a:xfrm>
            <a:off x="3825188" y="2512325"/>
            <a:ext cx="1557900" cy="1124100"/>
          </a:xfrm>
          <a:prstGeom prst="rect">
            <a:avLst/>
          </a:prstGeom>
        </p:spPr>
        <p:txBody>
          <a:bodyPr anchorCtr="0" anchor="ctr" bIns="45700" lIns="91425" spcFirstLastPara="1" rIns="91425" wrap="square" tIns="45700">
            <a:noAutofit/>
          </a:bodyPr>
          <a:lstStyle/>
          <a:p>
            <a:pPr indent="0" lvl="0" marL="0" rtl="0" algn="ctr">
              <a:spcBef>
                <a:spcPts val="360"/>
              </a:spcBef>
              <a:spcAft>
                <a:spcPts val="0"/>
              </a:spcAft>
              <a:buNone/>
            </a:pPr>
            <a:r>
              <a:rPr lang="es-ES" sz="1500"/>
              <a:t>Sistemas de telemedicina</a:t>
            </a:r>
            <a:endParaRPr sz="1500"/>
          </a:p>
        </p:txBody>
      </p:sp>
      <p:sp>
        <p:nvSpPr>
          <p:cNvPr id="141" name="Google Shape;141;p18"/>
          <p:cNvSpPr txBox="1"/>
          <p:nvPr>
            <p:ph idx="1" type="body"/>
          </p:nvPr>
        </p:nvSpPr>
        <p:spPr>
          <a:xfrm>
            <a:off x="6481288" y="2515025"/>
            <a:ext cx="1557900" cy="1124100"/>
          </a:xfrm>
          <a:prstGeom prst="rect">
            <a:avLst/>
          </a:prstGeom>
        </p:spPr>
        <p:txBody>
          <a:bodyPr anchorCtr="0" anchor="ctr" bIns="45700" lIns="91425" spcFirstLastPara="1" rIns="91425" wrap="square" tIns="45700">
            <a:noAutofit/>
          </a:bodyPr>
          <a:lstStyle/>
          <a:p>
            <a:pPr indent="0" lvl="0" marL="0" rtl="0" algn="ctr">
              <a:spcBef>
                <a:spcPts val="360"/>
              </a:spcBef>
              <a:spcAft>
                <a:spcPts val="0"/>
              </a:spcAft>
              <a:buNone/>
            </a:pPr>
            <a:r>
              <a:rPr lang="es-ES" sz="1500"/>
              <a:t>Telemedicina interactiva</a:t>
            </a:r>
            <a:endParaRPr sz="1500"/>
          </a:p>
        </p:txBody>
      </p:sp>
      <p:sp>
        <p:nvSpPr>
          <p:cNvPr id="142" name="Google Shape;142;p18"/>
          <p:cNvSpPr txBox="1"/>
          <p:nvPr>
            <p:ph idx="1" type="body"/>
          </p:nvPr>
        </p:nvSpPr>
        <p:spPr>
          <a:xfrm>
            <a:off x="6481288" y="3779650"/>
            <a:ext cx="1557900" cy="1124100"/>
          </a:xfrm>
          <a:prstGeom prst="rect">
            <a:avLst/>
          </a:prstGeom>
        </p:spPr>
        <p:txBody>
          <a:bodyPr anchorCtr="0" anchor="ctr" bIns="45700" lIns="91425" spcFirstLastPara="1" rIns="91425" wrap="square" tIns="45700">
            <a:noAutofit/>
          </a:bodyPr>
          <a:lstStyle/>
          <a:p>
            <a:pPr indent="0" lvl="0" marL="0" rtl="0" algn="ctr">
              <a:spcBef>
                <a:spcPts val="360"/>
              </a:spcBef>
              <a:spcAft>
                <a:spcPts val="0"/>
              </a:spcAft>
              <a:buNone/>
            </a:pPr>
            <a:r>
              <a:rPr lang="es-ES" sz="1500"/>
              <a:t>Reducción de tiempo</a:t>
            </a:r>
            <a:endParaRPr sz="1500"/>
          </a:p>
        </p:txBody>
      </p:sp>
      <p:sp>
        <p:nvSpPr>
          <p:cNvPr id="143" name="Google Shape;143;p18"/>
          <p:cNvSpPr txBox="1"/>
          <p:nvPr>
            <p:ph idx="1" type="body"/>
          </p:nvPr>
        </p:nvSpPr>
        <p:spPr>
          <a:xfrm>
            <a:off x="3825188" y="3802875"/>
            <a:ext cx="1557900" cy="1124100"/>
          </a:xfrm>
          <a:prstGeom prst="rect">
            <a:avLst/>
          </a:prstGeom>
        </p:spPr>
        <p:txBody>
          <a:bodyPr anchorCtr="0" anchor="ctr" bIns="45700" lIns="91425" spcFirstLastPara="1" rIns="91425" wrap="square" tIns="45700">
            <a:noAutofit/>
          </a:bodyPr>
          <a:lstStyle/>
          <a:p>
            <a:pPr indent="0" lvl="0" marL="0" rtl="0" algn="ctr">
              <a:spcBef>
                <a:spcPts val="360"/>
              </a:spcBef>
              <a:spcAft>
                <a:spcPts val="0"/>
              </a:spcAft>
              <a:buNone/>
            </a:pPr>
            <a:r>
              <a:rPr lang="es-ES" sz="1500"/>
              <a:t>Calidad en atención médica</a:t>
            </a:r>
            <a:endParaRPr sz="1500"/>
          </a:p>
        </p:txBody>
      </p:sp>
      <p:sp>
        <p:nvSpPr>
          <p:cNvPr id="144" name="Google Shape;144;p18"/>
          <p:cNvSpPr txBox="1"/>
          <p:nvPr>
            <p:ph idx="1" type="body"/>
          </p:nvPr>
        </p:nvSpPr>
        <p:spPr>
          <a:xfrm>
            <a:off x="949513" y="3779600"/>
            <a:ext cx="1557900" cy="1124100"/>
          </a:xfrm>
          <a:prstGeom prst="rect">
            <a:avLst/>
          </a:prstGeom>
        </p:spPr>
        <p:txBody>
          <a:bodyPr anchorCtr="0" anchor="ctr" bIns="45700" lIns="91425" spcFirstLastPara="1" rIns="91425" wrap="square" tIns="45700">
            <a:noAutofit/>
          </a:bodyPr>
          <a:lstStyle/>
          <a:p>
            <a:pPr indent="0" lvl="0" marL="0" rtl="0" algn="ctr">
              <a:spcBef>
                <a:spcPts val="360"/>
              </a:spcBef>
              <a:spcAft>
                <a:spcPts val="0"/>
              </a:spcAft>
              <a:buNone/>
            </a:pPr>
            <a:r>
              <a:rPr lang="es-ES" sz="1500"/>
              <a:t>Capacidad de resolución</a:t>
            </a:r>
            <a:endParaRPr sz="15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9"/>
          <p:cNvSpPr/>
          <p:nvPr/>
        </p:nvSpPr>
        <p:spPr>
          <a:xfrm>
            <a:off x="318525" y="1167900"/>
            <a:ext cx="1755600" cy="4836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9"/>
          <p:cNvSpPr txBox="1"/>
          <p:nvPr>
            <p:ph type="title"/>
          </p:nvPr>
        </p:nvSpPr>
        <p:spPr>
          <a:xfrm>
            <a:off x="457325" y="206004"/>
            <a:ext cx="8229600" cy="857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s-ES"/>
              <a:t>3. LÍNEA DEL TIEMPO</a:t>
            </a:r>
            <a:endParaRPr b="1"/>
          </a:p>
        </p:txBody>
      </p:sp>
      <p:sp>
        <p:nvSpPr>
          <p:cNvPr id="151" name="Google Shape;151;p19"/>
          <p:cNvSpPr/>
          <p:nvPr/>
        </p:nvSpPr>
        <p:spPr>
          <a:xfrm>
            <a:off x="125" y="2984650"/>
            <a:ext cx="9144000" cy="1416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9"/>
          <p:cNvSpPr txBox="1"/>
          <p:nvPr/>
        </p:nvSpPr>
        <p:spPr>
          <a:xfrm>
            <a:off x="1313700" y="3150225"/>
            <a:ext cx="955500" cy="53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a:latin typeface="Calibri"/>
                <a:ea typeface="Calibri"/>
                <a:cs typeface="Calibri"/>
                <a:sym typeface="Calibri"/>
              </a:rPr>
              <a:t>Telégrafo (1829)</a:t>
            </a:r>
            <a:endParaRPr>
              <a:latin typeface="Calibri"/>
              <a:ea typeface="Calibri"/>
              <a:cs typeface="Calibri"/>
              <a:sym typeface="Calibri"/>
            </a:endParaRPr>
          </a:p>
        </p:txBody>
      </p:sp>
      <p:sp>
        <p:nvSpPr>
          <p:cNvPr id="153" name="Google Shape;153;p19"/>
          <p:cNvSpPr txBox="1"/>
          <p:nvPr/>
        </p:nvSpPr>
        <p:spPr>
          <a:xfrm>
            <a:off x="837050" y="2029450"/>
            <a:ext cx="767700" cy="65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a:latin typeface="Calibri"/>
                <a:ea typeface="Calibri"/>
                <a:cs typeface="Calibri"/>
                <a:sym typeface="Calibri"/>
              </a:rPr>
              <a:t>“Radio News” (1824)</a:t>
            </a:r>
            <a:endParaRPr>
              <a:latin typeface="Calibri"/>
              <a:ea typeface="Calibri"/>
              <a:cs typeface="Calibri"/>
              <a:sym typeface="Calibri"/>
            </a:endParaRPr>
          </a:p>
        </p:txBody>
      </p:sp>
      <p:sp>
        <p:nvSpPr>
          <p:cNvPr id="154" name="Google Shape;154;p19"/>
          <p:cNvSpPr/>
          <p:nvPr/>
        </p:nvSpPr>
        <p:spPr>
          <a:xfrm>
            <a:off x="227850" y="2684338"/>
            <a:ext cx="82500" cy="365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9"/>
          <p:cNvSpPr/>
          <p:nvPr/>
        </p:nvSpPr>
        <p:spPr>
          <a:xfrm>
            <a:off x="2379300" y="2684350"/>
            <a:ext cx="82500" cy="365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9"/>
          <p:cNvSpPr/>
          <p:nvPr/>
        </p:nvSpPr>
        <p:spPr>
          <a:xfrm>
            <a:off x="4530750" y="2684350"/>
            <a:ext cx="82500" cy="365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9"/>
          <p:cNvSpPr/>
          <p:nvPr/>
        </p:nvSpPr>
        <p:spPr>
          <a:xfrm>
            <a:off x="8833650" y="2684350"/>
            <a:ext cx="82500" cy="365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9"/>
          <p:cNvSpPr/>
          <p:nvPr/>
        </p:nvSpPr>
        <p:spPr>
          <a:xfrm>
            <a:off x="6722700" y="2684350"/>
            <a:ext cx="82500" cy="3657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9"/>
          <p:cNvSpPr txBox="1"/>
          <p:nvPr/>
        </p:nvSpPr>
        <p:spPr>
          <a:xfrm>
            <a:off x="59400" y="2292800"/>
            <a:ext cx="567300" cy="3657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s-ES">
                <a:latin typeface="Calibri"/>
                <a:ea typeface="Calibri"/>
                <a:cs typeface="Calibri"/>
                <a:sym typeface="Calibri"/>
              </a:rPr>
              <a:t>1800</a:t>
            </a:r>
            <a:endParaRPr b="1">
              <a:latin typeface="Calibri"/>
              <a:ea typeface="Calibri"/>
              <a:cs typeface="Calibri"/>
              <a:sym typeface="Calibri"/>
            </a:endParaRPr>
          </a:p>
        </p:txBody>
      </p:sp>
      <p:sp>
        <p:nvSpPr>
          <p:cNvPr id="160" name="Google Shape;160;p19"/>
          <p:cNvSpPr txBox="1"/>
          <p:nvPr/>
        </p:nvSpPr>
        <p:spPr>
          <a:xfrm>
            <a:off x="2116800" y="2292800"/>
            <a:ext cx="567300" cy="3657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s-ES">
                <a:latin typeface="Calibri"/>
                <a:ea typeface="Calibri"/>
                <a:cs typeface="Calibri"/>
                <a:sym typeface="Calibri"/>
              </a:rPr>
              <a:t>1850</a:t>
            </a:r>
            <a:endParaRPr b="1">
              <a:latin typeface="Calibri"/>
              <a:ea typeface="Calibri"/>
              <a:cs typeface="Calibri"/>
              <a:sym typeface="Calibri"/>
            </a:endParaRPr>
          </a:p>
        </p:txBody>
      </p:sp>
      <p:sp>
        <p:nvSpPr>
          <p:cNvPr id="161" name="Google Shape;161;p19"/>
          <p:cNvSpPr txBox="1"/>
          <p:nvPr/>
        </p:nvSpPr>
        <p:spPr>
          <a:xfrm>
            <a:off x="4250400" y="2292800"/>
            <a:ext cx="567300" cy="3657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s-ES">
                <a:latin typeface="Calibri"/>
                <a:ea typeface="Calibri"/>
                <a:cs typeface="Calibri"/>
                <a:sym typeface="Calibri"/>
              </a:rPr>
              <a:t>1900</a:t>
            </a:r>
            <a:endParaRPr b="1">
              <a:latin typeface="Calibri"/>
              <a:ea typeface="Calibri"/>
              <a:cs typeface="Calibri"/>
              <a:sym typeface="Calibri"/>
            </a:endParaRPr>
          </a:p>
        </p:txBody>
      </p:sp>
      <p:sp>
        <p:nvSpPr>
          <p:cNvPr id="162" name="Google Shape;162;p19"/>
          <p:cNvSpPr txBox="1"/>
          <p:nvPr/>
        </p:nvSpPr>
        <p:spPr>
          <a:xfrm>
            <a:off x="6460200" y="2292800"/>
            <a:ext cx="567300" cy="3657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s-ES">
                <a:latin typeface="Calibri"/>
                <a:ea typeface="Calibri"/>
                <a:cs typeface="Calibri"/>
                <a:sym typeface="Calibri"/>
              </a:rPr>
              <a:t>1950</a:t>
            </a:r>
            <a:endParaRPr b="1">
              <a:latin typeface="Calibri"/>
              <a:ea typeface="Calibri"/>
              <a:cs typeface="Calibri"/>
              <a:sym typeface="Calibri"/>
            </a:endParaRPr>
          </a:p>
        </p:txBody>
      </p:sp>
      <p:sp>
        <p:nvSpPr>
          <p:cNvPr id="163" name="Google Shape;163;p19"/>
          <p:cNvSpPr txBox="1"/>
          <p:nvPr/>
        </p:nvSpPr>
        <p:spPr>
          <a:xfrm>
            <a:off x="8517600" y="2292800"/>
            <a:ext cx="567300" cy="3657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s-ES">
                <a:latin typeface="Calibri"/>
                <a:ea typeface="Calibri"/>
                <a:cs typeface="Calibri"/>
                <a:sym typeface="Calibri"/>
              </a:rPr>
              <a:t>2000</a:t>
            </a:r>
            <a:endParaRPr b="1">
              <a:latin typeface="Calibri"/>
              <a:ea typeface="Calibri"/>
              <a:cs typeface="Calibri"/>
              <a:sym typeface="Calibri"/>
            </a:endParaRPr>
          </a:p>
        </p:txBody>
      </p:sp>
      <p:sp>
        <p:nvSpPr>
          <p:cNvPr id="164" name="Google Shape;164;p19"/>
          <p:cNvSpPr/>
          <p:nvPr/>
        </p:nvSpPr>
        <p:spPr>
          <a:xfrm flipH="1">
            <a:off x="1661250" y="3757425"/>
            <a:ext cx="412800" cy="654900"/>
          </a:xfrm>
          <a:prstGeom prst="leftUpArrow">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9"/>
          <p:cNvSpPr txBox="1"/>
          <p:nvPr/>
        </p:nvSpPr>
        <p:spPr>
          <a:xfrm>
            <a:off x="373700" y="1198150"/>
            <a:ext cx="1694400" cy="53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a:latin typeface="Calibri"/>
                <a:ea typeface="Calibri"/>
                <a:cs typeface="Calibri"/>
                <a:sym typeface="Calibri"/>
              </a:rPr>
              <a:t>Telecomunicaciones </a:t>
            </a:r>
            <a:endParaRPr>
              <a:latin typeface="Calibri"/>
              <a:ea typeface="Calibri"/>
              <a:cs typeface="Calibri"/>
              <a:sym typeface="Calibri"/>
            </a:endParaRPr>
          </a:p>
        </p:txBody>
      </p:sp>
      <p:sp>
        <p:nvSpPr>
          <p:cNvPr id="166" name="Google Shape;166;p19"/>
          <p:cNvSpPr txBox="1"/>
          <p:nvPr/>
        </p:nvSpPr>
        <p:spPr>
          <a:xfrm>
            <a:off x="2094975" y="4027800"/>
            <a:ext cx="1845300" cy="53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a:latin typeface="Calibri"/>
                <a:ea typeface="Calibri"/>
                <a:cs typeface="Calibri"/>
                <a:sym typeface="Calibri"/>
              </a:rPr>
              <a:t>Guerra Civil EEUU - consultas médicas </a:t>
            </a:r>
            <a:endParaRPr>
              <a:latin typeface="Calibri"/>
              <a:ea typeface="Calibri"/>
              <a:cs typeface="Calibri"/>
              <a:sym typeface="Calibri"/>
            </a:endParaRPr>
          </a:p>
        </p:txBody>
      </p:sp>
      <p:pic>
        <p:nvPicPr>
          <p:cNvPr id="167" name="Google Shape;167;p19"/>
          <p:cNvPicPr preferRelativeResize="0"/>
          <p:nvPr/>
        </p:nvPicPr>
        <p:blipFill>
          <a:blip r:embed="rId3">
            <a:alphaModFix/>
          </a:blip>
          <a:stretch>
            <a:fillRect/>
          </a:stretch>
        </p:blipFill>
        <p:spPr>
          <a:xfrm>
            <a:off x="151650" y="3476600"/>
            <a:ext cx="1070124" cy="1137376"/>
          </a:xfrm>
          <a:prstGeom prst="rect">
            <a:avLst/>
          </a:prstGeom>
          <a:noFill/>
          <a:ln cap="flat" cmpd="sng" w="9525">
            <a:solidFill>
              <a:srgbClr val="000000"/>
            </a:solidFill>
            <a:prstDash val="solid"/>
            <a:round/>
            <a:headEnd len="sm" w="sm" type="none"/>
            <a:tailEnd len="sm" w="sm" type="none"/>
          </a:ln>
        </p:spPr>
      </p:pic>
      <p:sp>
        <p:nvSpPr>
          <p:cNvPr id="168" name="Google Shape;168;p19"/>
          <p:cNvSpPr txBox="1"/>
          <p:nvPr/>
        </p:nvSpPr>
        <p:spPr>
          <a:xfrm>
            <a:off x="227850" y="4635025"/>
            <a:ext cx="1455000" cy="36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a:latin typeface="Calibri"/>
                <a:ea typeface="Calibri"/>
                <a:cs typeface="Calibri"/>
                <a:sym typeface="Calibri"/>
              </a:rPr>
              <a:t>Figura 5 </a:t>
            </a:r>
            <a:endParaRPr>
              <a:latin typeface="Calibri"/>
              <a:ea typeface="Calibri"/>
              <a:cs typeface="Calibri"/>
              <a:sym typeface="Calibri"/>
            </a:endParaRPr>
          </a:p>
        </p:txBody>
      </p:sp>
      <p:sp>
        <p:nvSpPr>
          <p:cNvPr id="169" name="Google Shape;169;p19"/>
          <p:cNvSpPr txBox="1"/>
          <p:nvPr/>
        </p:nvSpPr>
        <p:spPr>
          <a:xfrm>
            <a:off x="4250400" y="3527550"/>
            <a:ext cx="857700" cy="40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a:latin typeface="Calibri"/>
                <a:ea typeface="Calibri"/>
                <a:cs typeface="Calibri"/>
                <a:sym typeface="Calibri"/>
              </a:rPr>
              <a:t>Teléfono</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
        <p:nvSpPr>
          <p:cNvPr id="170" name="Google Shape;170;p19"/>
          <p:cNvSpPr txBox="1"/>
          <p:nvPr/>
        </p:nvSpPr>
        <p:spPr>
          <a:xfrm>
            <a:off x="6276025" y="1841175"/>
            <a:ext cx="2808900" cy="3657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s-ES">
                <a:latin typeface="Calibri"/>
                <a:ea typeface="Calibri"/>
                <a:cs typeface="Calibri"/>
                <a:sym typeface="Calibri"/>
              </a:rPr>
              <a:t>Transmisión de vídeos a tiempo real </a:t>
            </a:r>
            <a:endParaRPr>
              <a:latin typeface="Calibri"/>
              <a:ea typeface="Calibri"/>
              <a:cs typeface="Calibri"/>
              <a:sym typeface="Calibri"/>
            </a:endParaRPr>
          </a:p>
        </p:txBody>
      </p:sp>
      <p:sp>
        <p:nvSpPr>
          <p:cNvPr id="171" name="Google Shape;171;p19"/>
          <p:cNvSpPr/>
          <p:nvPr/>
        </p:nvSpPr>
        <p:spPr>
          <a:xfrm>
            <a:off x="4465925" y="3173925"/>
            <a:ext cx="212400" cy="365700"/>
          </a:xfrm>
          <a:prstGeom prst="downArrow">
            <a:avLst>
              <a:gd fmla="val 50000" name="adj1"/>
              <a:gd fmla="val 50000" name="adj2"/>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2" name="Google Shape;172;p19"/>
          <p:cNvPicPr preferRelativeResize="0"/>
          <p:nvPr/>
        </p:nvPicPr>
        <p:blipFill>
          <a:blip r:embed="rId4">
            <a:alphaModFix/>
          </a:blip>
          <a:stretch>
            <a:fillRect/>
          </a:stretch>
        </p:blipFill>
        <p:spPr>
          <a:xfrm>
            <a:off x="3068297" y="1518083"/>
            <a:ext cx="955500" cy="774755"/>
          </a:xfrm>
          <a:prstGeom prst="rect">
            <a:avLst/>
          </a:prstGeom>
          <a:noFill/>
          <a:ln cap="flat" cmpd="sng" w="9525">
            <a:solidFill>
              <a:srgbClr val="000000"/>
            </a:solidFill>
            <a:prstDash val="solid"/>
            <a:round/>
            <a:headEnd len="sm" w="sm" type="none"/>
            <a:tailEnd len="sm" w="sm" type="none"/>
          </a:ln>
        </p:spPr>
      </p:pic>
      <p:sp>
        <p:nvSpPr>
          <p:cNvPr id="173" name="Google Shape;173;p19"/>
          <p:cNvSpPr txBox="1"/>
          <p:nvPr/>
        </p:nvSpPr>
        <p:spPr>
          <a:xfrm>
            <a:off x="3158250" y="1107863"/>
            <a:ext cx="1455000" cy="36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a:latin typeface="Calibri"/>
                <a:ea typeface="Calibri"/>
                <a:cs typeface="Calibri"/>
                <a:sym typeface="Calibri"/>
              </a:rPr>
              <a:t>Figura 6 </a:t>
            </a:r>
            <a:endParaRPr>
              <a:latin typeface="Calibri"/>
              <a:ea typeface="Calibri"/>
              <a:cs typeface="Calibri"/>
              <a:sym typeface="Calibri"/>
            </a:endParaRPr>
          </a:p>
        </p:txBody>
      </p:sp>
      <p:sp>
        <p:nvSpPr>
          <p:cNvPr id="174" name="Google Shape;174;p19"/>
          <p:cNvSpPr txBox="1"/>
          <p:nvPr/>
        </p:nvSpPr>
        <p:spPr>
          <a:xfrm>
            <a:off x="6417900" y="3150225"/>
            <a:ext cx="1220700" cy="53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a:latin typeface="Calibri"/>
                <a:ea typeface="Calibri"/>
                <a:cs typeface="Calibri"/>
                <a:sym typeface="Calibri"/>
              </a:rPr>
              <a:t>Telemedicina interactiva </a:t>
            </a:r>
            <a:endParaRPr>
              <a:latin typeface="Calibri"/>
              <a:ea typeface="Calibri"/>
              <a:cs typeface="Calibri"/>
              <a:sym typeface="Calibri"/>
            </a:endParaRPr>
          </a:p>
        </p:txBody>
      </p:sp>
      <p:sp>
        <p:nvSpPr>
          <p:cNvPr id="175" name="Google Shape;175;p19"/>
          <p:cNvSpPr txBox="1"/>
          <p:nvPr/>
        </p:nvSpPr>
        <p:spPr>
          <a:xfrm>
            <a:off x="5954975" y="3870525"/>
            <a:ext cx="2111100" cy="53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a:latin typeface="Calibri"/>
                <a:ea typeface="Calibri"/>
                <a:cs typeface="Calibri"/>
                <a:sym typeface="Calibri"/>
              </a:rPr>
              <a:t>Exámenes neurológicos</a:t>
            </a:r>
            <a:endParaRPr>
              <a:latin typeface="Calibri"/>
              <a:ea typeface="Calibri"/>
              <a:cs typeface="Calibri"/>
              <a:sym typeface="Calibri"/>
            </a:endParaRPr>
          </a:p>
        </p:txBody>
      </p:sp>
      <p:sp>
        <p:nvSpPr>
          <p:cNvPr id="176" name="Google Shape;176;p19"/>
          <p:cNvSpPr/>
          <p:nvPr/>
        </p:nvSpPr>
        <p:spPr>
          <a:xfrm>
            <a:off x="6828125" y="3707325"/>
            <a:ext cx="212400" cy="216600"/>
          </a:xfrm>
          <a:prstGeom prst="downArrow">
            <a:avLst>
              <a:gd fmla="val 50000" name="adj1"/>
              <a:gd fmla="val 50000" name="adj2"/>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9"/>
          <p:cNvSpPr/>
          <p:nvPr/>
        </p:nvSpPr>
        <p:spPr>
          <a:xfrm flipH="1" rot="-5400000">
            <a:off x="6311825" y="3840225"/>
            <a:ext cx="317400" cy="1140000"/>
          </a:xfrm>
          <a:prstGeom prst="leftUpArrow">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9"/>
          <p:cNvSpPr txBox="1"/>
          <p:nvPr/>
        </p:nvSpPr>
        <p:spPr>
          <a:xfrm>
            <a:off x="3897575" y="4251525"/>
            <a:ext cx="2111100" cy="53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a:latin typeface="Calibri"/>
                <a:ea typeface="Calibri"/>
                <a:cs typeface="Calibri"/>
                <a:sym typeface="Calibri"/>
              </a:rPr>
              <a:t>Universidad de Nebraska </a:t>
            </a:r>
            <a:endParaRPr>
              <a:latin typeface="Calibri"/>
              <a:ea typeface="Calibri"/>
              <a:cs typeface="Calibri"/>
              <a:sym typeface="Calibri"/>
            </a:endParaRPr>
          </a:p>
        </p:txBody>
      </p:sp>
      <p:sp>
        <p:nvSpPr>
          <p:cNvPr id="179" name="Google Shape;179;p19"/>
          <p:cNvSpPr/>
          <p:nvPr/>
        </p:nvSpPr>
        <p:spPr>
          <a:xfrm>
            <a:off x="7889900" y="519775"/>
            <a:ext cx="1140000" cy="531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ES"/>
              <a:t>INTERNET</a:t>
            </a:r>
            <a:endParaRPr/>
          </a:p>
        </p:txBody>
      </p:sp>
      <p:sp>
        <p:nvSpPr>
          <p:cNvPr id="180" name="Google Shape;180;p19"/>
          <p:cNvSpPr/>
          <p:nvPr/>
        </p:nvSpPr>
        <p:spPr>
          <a:xfrm>
            <a:off x="7192925" y="4590825"/>
            <a:ext cx="1694400" cy="402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s-ES"/>
              <a:t>  Radiología</a:t>
            </a:r>
            <a:endParaRPr/>
          </a:p>
        </p:txBody>
      </p:sp>
      <p:pic>
        <p:nvPicPr>
          <p:cNvPr id="181" name="Google Shape;181;p19"/>
          <p:cNvPicPr preferRelativeResize="0"/>
          <p:nvPr/>
        </p:nvPicPr>
        <p:blipFill>
          <a:blip r:embed="rId5">
            <a:alphaModFix/>
          </a:blip>
          <a:stretch>
            <a:fillRect/>
          </a:stretch>
        </p:blipFill>
        <p:spPr>
          <a:xfrm>
            <a:off x="7345325" y="1127956"/>
            <a:ext cx="767698" cy="648633"/>
          </a:xfrm>
          <a:prstGeom prst="rect">
            <a:avLst/>
          </a:prstGeom>
          <a:noFill/>
          <a:ln>
            <a:noFill/>
          </a:ln>
        </p:spPr>
      </p:pic>
      <p:sp>
        <p:nvSpPr>
          <p:cNvPr id="182" name="Google Shape;182;p19"/>
          <p:cNvSpPr txBox="1"/>
          <p:nvPr/>
        </p:nvSpPr>
        <p:spPr>
          <a:xfrm>
            <a:off x="8151900" y="1263125"/>
            <a:ext cx="1220700" cy="36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a:latin typeface="Calibri"/>
                <a:ea typeface="Calibri"/>
                <a:cs typeface="Calibri"/>
                <a:sym typeface="Calibri"/>
              </a:rPr>
              <a:t>Figura 7 </a:t>
            </a:r>
            <a:endParaRPr>
              <a:latin typeface="Calibri"/>
              <a:ea typeface="Calibri"/>
              <a:cs typeface="Calibri"/>
              <a:sym typeface="Calibri"/>
            </a:endParaRPr>
          </a:p>
        </p:txBody>
      </p:sp>
      <p:sp>
        <p:nvSpPr>
          <p:cNvPr id="183" name="Google Shape;183;p19"/>
          <p:cNvSpPr txBox="1"/>
          <p:nvPr/>
        </p:nvSpPr>
        <p:spPr>
          <a:xfrm>
            <a:off x="5024000" y="1210775"/>
            <a:ext cx="1694400" cy="64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a:latin typeface="Calibri"/>
                <a:ea typeface="Calibri"/>
                <a:cs typeface="Calibri"/>
                <a:sym typeface="Calibri"/>
              </a:rPr>
              <a:t>Comunicación astronauta - médico </a:t>
            </a:r>
            <a:endParaRPr>
              <a:latin typeface="Calibri"/>
              <a:ea typeface="Calibri"/>
              <a:cs typeface="Calibri"/>
              <a:sym typeface="Calibri"/>
            </a:endParaRPr>
          </a:p>
        </p:txBody>
      </p:sp>
      <p:sp>
        <p:nvSpPr>
          <p:cNvPr id="184" name="Google Shape;184;p19"/>
          <p:cNvSpPr/>
          <p:nvPr/>
        </p:nvSpPr>
        <p:spPr>
          <a:xfrm flipH="1">
            <a:off x="6008650" y="992925"/>
            <a:ext cx="1297800" cy="317400"/>
          </a:xfrm>
          <a:prstGeom prst="curvedDown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9"/>
          <p:cNvSpPr txBox="1"/>
          <p:nvPr/>
        </p:nvSpPr>
        <p:spPr>
          <a:xfrm>
            <a:off x="8066075" y="3232875"/>
            <a:ext cx="1140000" cy="53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a:latin typeface="Calibri"/>
                <a:ea typeface="Calibri"/>
                <a:cs typeface="Calibri"/>
                <a:sym typeface="Calibri"/>
              </a:rPr>
              <a:t>Operaciones a distancia</a:t>
            </a:r>
            <a:endParaRPr>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0"/>
          <p:cNvSpPr txBox="1"/>
          <p:nvPr>
            <p:ph type="title"/>
          </p:nvPr>
        </p:nvSpPr>
        <p:spPr>
          <a:xfrm>
            <a:off x="85025" y="1823750"/>
            <a:ext cx="2447100" cy="1402800"/>
          </a:xfrm>
          <a:prstGeom prst="rect">
            <a:avLst/>
          </a:prstGeom>
          <a:ln cap="flat" cmpd="sng" w="1905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b="1" lang="es-ES" sz="2600"/>
              <a:t>4.</a:t>
            </a:r>
            <a:r>
              <a:rPr b="1" lang="es-ES" sz="2600"/>
              <a:t>APLICACIONES</a:t>
            </a:r>
            <a:endParaRPr b="1" sz="2600"/>
          </a:p>
        </p:txBody>
      </p:sp>
      <p:sp>
        <p:nvSpPr>
          <p:cNvPr id="191" name="Google Shape;191;p20"/>
          <p:cNvSpPr txBox="1"/>
          <p:nvPr>
            <p:ph type="title"/>
          </p:nvPr>
        </p:nvSpPr>
        <p:spPr>
          <a:xfrm>
            <a:off x="3570625" y="161775"/>
            <a:ext cx="2279400" cy="697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i="1" lang="es-ES" sz="1700"/>
              <a:t>Sensores y biosensores</a:t>
            </a:r>
            <a:endParaRPr b="1" i="1" sz="1700"/>
          </a:p>
        </p:txBody>
      </p:sp>
      <p:sp>
        <p:nvSpPr>
          <p:cNvPr id="192" name="Google Shape;192;p20"/>
          <p:cNvSpPr txBox="1"/>
          <p:nvPr>
            <p:ph type="title"/>
          </p:nvPr>
        </p:nvSpPr>
        <p:spPr>
          <a:xfrm>
            <a:off x="3610025" y="1055088"/>
            <a:ext cx="2279400" cy="697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i="1" lang="es-ES" sz="1700"/>
              <a:t>Algoritmos y big data</a:t>
            </a:r>
            <a:endParaRPr b="1" i="1" sz="1700"/>
          </a:p>
        </p:txBody>
      </p:sp>
      <p:sp>
        <p:nvSpPr>
          <p:cNvPr id="193" name="Google Shape;193;p20"/>
          <p:cNvSpPr txBox="1"/>
          <p:nvPr>
            <p:ph type="title"/>
          </p:nvPr>
        </p:nvSpPr>
        <p:spPr>
          <a:xfrm>
            <a:off x="3610025" y="3826750"/>
            <a:ext cx="2279400" cy="697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i="1" lang="es-ES" sz="1700"/>
              <a:t>Disciplinas médicas que se benefician de la telemedicina</a:t>
            </a:r>
            <a:endParaRPr b="1" i="1" sz="1700"/>
          </a:p>
        </p:txBody>
      </p:sp>
      <p:cxnSp>
        <p:nvCxnSpPr>
          <p:cNvPr id="194" name="Google Shape;194;p20"/>
          <p:cNvCxnSpPr>
            <a:stCxn id="190" idx="3"/>
          </p:cNvCxnSpPr>
          <p:nvPr/>
        </p:nvCxnSpPr>
        <p:spPr>
          <a:xfrm flipH="1" rot="10800000">
            <a:off x="2532125" y="567050"/>
            <a:ext cx="1012800" cy="1958100"/>
          </a:xfrm>
          <a:prstGeom prst="straightConnector1">
            <a:avLst/>
          </a:prstGeom>
          <a:noFill/>
          <a:ln cap="flat" cmpd="sng" w="19050">
            <a:solidFill>
              <a:srgbClr val="000000"/>
            </a:solidFill>
            <a:prstDash val="solid"/>
            <a:round/>
            <a:headEnd len="med" w="med" type="none"/>
            <a:tailEnd len="med" w="med" type="triangle"/>
          </a:ln>
        </p:spPr>
      </p:cxnSp>
      <p:cxnSp>
        <p:nvCxnSpPr>
          <p:cNvPr id="195" name="Google Shape;195;p20"/>
          <p:cNvCxnSpPr/>
          <p:nvPr/>
        </p:nvCxnSpPr>
        <p:spPr>
          <a:xfrm flipH="1" rot="10800000">
            <a:off x="2600275" y="1572788"/>
            <a:ext cx="1154700" cy="871500"/>
          </a:xfrm>
          <a:prstGeom prst="straightConnector1">
            <a:avLst/>
          </a:prstGeom>
          <a:noFill/>
          <a:ln cap="flat" cmpd="sng" w="19050">
            <a:solidFill>
              <a:srgbClr val="000000"/>
            </a:solidFill>
            <a:prstDash val="solid"/>
            <a:round/>
            <a:headEnd len="med" w="med" type="none"/>
            <a:tailEnd len="med" w="med" type="triangle"/>
          </a:ln>
        </p:spPr>
      </p:cxnSp>
      <p:cxnSp>
        <p:nvCxnSpPr>
          <p:cNvPr id="196" name="Google Shape;196;p20"/>
          <p:cNvCxnSpPr>
            <a:stCxn id="190" idx="3"/>
            <a:endCxn id="193" idx="1"/>
          </p:cNvCxnSpPr>
          <p:nvPr/>
        </p:nvCxnSpPr>
        <p:spPr>
          <a:xfrm>
            <a:off x="2532125" y="2525150"/>
            <a:ext cx="1077900" cy="1650600"/>
          </a:xfrm>
          <a:prstGeom prst="straightConnector1">
            <a:avLst/>
          </a:prstGeom>
          <a:noFill/>
          <a:ln cap="flat" cmpd="sng" w="19050">
            <a:solidFill>
              <a:srgbClr val="000000"/>
            </a:solidFill>
            <a:prstDash val="solid"/>
            <a:round/>
            <a:headEnd len="med" w="med" type="none"/>
            <a:tailEnd len="med" w="med" type="triangle"/>
          </a:ln>
        </p:spPr>
      </p:cxnSp>
      <p:cxnSp>
        <p:nvCxnSpPr>
          <p:cNvPr id="197" name="Google Shape;197;p20"/>
          <p:cNvCxnSpPr>
            <a:stCxn id="191" idx="3"/>
          </p:cNvCxnSpPr>
          <p:nvPr/>
        </p:nvCxnSpPr>
        <p:spPr>
          <a:xfrm>
            <a:off x="5850025" y="510675"/>
            <a:ext cx="301500" cy="2100"/>
          </a:xfrm>
          <a:prstGeom prst="straightConnector1">
            <a:avLst/>
          </a:prstGeom>
          <a:noFill/>
          <a:ln cap="flat" cmpd="sng" w="9525">
            <a:solidFill>
              <a:srgbClr val="000000"/>
            </a:solidFill>
            <a:prstDash val="solid"/>
            <a:round/>
            <a:headEnd len="med" w="med" type="none"/>
            <a:tailEnd len="med" w="med" type="triangle"/>
          </a:ln>
        </p:spPr>
      </p:cxnSp>
      <p:sp>
        <p:nvSpPr>
          <p:cNvPr id="198" name="Google Shape;198;p20"/>
          <p:cNvSpPr txBox="1"/>
          <p:nvPr>
            <p:ph type="title"/>
          </p:nvPr>
        </p:nvSpPr>
        <p:spPr>
          <a:xfrm>
            <a:off x="5889425" y="161775"/>
            <a:ext cx="2279400" cy="697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i="1" lang="es-ES" sz="1500"/>
              <a:t>Constantes vitales</a:t>
            </a:r>
            <a:endParaRPr b="1" i="1" sz="1500"/>
          </a:p>
        </p:txBody>
      </p:sp>
      <p:cxnSp>
        <p:nvCxnSpPr>
          <p:cNvPr id="199" name="Google Shape;199;p20"/>
          <p:cNvCxnSpPr/>
          <p:nvPr/>
        </p:nvCxnSpPr>
        <p:spPr>
          <a:xfrm flipH="1" rot="10800000">
            <a:off x="5890025" y="896450"/>
            <a:ext cx="472500" cy="556500"/>
          </a:xfrm>
          <a:prstGeom prst="straightConnector1">
            <a:avLst/>
          </a:prstGeom>
          <a:noFill/>
          <a:ln cap="flat" cmpd="sng" w="9525">
            <a:solidFill>
              <a:srgbClr val="000000"/>
            </a:solidFill>
            <a:prstDash val="solid"/>
            <a:round/>
            <a:headEnd len="med" w="med" type="none"/>
            <a:tailEnd len="med" w="med" type="triangle"/>
          </a:ln>
        </p:spPr>
      </p:cxnSp>
      <p:sp>
        <p:nvSpPr>
          <p:cNvPr id="200" name="Google Shape;200;p20"/>
          <p:cNvSpPr txBox="1"/>
          <p:nvPr>
            <p:ph type="title"/>
          </p:nvPr>
        </p:nvSpPr>
        <p:spPr>
          <a:xfrm>
            <a:off x="6218825" y="512775"/>
            <a:ext cx="2279400" cy="697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i="1" lang="es-ES" sz="1500"/>
              <a:t>Algoritmos supervisados</a:t>
            </a:r>
            <a:endParaRPr b="1" i="1" sz="1500"/>
          </a:p>
        </p:txBody>
      </p:sp>
      <p:cxnSp>
        <p:nvCxnSpPr>
          <p:cNvPr id="201" name="Google Shape;201;p20"/>
          <p:cNvCxnSpPr/>
          <p:nvPr/>
        </p:nvCxnSpPr>
        <p:spPr>
          <a:xfrm flipH="1" rot="10800000">
            <a:off x="5889425" y="1480325"/>
            <a:ext cx="416100" cy="3900"/>
          </a:xfrm>
          <a:prstGeom prst="straightConnector1">
            <a:avLst/>
          </a:prstGeom>
          <a:noFill/>
          <a:ln cap="flat" cmpd="sng" w="9525">
            <a:solidFill>
              <a:srgbClr val="000000"/>
            </a:solidFill>
            <a:prstDash val="solid"/>
            <a:round/>
            <a:headEnd len="med" w="med" type="none"/>
            <a:tailEnd len="med" w="med" type="triangle"/>
          </a:ln>
        </p:spPr>
      </p:cxnSp>
      <p:sp>
        <p:nvSpPr>
          <p:cNvPr id="202" name="Google Shape;202;p20"/>
          <p:cNvSpPr txBox="1"/>
          <p:nvPr>
            <p:ph type="title"/>
          </p:nvPr>
        </p:nvSpPr>
        <p:spPr>
          <a:xfrm>
            <a:off x="6075050" y="1125950"/>
            <a:ext cx="2279400" cy="697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i="1" lang="es-ES" sz="1500"/>
              <a:t>Machine learning </a:t>
            </a:r>
            <a:endParaRPr b="1" i="1" sz="1500"/>
          </a:p>
        </p:txBody>
      </p:sp>
      <p:cxnSp>
        <p:nvCxnSpPr>
          <p:cNvPr id="203" name="Google Shape;203;p20"/>
          <p:cNvCxnSpPr/>
          <p:nvPr/>
        </p:nvCxnSpPr>
        <p:spPr>
          <a:xfrm>
            <a:off x="5890025" y="1489825"/>
            <a:ext cx="414900" cy="410100"/>
          </a:xfrm>
          <a:prstGeom prst="straightConnector1">
            <a:avLst/>
          </a:prstGeom>
          <a:noFill/>
          <a:ln cap="flat" cmpd="sng" w="9525">
            <a:solidFill>
              <a:srgbClr val="000000"/>
            </a:solidFill>
            <a:prstDash val="solid"/>
            <a:round/>
            <a:headEnd len="med" w="med" type="none"/>
            <a:tailEnd len="med" w="med" type="triangle"/>
          </a:ln>
        </p:spPr>
      </p:cxnSp>
      <p:sp>
        <p:nvSpPr>
          <p:cNvPr id="204" name="Google Shape;204;p20"/>
          <p:cNvSpPr txBox="1"/>
          <p:nvPr>
            <p:ph type="title"/>
          </p:nvPr>
        </p:nvSpPr>
        <p:spPr>
          <a:xfrm>
            <a:off x="5750850" y="1584625"/>
            <a:ext cx="2279400" cy="697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i="1" lang="es-ES" sz="1500"/>
              <a:t>Deep learning </a:t>
            </a:r>
            <a:endParaRPr b="1" i="1" sz="1500"/>
          </a:p>
        </p:txBody>
      </p:sp>
      <p:cxnSp>
        <p:nvCxnSpPr>
          <p:cNvPr id="205" name="Google Shape;205;p20"/>
          <p:cNvCxnSpPr/>
          <p:nvPr/>
        </p:nvCxnSpPr>
        <p:spPr>
          <a:xfrm>
            <a:off x="2650025" y="2495138"/>
            <a:ext cx="910500" cy="8700"/>
          </a:xfrm>
          <a:prstGeom prst="straightConnector1">
            <a:avLst/>
          </a:prstGeom>
          <a:noFill/>
          <a:ln cap="flat" cmpd="sng" w="19050">
            <a:solidFill>
              <a:srgbClr val="000000"/>
            </a:solidFill>
            <a:prstDash val="solid"/>
            <a:round/>
            <a:headEnd len="med" w="med" type="none"/>
            <a:tailEnd len="med" w="med" type="triangle"/>
          </a:ln>
        </p:spPr>
      </p:cxnSp>
      <p:sp>
        <p:nvSpPr>
          <p:cNvPr id="206" name="Google Shape;206;p20"/>
          <p:cNvSpPr txBox="1"/>
          <p:nvPr>
            <p:ph type="title"/>
          </p:nvPr>
        </p:nvSpPr>
        <p:spPr>
          <a:xfrm>
            <a:off x="3354575" y="2222849"/>
            <a:ext cx="2279400" cy="697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i="1" lang="es-ES" sz="1700"/>
              <a:t>M-salud y las redes sociales</a:t>
            </a:r>
            <a:endParaRPr b="1" i="1" sz="1700"/>
          </a:p>
        </p:txBody>
      </p:sp>
      <p:pic>
        <p:nvPicPr>
          <p:cNvPr descr="Ver las imágenes de origen" id="207" name="Google Shape;207;p20"/>
          <p:cNvPicPr preferRelativeResize="0"/>
          <p:nvPr/>
        </p:nvPicPr>
        <p:blipFill>
          <a:blip r:embed="rId3">
            <a:alphaModFix/>
          </a:blip>
          <a:stretch>
            <a:fillRect/>
          </a:stretch>
        </p:blipFill>
        <p:spPr>
          <a:xfrm>
            <a:off x="6255648" y="2398662"/>
            <a:ext cx="1546971" cy="697800"/>
          </a:xfrm>
          <a:prstGeom prst="rect">
            <a:avLst/>
          </a:prstGeom>
          <a:noFill/>
          <a:ln>
            <a:noFill/>
          </a:ln>
        </p:spPr>
      </p:pic>
      <p:sp>
        <p:nvSpPr>
          <p:cNvPr id="208" name="Google Shape;208;p20"/>
          <p:cNvSpPr txBox="1"/>
          <p:nvPr/>
        </p:nvSpPr>
        <p:spPr>
          <a:xfrm>
            <a:off x="6984700" y="3007463"/>
            <a:ext cx="1205100" cy="39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a:latin typeface="Calibri"/>
                <a:ea typeface="Calibri"/>
                <a:cs typeface="Calibri"/>
                <a:sym typeface="Calibri"/>
              </a:rPr>
              <a:t>Figura </a:t>
            </a:r>
            <a:r>
              <a:rPr lang="es-ES">
                <a:latin typeface="Calibri"/>
                <a:ea typeface="Calibri"/>
                <a:cs typeface="Calibri"/>
                <a:sym typeface="Calibri"/>
              </a:rPr>
              <a:t>8</a:t>
            </a:r>
            <a:endParaRPr>
              <a:latin typeface="Calibri"/>
              <a:ea typeface="Calibri"/>
              <a:cs typeface="Calibri"/>
              <a:sym typeface="Calibri"/>
            </a:endParaRPr>
          </a:p>
        </p:txBody>
      </p:sp>
      <p:cxnSp>
        <p:nvCxnSpPr>
          <p:cNvPr id="209" name="Google Shape;209;p20"/>
          <p:cNvCxnSpPr/>
          <p:nvPr/>
        </p:nvCxnSpPr>
        <p:spPr>
          <a:xfrm flipH="1" rot="10800000">
            <a:off x="5890025" y="3826750"/>
            <a:ext cx="640200" cy="215400"/>
          </a:xfrm>
          <a:prstGeom prst="straightConnector1">
            <a:avLst/>
          </a:prstGeom>
          <a:noFill/>
          <a:ln cap="flat" cmpd="sng" w="9525">
            <a:solidFill>
              <a:srgbClr val="000000"/>
            </a:solidFill>
            <a:prstDash val="solid"/>
            <a:round/>
            <a:headEnd len="med" w="med" type="none"/>
            <a:tailEnd len="med" w="med" type="triangle"/>
          </a:ln>
        </p:spPr>
      </p:cxnSp>
      <p:sp>
        <p:nvSpPr>
          <p:cNvPr id="210" name="Google Shape;210;p20"/>
          <p:cNvSpPr txBox="1"/>
          <p:nvPr>
            <p:ph type="title"/>
          </p:nvPr>
        </p:nvSpPr>
        <p:spPr>
          <a:xfrm>
            <a:off x="6151525" y="3419300"/>
            <a:ext cx="2279400" cy="697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i="1" lang="es-ES" sz="1500"/>
              <a:t>Medicina militar</a:t>
            </a:r>
            <a:endParaRPr b="1" i="1" sz="1500"/>
          </a:p>
        </p:txBody>
      </p:sp>
      <p:cxnSp>
        <p:nvCxnSpPr>
          <p:cNvPr id="211" name="Google Shape;211;p20"/>
          <p:cNvCxnSpPr>
            <a:stCxn id="193" idx="3"/>
          </p:cNvCxnSpPr>
          <p:nvPr/>
        </p:nvCxnSpPr>
        <p:spPr>
          <a:xfrm>
            <a:off x="5889425" y="4175650"/>
            <a:ext cx="713400" cy="174300"/>
          </a:xfrm>
          <a:prstGeom prst="straightConnector1">
            <a:avLst/>
          </a:prstGeom>
          <a:noFill/>
          <a:ln cap="flat" cmpd="sng" w="9525">
            <a:solidFill>
              <a:srgbClr val="000000"/>
            </a:solidFill>
            <a:prstDash val="solid"/>
            <a:round/>
            <a:headEnd len="med" w="med" type="none"/>
            <a:tailEnd len="med" w="med" type="triangle"/>
          </a:ln>
        </p:spPr>
      </p:cxnSp>
      <p:sp>
        <p:nvSpPr>
          <p:cNvPr id="212" name="Google Shape;212;p20"/>
          <p:cNvSpPr txBox="1"/>
          <p:nvPr>
            <p:ph type="title"/>
          </p:nvPr>
        </p:nvSpPr>
        <p:spPr>
          <a:xfrm>
            <a:off x="6447550" y="4042150"/>
            <a:ext cx="2279400" cy="697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i="1" lang="es-ES" sz="1500"/>
              <a:t>Medicina en el espacio</a:t>
            </a:r>
            <a:endParaRPr b="1" i="1" sz="1500"/>
          </a:p>
        </p:txBody>
      </p:sp>
      <p:cxnSp>
        <p:nvCxnSpPr>
          <p:cNvPr id="213" name="Google Shape;213;p20"/>
          <p:cNvCxnSpPr>
            <a:stCxn id="206" idx="3"/>
            <a:endCxn id="207" idx="1"/>
          </p:cNvCxnSpPr>
          <p:nvPr/>
        </p:nvCxnSpPr>
        <p:spPr>
          <a:xfrm>
            <a:off x="5633975" y="2571749"/>
            <a:ext cx="621600" cy="175800"/>
          </a:xfrm>
          <a:prstGeom prst="straightConnector1">
            <a:avLst/>
          </a:prstGeom>
          <a:noFill/>
          <a:ln cap="flat" cmpd="sng" w="9525">
            <a:solidFill>
              <a:srgbClr val="000000"/>
            </a:solidFill>
            <a:prstDash val="solid"/>
            <a:round/>
            <a:headEnd len="med" w="med" type="none"/>
            <a:tailEnd len="med" w="med"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1"/>
          <p:cNvSpPr txBox="1"/>
          <p:nvPr>
            <p:ph type="title"/>
          </p:nvPr>
        </p:nvSpPr>
        <p:spPr>
          <a:xfrm>
            <a:off x="457210" y="294383"/>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rPr b="1" lang="es-ES" sz="3800"/>
              <a:t>4.1 </a:t>
            </a:r>
            <a:r>
              <a:rPr b="1" lang="es-ES" sz="3800"/>
              <a:t>SENSORES Y BIOSENSORES</a:t>
            </a:r>
            <a:endParaRPr b="1" sz="3800"/>
          </a:p>
        </p:txBody>
      </p:sp>
      <p:pic>
        <p:nvPicPr>
          <p:cNvPr descr="Equipos y Sistemas. BIOSENSORES en la Medicina Moderna. Los INGENIEROS  BIOMÈDICOS | Diariodeciencias.com.ar" id="219" name="Google Shape;219;p21"/>
          <p:cNvPicPr preferRelativeResize="0"/>
          <p:nvPr/>
        </p:nvPicPr>
        <p:blipFill>
          <a:blip r:embed="rId3">
            <a:alphaModFix/>
          </a:blip>
          <a:stretch>
            <a:fillRect/>
          </a:stretch>
        </p:blipFill>
        <p:spPr>
          <a:xfrm>
            <a:off x="5086350" y="2498275"/>
            <a:ext cx="3055075" cy="2033000"/>
          </a:xfrm>
          <a:prstGeom prst="rect">
            <a:avLst/>
          </a:prstGeom>
          <a:noFill/>
          <a:ln cap="flat" cmpd="sng" w="28575">
            <a:solidFill>
              <a:srgbClr val="000000"/>
            </a:solidFill>
            <a:prstDash val="solid"/>
            <a:round/>
            <a:headEnd len="sm" w="sm" type="none"/>
            <a:tailEnd len="sm" w="sm" type="none"/>
          </a:ln>
        </p:spPr>
      </p:pic>
      <p:pic>
        <p:nvPicPr>
          <p:cNvPr descr="Biosensores para la detección de microorganismos - UABDivulga Barcelona  Investigación e Innovación" id="220" name="Google Shape;220;p21"/>
          <p:cNvPicPr preferRelativeResize="0"/>
          <p:nvPr/>
        </p:nvPicPr>
        <p:blipFill>
          <a:blip r:embed="rId4">
            <a:alphaModFix/>
          </a:blip>
          <a:stretch>
            <a:fillRect/>
          </a:stretch>
        </p:blipFill>
        <p:spPr>
          <a:xfrm>
            <a:off x="1290350" y="1441850"/>
            <a:ext cx="3208150" cy="1804550"/>
          </a:xfrm>
          <a:prstGeom prst="rect">
            <a:avLst/>
          </a:prstGeom>
          <a:noFill/>
          <a:ln cap="flat" cmpd="sng" w="28575">
            <a:solidFill>
              <a:srgbClr val="000000"/>
            </a:solidFill>
            <a:prstDash val="solid"/>
            <a:round/>
            <a:headEnd len="sm" w="sm" type="none"/>
            <a:tailEnd len="sm" w="sm" type="none"/>
          </a:ln>
        </p:spPr>
      </p:pic>
      <p:sp>
        <p:nvSpPr>
          <p:cNvPr id="221" name="Google Shape;221;p21"/>
          <p:cNvSpPr txBox="1"/>
          <p:nvPr/>
        </p:nvSpPr>
        <p:spPr>
          <a:xfrm>
            <a:off x="3747400" y="3246400"/>
            <a:ext cx="1205100" cy="39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a:latin typeface="Calibri"/>
                <a:ea typeface="Calibri"/>
                <a:cs typeface="Calibri"/>
                <a:sym typeface="Calibri"/>
              </a:rPr>
              <a:t>Figura </a:t>
            </a:r>
            <a:r>
              <a:rPr lang="es-ES">
                <a:latin typeface="Calibri"/>
                <a:ea typeface="Calibri"/>
                <a:cs typeface="Calibri"/>
                <a:sym typeface="Calibri"/>
              </a:rPr>
              <a:t>9</a:t>
            </a:r>
            <a:endParaRPr>
              <a:latin typeface="Calibri"/>
              <a:ea typeface="Calibri"/>
              <a:cs typeface="Calibri"/>
              <a:sym typeface="Calibri"/>
            </a:endParaRPr>
          </a:p>
        </p:txBody>
      </p:sp>
      <p:sp>
        <p:nvSpPr>
          <p:cNvPr id="222" name="Google Shape;222;p21"/>
          <p:cNvSpPr txBox="1"/>
          <p:nvPr/>
        </p:nvSpPr>
        <p:spPr>
          <a:xfrm>
            <a:off x="7583000" y="4599750"/>
            <a:ext cx="7336200" cy="8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a:latin typeface="Calibri"/>
                <a:ea typeface="Calibri"/>
                <a:cs typeface="Calibri"/>
                <a:sym typeface="Calibri"/>
              </a:rPr>
              <a:t>Figura</a:t>
            </a:r>
            <a:r>
              <a:rPr lang="es-ES">
                <a:latin typeface="Calibri"/>
                <a:ea typeface="Calibri"/>
                <a:cs typeface="Calibri"/>
                <a:sym typeface="Calibri"/>
              </a:rPr>
              <a:t> 10</a:t>
            </a:r>
            <a:endParaRPr>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Civil">
      <a:dk1>
        <a:srgbClr val="000000"/>
      </a:dk1>
      <a:lt1>
        <a:srgbClr val="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