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66" r:id="rId3"/>
    <p:sldId id="267" r:id="rId4"/>
    <p:sldId id="257" r:id="rId5"/>
    <p:sldId id="260" r:id="rId6"/>
    <p:sldId id="261" r:id="rId7"/>
    <p:sldId id="262" r:id="rId8"/>
    <p:sldId id="263" r:id="rId9"/>
    <p:sldId id="265" r:id="rId10"/>
    <p:sldId id="264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3DAFD527-8727-4F63-A85B-0F2A0DCEC6D5}">
          <p14:sldIdLst>
            <p14:sldId id="256"/>
            <p14:sldId id="266"/>
            <p14:sldId id="267"/>
            <p14:sldId id="257"/>
            <p14:sldId id="260"/>
            <p14:sldId id="261"/>
            <p14:sldId id="262"/>
            <p14:sldId id="263"/>
            <p14:sldId id="265"/>
            <p14:sldId id="264"/>
            <p14:sldId id="268"/>
            <p14:sldId id="269"/>
            <p14:sldId id="270"/>
          </p14:sldIdLst>
        </p14:section>
        <p14:section name="Sección sin título" id="{C399E207-78F9-4740-8E5D-0538DA99B04B}">
          <p14:sldIdLst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9" autoAdjust="0"/>
    <p:restoredTop sz="94660"/>
  </p:normalViewPr>
  <p:slideViewPr>
    <p:cSldViewPr>
      <p:cViewPr varScale="1">
        <p:scale>
          <a:sx n="92" d="100"/>
          <a:sy n="92" d="100"/>
        </p:scale>
        <p:origin x="-73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47C09-3663-413E-9E6D-0AA2EB50C36C}" type="datetimeFigureOut">
              <a:rPr lang="es-ES_tradnl" smtClean="0"/>
              <a:t>11/05/2019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CD507-BCB3-46EE-973A-7637F39632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26783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900112"/>
            <a:ext cx="4038600" cy="254555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55221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3FC39-D6E2-41AC-B93D-13A2BED8ABF0}" type="datetimeFigureOut">
              <a:rPr lang="es-ES" smtClean="0"/>
              <a:pPr/>
              <a:t>11/05/2019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t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3.wdp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1643056"/>
            <a:ext cx="8858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latin typeface="Arial Black" pitchFamily="34" charset="0"/>
            </a:endParaRPr>
          </a:p>
          <a:p>
            <a:endParaRPr lang="es-ES" dirty="0">
              <a:latin typeface="Arial Black" pitchFamily="34" charset="0"/>
            </a:endParaRPr>
          </a:p>
          <a:p>
            <a:pPr algn="r"/>
            <a:r>
              <a:rPr lang="es-ES" dirty="0">
                <a:latin typeface="Arial Black" pitchFamily="34" charset="0"/>
              </a:rPr>
              <a:t>NANOTECNOLOGÍA Y NUEVOS MATERIALES</a:t>
            </a:r>
          </a:p>
          <a:p>
            <a:pPr algn="r"/>
            <a:endParaRPr lang="es-ES" dirty="0">
              <a:latin typeface="Arial Black" pitchFamily="34" charset="0"/>
            </a:endParaRPr>
          </a:p>
          <a:p>
            <a:pPr algn="r"/>
            <a:r>
              <a:rPr lang="es-ES" dirty="0">
                <a:latin typeface="Arial Black" pitchFamily="34" charset="0"/>
              </a:rPr>
              <a:t>Nanotecnología para los retos energéticos y medioambientales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1714480" y="1576982"/>
            <a:ext cx="6968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>
                <a:latin typeface="Arial Black" pitchFamily="34" charset="0"/>
              </a:rPr>
              <a:t>X CONGRESO INVESTIGA I+D+i</a:t>
            </a:r>
          </a:p>
          <a:p>
            <a:endParaRPr lang="es-ES" dirty="0">
              <a:latin typeface="Arial Black" pitchFamily="34" charset="0"/>
            </a:endParaRPr>
          </a:p>
          <a:p>
            <a:endParaRPr lang="es-ES" dirty="0">
              <a:latin typeface="Arial Black" pitchFamily="34" charset="0"/>
            </a:endParaRPr>
          </a:p>
        </p:txBody>
      </p:sp>
      <p:pic>
        <p:nvPicPr>
          <p:cNvPr id="11" name="Picture 13" descr="C:\Users\JOSE ALBERTO\Desktop\Banda - Investiga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00921" y="214296"/>
            <a:ext cx="7713554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11 Grupo"/>
          <p:cNvGrpSpPr/>
          <p:nvPr/>
        </p:nvGrpSpPr>
        <p:grpSpPr>
          <a:xfrm>
            <a:off x="1285852" y="4316879"/>
            <a:ext cx="6858048" cy="755201"/>
            <a:chOff x="1285852" y="4316879"/>
            <a:chExt cx="6858048" cy="755201"/>
          </a:xfrm>
        </p:grpSpPr>
        <p:pic>
          <p:nvPicPr>
            <p:cNvPr id="13" name="Picture 2" descr="C:\Users\Jose Alberto\Documents\INVESTIGA ED 7\LOGOS\CSIC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85852" y="4403228"/>
              <a:ext cx="1357322" cy="582503"/>
            </a:xfrm>
            <a:prstGeom prst="rect">
              <a:avLst/>
            </a:prstGeom>
            <a:noFill/>
          </p:spPr>
        </p:pic>
        <p:pic>
          <p:nvPicPr>
            <p:cNvPr id="14" name="Picture 4" descr="C:\Users\Jose Alberto\Documents\INVESTIGA ED 7\LOGOS\CIEMAT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16834" y="4457430"/>
              <a:ext cx="1013228" cy="474098"/>
            </a:xfrm>
            <a:prstGeom prst="rect">
              <a:avLst/>
            </a:prstGeom>
            <a:noFill/>
          </p:spPr>
        </p:pic>
        <p:pic>
          <p:nvPicPr>
            <p:cNvPr id="15" name="Picture 5" descr="C:\Users\Jose Alberto\Documents\INVESTIGA ED 7\LOGOS\INIA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647979" y="4452185"/>
              <a:ext cx="1445371" cy="484588"/>
            </a:xfrm>
            <a:prstGeom prst="rect">
              <a:avLst/>
            </a:prstGeom>
            <a:noFill/>
          </p:spPr>
        </p:pic>
        <p:pic>
          <p:nvPicPr>
            <p:cNvPr id="16" name="Picture 6" descr="C:\Users\Jose Alberto\Documents\INVESTIGA ED 7\LOGOS\INTA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567011" y="4404986"/>
              <a:ext cx="576889" cy="578987"/>
            </a:xfrm>
            <a:prstGeom prst="rect">
              <a:avLst/>
            </a:prstGeom>
            <a:noFill/>
          </p:spPr>
        </p:pic>
        <p:pic>
          <p:nvPicPr>
            <p:cNvPr id="17" name="Picture 7" descr="C:\Users\Jose Alberto\Documents\INVESTIGA ED 7\LOGOS\ISCIII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03722" y="4316879"/>
              <a:ext cx="570596" cy="75520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8D29409-3A53-46AB-8030-56ABEE2E7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D4714959-18D2-475A-AAED-66A9C0855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422" y="205978"/>
            <a:ext cx="7833156" cy="4731543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xmlns="" id="{83E14856-CE3E-4F2B-8CE0-F719A8CE2446}"/>
              </a:ext>
            </a:extLst>
          </p:cNvPr>
          <p:cNvSpPr/>
          <p:nvPr/>
        </p:nvSpPr>
        <p:spPr>
          <a:xfrm>
            <a:off x="7020272" y="1063229"/>
            <a:ext cx="1296144" cy="114848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135D74DC-3839-4A42-B20C-F1EF29524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283718"/>
            <a:ext cx="131685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8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Energías Limpias"/>
          <p:cNvSpPr txBox="1">
            <a:spLocks noGrp="1"/>
          </p:cNvSpPr>
          <p:nvPr>
            <p:ph type="title"/>
          </p:nvPr>
        </p:nvSpPr>
        <p:spPr>
          <a:xfrm>
            <a:off x="685800" y="1293910"/>
            <a:ext cx="7772401" cy="1021557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dirty="0" err="1"/>
              <a:t>Energías</a:t>
            </a:r>
            <a:r>
              <a:rPr dirty="0"/>
              <a:t> </a:t>
            </a:r>
            <a:r>
              <a:rPr dirty="0" err="1"/>
              <a:t>Limpias</a:t>
            </a:r>
            <a:endParaRPr dirty="0"/>
          </a:p>
        </p:txBody>
      </p:sp>
      <p:sp>
        <p:nvSpPr>
          <p:cNvPr id="126" name="Obtención…"/>
          <p:cNvSpPr txBox="1">
            <a:spLocks noGrp="1"/>
          </p:cNvSpPr>
          <p:nvPr>
            <p:ph type="body" sz="quarter" idx="1"/>
          </p:nvPr>
        </p:nvSpPr>
        <p:spPr>
          <a:xfrm>
            <a:off x="685800" y="2417588"/>
            <a:ext cx="7772401" cy="112514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/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Obtención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Ahorro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Indirecto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Almacenamiento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6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Obtención"/>
          <p:cNvSpPr txBox="1">
            <a:spLocks noGrp="1"/>
          </p:cNvSpPr>
          <p:nvPr>
            <p:ph type="title"/>
          </p:nvPr>
        </p:nvSpPr>
        <p:spPr>
          <a:xfrm>
            <a:off x="685800" y="3668033"/>
            <a:ext cx="7772401" cy="1021557"/>
          </a:xfrm>
          <a:prstGeom prst="rect">
            <a:avLst/>
          </a:prstGeom>
        </p:spPr>
        <p:txBody>
          <a:bodyPr anchor="ctr"/>
          <a:lstStyle/>
          <a:p>
            <a:r>
              <a:t>Obtención</a:t>
            </a:r>
          </a:p>
        </p:txBody>
      </p:sp>
    </p:spTree>
    <p:extLst>
      <p:ext uri="{BB962C8B-B14F-4D97-AF65-F5344CB8AC3E}">
        <p14:creationId xmlns:p14="http://schemas.microsoft.com/office/powerpoint/2010/main" val="2300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aneles Solares"/>
          <p:cNvSpPr txBox="1">
            <a:spLocks noGrp="1"/>
          </p:cNvSpPr>
          <p:nvPr>
            <p:ph type="title"/>
          </p:nvPr>
        </p:nvSpPr>
        <p:spPr>
          <a:xfrm>
            <a:off x="457200" y="143774"/>
            <a:ext cx="8229600" cy="857251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Paneles</a:t>
            </a:r>
            <a:r>
              <a:rPr dirty="0"/>
              <a:t> </a:t>
            </a:r>
            <a:r>
              <a:rPr dirty="0" err="1"/>
              <a:t>Solares</a:t>
            </a:r>
            <a:endParaRPr dirty="0"/>
          </a:p>
        </p:txBody>
      </p:sp>
      <p:pic>
        <p:nvPicPr>
          <p:cNvPr id="131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685425" y="1252046"/>
            <a:ext cx="2513072" cy="162574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32" name="Línea"/>
          <p:cNvSpPr/>
          <p:nvPr/>
        </p:nvSpPr>
        <p:spPr>
          <a:xfrm>
            <a:off x="3687027" y="3615687"/>
            <a:ext cx="1470105" cy="1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33" name="Placa de Silicio"/>
          <p:cNvSpPr txBox="1"/>
          <p:nvPr/>
        </p:nvSpPr>
        <p:spPr>
          <a:xfrm>
            <a:off x="5130956" y="1626592"/>
            <a:ext cx="165098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Placa de Silicio</a:t>
            </a:r>
          </a:p>
        </p:txBody>
      </p:sp>
      <p:pic>
        <p:nvPicPr>
          <p:cNvPr id="134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4192" y="2475224"/>
            <a:ext cx="2817927" cy="228092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35" name="Línea"/>
          <p:cNvSpPr/>
          <p:nvPr/>
        </p:nvSpPr>
        <p:spPr>
          <a:xfrm flipH="1">
            <a:off x="3435995" y="1805662"/>
            <a:ext cx="1470105" cy="1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36" name="Placa de Grafeno"/>
          <p:cNvSpPr txBox="1"/>
          <p:nvPr/>
        </p:nvSpPr>
        <p:spPr>
          <a:xfrm>
            <a:off x="1380159" y="3436617"/>
            <a:ext cx="1862508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Placa de Grafeno</a:t>
            </a:r>
          </a:p>
        </p:txBody>
      </p:sp>
    </p:spTree>
    <p:extLst>
      <p:ext uri="{BB962C8B-B14F-4D97-AF65-F5344CB8AC3E}">
        <p14:creationId xmlns:p14="http://schemas.microsoft.com/office/powerpoint/2010/main" val="7611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Fotosíntesis Artifici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Fotosíntesis Artificial</a:t>
            </a:r>
          </a:p>
        </p:txBody>
      </p:sp>
      <p:pic>
        <p:nvPicPr>
          <p:cNvPr id="139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643334" y="2118385"/>
            <a:ext cx="4555398" cy="256424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40" name="Luz Solar + Agua + CO2"/>
          <p:cNvSpPr txBox="1">
            <a:spLocks noGrp="1"/>
          </p:cNvSpPr>
          <p:nvPr>
            <p:ph type="body" sz="quarter" idx="1"/>
          </p:nvPr>
        </p:nvSpPr>
        <p:spPr>
          <a:xfrm>
            <a:off x="585047" y="1272722"/>
            <a:ext cx="4931896" cy="1006576"/>
          </a:xfrm>
          <a:prstGeom prst="rect">
            <a:avLst/>
          </a:prstGeom>
        </p:spPr>
        <p:txBody>
          <a:bodyPr/>
          <a:lstStyle/>
          <a:p>
            <a:r>
              <a:rPr dirty="0"/>
              <a:t>Luz Solar + </a:t>
            </a:r>
            <a:r>
              <a:rPr lang="es-ES" dirty="0" smtClean="0"/>
              <a:t>H</a:t>
            </a:r>
            <a:r>
              <a:rPr lang="es-ES" baseline="-5999" dirty="0" smtClean="0"/>
              <a:t>2</a:t>
            </a:r>
            <a:r>
              <a:rPr lang="es-ES" dirty="0"/>
              <a:t>O</a:t>
            </a:r>
            <a:r>
              <a:rPr dirty="0" smtClean="0"/>
              <a:t> </a:t>
            </a:r>
            <a:r>
              <a:rPr dirty="0"/>
              <a:t>+ CO</a:t>
            </a:r>
            <a:r>
              <a:rPr baseline="-5999" dirty="0"/>
              <a:t>2 </a:t>
            </a:r>
            <a:r>
              <a:rPr dirty="0"/>
              <a:t> </a:t>
            </a:r>
          </a:p>
        </p:txBody>
      </p:sp>
      <p:sp>
        <p:nvSpPr>
          <p:cNvPr id="141" name="Línea"/>
          <p:cNvSpPr/>
          <p:nvPr/>
        </p:nvSpPr>
        <p:spPr>
          <a:xfrm>
            <a:off x="5126681" y="1584457"/>
            <a:ext cx="1197864" cy="1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2" name="Energía"/>
          <p:cNvSpPr txBox="1"/>
          <p:nvPr/>
        </p:nvSpPr>
        <p:spPr>
          <a:xfrm>
            <a:off x="6673318" y="1341887"/>
            <a:ext cx="1245522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700"/>
            </a:lvl1pPr>
          </a:lstStyle>
          <a:p>
            <a:r>
              <a:t>Energía</a:t>
            </a:r>
          </a:p>
        </p:txBody>
      </p:sp>
      <p:pic>
        <p:nvPicPr>
          <p:cNvPr id="143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58919" y="2269568"/>
            <a:ext cx="1245522" cy="1210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76108" y="3547323"/>
            <a:ext cx="1245523" cy="12455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1838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Ahorro Indirecto"/>
          <p:cNvSpPr txBox="1">
            <a:spLocks noGrp="1"/>
          </p:cNvSpPr>
          <p:nvPr>
            <p:ph type="title"/>
          </p:nvPr>
        </p:nvSpPr>
        <p:spPr>
          <a:xfrm>
            <a:off x="-12700" y="3765682"/>
            <a:ext cx="6287741" cy="1153915"/>
          </a:xfrm>
          <a:prstGeom prst="rect">
            <a:avLst/>
          </a:prstGeom>
        </p:spPr>
        <p:txBody>
          <a:bodyPr/>
          <a:lstStyle>
            <a:lvl1pPr>
              <a:defRPr b="1" cap="all"/>
            </a:lvl1pPr>
          </a:lstStyle>
          <a:p>
            <a:r>
              <a:t>Ahorro Indirecto</a:t>
            </a:r>
          </a:p>
        </p:txBody>
      </p:sp>
    </p:spTree>
    <p:extLst>
      <p:ext uri="{BB962C8B-B14F-4D97-AF65-F5344CB8AC3E}">
        <p14:creationId xmlns:p14="http://schemas.microsoft.com/office/powerpoint/2010/main" val="1110025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1 m2 de Grafeno"/>
          <p:cNvSpPr txBox="1"/>
          <p:nvPr/>
        </p:nvSpPr>
        <p:spPr>
          <a:xfrm>
            <a:off x="893231" y="3478529"/>
            <a:ext cx="2514214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600"/>
            </a:pPr>
            <a:r>
              <a:t>1 m</a:t>
            </a:r>
            <a:r>
              <a:rPr baseline="31999"/>
              <a:t>2</a:t>
            </a:r>
            <a:r>
              <a:t> de Grafeno</a:t>
            </a:r>
          </a:p>
        </p:txBody>
      </p:sp>
      <p:sp>
        <p:nvSpPr>
          <p:cNvPr id="149" name="0,77 mg"/>
          <p:cNvSpPr txBox="1"/>
          <p:nvPr/>
        </p:nvSpPr>
        <p:spPr>
          <a:xfrm>
            <a:off x="5994146" y="3478529"/>
            <a:ext cx="1284187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/>
            </a:lvl1pPr>
          </a:lstStyle>
          <a:p>
            <a:r>
              <a:t>0,77 mg</a:t>
            </a:r>
          </a:p>
        </p:txBody>
      </p:sp>
      <p:pic>
        <p:nvPicPr>
          <p:cNvPr id="150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8094" y="899550"/>
            <a:ext cx="2907812" cy="23262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51" name="Línea"/>
          <p:cNvSpPr/>
          <p:nvPr/>
        </p:nvSpPr>
        <p:spPr>
          <a:xfrm>
            <a:off x="3601134" y="3714750"/>
            <a:ext cx="1941732" cy="1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76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Almacenamiento"/>
          <p:cNvSpPr txBox="1">
            <a:spLocks noGrp="1"/>
          </p:cNvSpPr>
          <p:nvPr>
            <p:ph type="title"/>
          </p:nvPr>
        </p:nvSpPr>
        <p:spPr>
          <a:xfrm>
            <a:off x="457199" y="3913083"/>
            <a:ext cx="8229601" cy="857251"/>
          </a:xfrm>
          <a:prstGeom prst="rect">
            <a:avLst/>
          </a:prstGeom>
        </p:spPr>
        <p:txBody>
          <a:bodyPr/>
          <a:lstStyle>
            <a:lvl1pPr algn="l">
              <a:defRPr b="1" cap="all"/>
            </a:lvl1pPr>
          </a:lstStyle>
          <a:p>
            <a:r>
              <a:t>Almacenamiento</a:t>
            </a:r>
          </a:p>
        </p:txBody>
      </p:sp>
    </p:spTree>
    <p:extLst>
      <p:ext uri="{BB962C8B-B14F-4D97-AF65-F5344CB8AC3E}">
        <p14:creationId xmlns:p14="http://schemas.microsoft.com/office/powerpoint/2010/main" val="34600029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Batería de Grafeno"/>
          <p:cNvSpPr txBox="1">
            <a:spLocks noGrp="1"/>
          </p:cNvSpPr>
          <p:nvPr>
            <p:ph type="body" sz="quarter" idx="4294967295"/>
          </p:nvPr>
        </p:nvSpPr>
        <p:spPr>
          <a:xfrm>
            <a:off x="558540" y="434512"/>
            <a:ext cx="3710976" cy="948681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600"/>
              </a:spcBef>
              <a:buSzTx/>
              <a:buFontTx/>
              <a:buNone/>
              <a:defRPr sz="2800"/>
            </a:lvl1pPr>
          </a:lstStyle>
          <a:p>
            <a:r>
              <a:t>Batería de Grafeno</a:t>
            </a:r>
          </a:p>
        </p:txBody>
      </p:sp>
      <p:pic>
        <p:nvPicPr>
          <p:cNvPr id="156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 l="22190" t="2772" r="21306" b="3965"/>
          <a:stretch>
            <a:fillRect/>
          </a:stretch>
        </p:blipFill>
        <p:spPr>
          <a:xfrm>
            <a:off x="5186837" y="1538038"/>
            <a:ext cx="3258118" cy="2816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77" extrusionOk="0">
                <a:moveTo>
                  <a:pt x="10562" y="6"/>
                </a:moveTo>
                <a:cubicBezTo>
                  <a:pt x="10503" y="-23"/>
                  <a:pt x="10321" y="66"/>
                  <a:pt x="10022" y="273"/>
                </a:cubicBezTo>
                <a:cubicBezTo>
                  <a:pt x="9775" y="445"/>
                  <a:pt x="9551" y="581"/>
                  <a:pt x="9523" y="571"/>
                </a:cubicBezTo>
                <a:cubicBezTo>
                  <a:pt x="9495" y="562"/>
                  <a:pt x="9425" y="609"/>
                  <a:pt x="9370" y="681"/>
                </a:cubicBezTo>
                <a:cubicBezTo>
                  <a:pt x="9315" y="752"/>
                  <a:pt x="8532" y="1314"/>
                  <a:pt x="7627" y="1930"/>
                </a:cubicBezTo>
                <a:cubicBezTo>
                  <a:pt x="6722" y="2547"/>
                  <a:pt x="5688" y="3256"/>
                  <a:pt x="5329" y="3505"/>
                </a:cubicBezTo>
                <a:cubicBezTo>
                  <a:pt x="4969" y="3755"/>
                  <a:pt x="4661" y="3947"/>
                  <a:pt x="4645" y="3928"/>
                </a:cubicBezTo>
                <a:cubicBezTo>
                  <a:pt x="4629" y="3910"/>
                  <a:pt x="4577" y="3945"/>
                  <a:pt x="4529" y="4007"/>
                </a:cubicBezTo>
                <a:cubicBezTo>
                  <a:pt x="4482" y="4070"/>
                  <a:pt x="3786" y="4565"/>
                  <a:pt x="2983" y="5111"/>
                </a:cubicBezTo>
                <a:cubicBezTo>
                  <a:pt x="1046" y="6428"/>
                  <a:pt x="976" y="6485"/>
                  <a:pt x="937" y="6689"/>
                </a:cubicBezTo>
                <a:cubicBezTo>
                  <a:pt x="919" y="6782"/>
                  <a:pt x="899" y="6883"/>
                  <a:pt x="892" y="6914"/>
                </a:cubicBezTo>
                <a:cubicBezTo>
                  <a:pt x="886" y="6945"/>
                  <a:pt x="679" y="7110"/>
                  <a:pt x="432" y="7282"/>
                </a:cubicBezTo>
                <a:cubicBezTo>
                  <a:pt x="84" y="7525"/>
                  <a:pt x="-12" y="7620"/>
                  <a:pt x="1" y="7714"/>
                </a:cubicBezTo>
                <a:cubicBezTo>
                  <a:pt x="10" y="7780"/>
                  <a:pt x="19" y="7883"/>
                  <a:pt x="19" y="7939"/>
                </a:cubicBezTo>
                <a:cubicBezTo>
                  <a:pt x="19" y="7995"/>
                  <a:pt x="52" y="8056"/>
                  <a:pt x="90" y="8073"/>
                </a:cubicBezTo>
                <a:cubicBezTo>
                  <a:pt x="147" y="8098"/>
                  <a:pt x="1921" y="10372"/>
                  <a:pt x="3511" y="12458"/>
                </a:cubicBezTo>
                <a:cubicBezTo>
                  <a:pt x="3678" y="12676"/>
                  <a:pt x="4102" y="13226"/>
                  <a:pt x="4450" y="13680"/>
                </a:cubicBezTo>
                <a:cubicBezTo>
                  <a:pt x="5575" y="15147"/>
                  <a:pt x="5636" y="15236"/>
                  <a:pt x="5636" y="15307"/>
                </a:cubicBezTo>
                <a:cubicBezTo>
                  <a:pt x="5636" y="15345"/>
                  <a:pt x="5682" y="15401"/>
                  <a:pt x="5736" y="15432"/>
                </a:cubicBezTo>
                <a:cubicBezTo>
                  <a:pt x="5790" y="15462"/>
                  <a:pt x="5986" y="15687"/>
                  <a:pt x="6173" y="15933"/>
                </a:cubicBezTo>
                <a:cubicBezTo>
                  <a:pt x="6359" y="16179"/>
                  <a:pt x="6667" y="16583"/>
                  <a:pt x="6856" y="16830"/>
                </a:cubicBezTo>
                <a:cubicBezTo>
                  <a:pt x="7046" y="17078"/>
                  <a:pt x="7821" y="18090"/>
                  <a:pt x="8576" y="19077"/>
                </a:cubicBezTo>
                <a:cubicBezTo>
                  <a:pt x="9332" y="20065"/>
                  <a:pt x="10083" y="21031"/>
                  <a:pt x="10246" y="21224"/>
                </a:cubicBezTo>
                <a:cubicBezTo>
                  <a:pt x="10409" y="21418"/>
                  <a:pt x="10585" y="21577"/>
                  <a:pt x="10638" y="21577"/>
                </a:cubicBezTo>
                <a:cubicBezTo>
                  <a:pt x="10757" y="21577"/>
                  <a:pt x="11050" y="21402"/>
                  <a:pt x="11374" y="21136"/>
                </a:cubicBezTo>
                <a:cubicBezTo>
                  <a:pt x="11509" y="21025"/>
                  <a:pt x="11902" y="20702"/>
                  <a:pt x="12247" y="20418"/>
                </a:cubicBezTo>
                <a:cubicBezTo>
                  <a:pt x="12592" y="20135"/>
                  <a:pt x="12904" y="19905"/>
                  <a:pt x="12941" y="19905"/>
                </a:cubicBezTo>
                <a:cubicBezTo>
                  <a:pt x="12978" y="19905"/>
                  <a:pt x="13018" y="19871"/>
                  <a:pt x="13031" y="19832"/>
                </a:cubicBezTo>
                <a:cubicBezTo>
                  <a:pt x="13070" y="19715"/>
                  <a:pt x="14286" y="18754"/>
                  <a:pt x="14343" y="18795"/>
                </a:cubicBezTo>
                <a:cubicBezTo>
                  <a:pt x="14372" y="18815"/>
                  <a:pt x="14388" y="18796"/>
                  <a:pt x="14380" y="18752"/>
                </a:cubicBezTo>
                <a:cubicBezTo>
                  <a:pt x="14372" y="18708"/>
                  <a:pt x="14419" y="18663"/>
                  <a:pt x="14485" y="18652"/>
                </a:cubicBezTo>
                <a:cubicBezTo>
                  <a:pt x="14551" y="18640"/>
                  <a:pt x="14594" y="18609"/>
                  <a:pt x="14580" y="18582"/>
                </a:cubicBezTo>
                <a:cubicBezTo>
                  <a:pt x="14551" y="18529"/>
                  <a:pt x="14938" y="18211"/>
                  <a:pt x="15029" y="18211"/>
                </a:cubicBezTo>
                <a:cubicBezTo>
                  <a:pt x="15059" y="18211"/>
                  <a:pt x="15082" y="18189"/>
                  <a:pt x="15082" y="18162"/>
                </a:cubicBezTo>
                <a:cubicBezTo>
                  <a:pt x="15082" y="18078"/>
                  <a:pt x="15717" y="17590"/>
                  <a:pt x="15773" y="17630"/>
                </a:cubicBezTo>
                <a:cubicBezTo>
                  <a:pt x="15803" y="17651"/>
                  <a:pt x="15821" y="17642"/>
                  <a:pt x="15813" y="17609"/>
                </a:cubicBezTo>
                <a:cubicBezTo>
                  <a:pt x="15799" y="17553"/>
                  <a:pt x="16339" y="17086"/>
                  <a:pt x="17396" y="16237"/>
                </a:cubicBezTo>
                <a:cubicBezTo>
                  <a:pt x="17735" y="15965"/>
                  <a:pt x="17842" y="15906"/>
                  <a:pt x="17896" y="15964"/>
                </a:cubicBezTo>
                <a:cubicBezTo>
                  <a:pt x="17950" y="16021"/>
                  <a:pt x="17957" y="16015"/>
                  <a:pt x="17932" y="15933"/>
                </a:cubicBezTo>
                <a:cubicBezTo>
                  <a:pt x="17908" y="15854"/>
                  <a:pt x="18038" y="15718"/>
                  <a:pt x="18490" y="15352"/>
                </a:cubicBezTo>
                <a:cubicBezTo>
                  <a:pt x="18814" y="15090"/>
                  <a:pt x="19110" y="14881"/>
                  <a:pt x="19147" y="14890"/>
                </a:cubicBezTo>
                <a:cubicBezTo>
                  <a:pt x="19184" y="14900"/>
                  <a:pt x="19242" y="14854"/>
                  <a:pt x="19273" y="14787"/>
                </a:cubicBezTo>
                <a:cubicBezTo>
                  <a:pt x="19320" y="14687"/>
                  <a:pt x="20354" y="13802"/>
                  <a:pt x="20867" y="13425"/>
                </a:cubicBezTo>
                <a:cubicBezTo>
                  <a:pt x="21119" y="13239"/>
                  <a:pt x="21497" y="12757"/>
                  <a:pt x="21559" y="12543"/>
                </a:cubicBezTo>
                <a:cubicBezTo>
                  <a:pt x="21577" y="12477"/>
                  <a:pt x="21587" y="12424"/>
                  <a:pt x="21588" y="12372"/>
                </a:cubicBezTo>
                <a:cubicBezTo>
                  <a:pt x="21588" y="12217"/>
                  <a:pt x="21483" y="12080"/>
                  <a:pt x="21135" y="11679"/>
                </a:cubicBezTo>
                <a:cubicBezTo>
                  <a:pt x="20930" y="11443"/>
                  <a:pt x="20819" y="11272"/>
                  <a:pt x="20843" y="11226"/>
                </a:cubicBezTo>
                <a:cubicBezTo>
                  <a:pt x="20867" y="11181"/>
                  <a:pt x="20860" y="11167"/>
                  <a:pt x="20825" y="11193"/>
                </a:cubicBezTo>
                <a:cubicBezTo>
                  <a:pt x="20771" y="11231"/>
                  <a:pt x="17986" y="8039"/>
                  <a:pt x="13144" y="2380"/>
                </a:cubicBezTo>
                <a:lnTo>
                  <a:pt x="11179" y="85"/>
                </a:lnTo>
                <a:lnTo>
                  <a:pt x="10917" y="66"/>
                </a:lnTo>
                <a:cubicBezTo>
                  <a:pt x="10771" y="56"/>
                  <a:pt x="10610" y="29"/>
                  <a:pt x="10562" y="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7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797511" y="1828898"/>
            <a:ext cx="3233034" cy="261610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520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50" y="1320800"/>
            <a:ext cx="7175500" cy="25019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255463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857250"/>
          </a:xfrm>
        </p:spPr>
        <p:txBody>
          <a:bodyPr/>
          <a:lstStyle/>
          <a:p>
            <a:r>
              <a:rPr lang="es-ES" dirty="0" smtClean="0"/>
              <a:t>Grupo Investigador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06896" y="977478"/>
            <a:ext cx="8229600" cy="3394472"/>
          </a:xfrm>
        </p:spPr>
        <p:txBody>
          <a:bodyPr numCol="2">
            <a:normAutofit fontScale="62500" lnSpcReduction="20000"/>
          </a:bodyPr>
          <a:lstStyle/>
          <a:p>
            <a:r>
              <a:rPr lang="es-ES" dirty="0" smtClean="0"/>
              <a:t>Arellano </a:t>
            </a:r>
            <a:r>
              <a:rPr lang="es-ES" dirty="0" err="1" smtClean="0"/>
              <a:t>Atienza</a:t>
            </a:r>
            <a:r>
              <a:rPr lang="es-ES" dirty="0" smtClean="0"/>
              <a:t>, Laura</a:t>
            </a:r>
          </a:p>
          <a:p>
            <a:r>
              <a:rPr lang="es-ES" dirty="0" smtClean="0"/>
              <a:t>Barroso Martín, Diego</a:t>
            </a:r>
          </a:p>
          <a:p>
            <a:r>
              <a:rPr lang="es-ES" dirty="0" smtClean="0"/>
              <a:t>Chaves Losada, Alba</a:t>
            </a:r>
          </a:p>
          <a:p>
            <a:r>
              <a:rPr lang="es-ES" dirty="0" smtClean="0"/>
              <a:t>Cid Prieto, </a:t>
            </a:r>
            <a:r>
              <a:rPr lang="es-ES" dirty="0" err="1" smtClean="0"/>
              <a:t>Xoel</a:t>
            </a:r>
            <a:endParaRPr lang="es-ES" dirty="0" smtClean="0"/>
          </a:p>
          <a:p>
            <a:r>
              <a:rPr lang="es-ES" dirty="0" err="1" smtClean="0"/>
              <a:t>Cuber</a:t>
            </a:r>
            <a:r>
              <a:rPr lang="es-ES" dirty="0" smtClean="0"/>
              <a:t> Caballero, Sergio</a:t>
            </a:r>
          </a:p>
          <a:p>
            <a:r>
              <a:rPr lang="es-ES" dirty="0" smtClean="0"/>
              <a:t>Elena </a:t>
            </a:r>
            <a:r>
              <a:rPr lang="es-ES" dirty="0" err="1" smtClean="0"/>
              <a:t>Chilu</a:t>
            </a:r>
            <a:r>
              <a:rPr lang="es-ES" dirty="0" smtClean="0"/>
              <a:t>, Elisa</a:t>
            </a:r>
          </a:p>
          <a:p>
            <a:r>
              <a:rPr lang="es-ES" dirty="0" smtClean="0"/>
              <a:t>Escudero Castañeda, </a:t>
            </a:r>
            <a:r>
              <a:rPr lang="es-ES" dirty="0" smtClean="0"/>
              <a:t>María</a:t>
            </a:r>
            <a:endParaRPr lang="es-ES" dirty="0" smtClean="0"/>
          </a:p>
          <a:p>
            <a:r>
              <a:rPr lang="es-ES" dirty="0" smtClean="0"/>
              <a:t>García </a:t>
            </a:r>
            <a:r>
              <a:rPr lang="es-ES" dirty="0" err="1" smtClean="0"/>
              <a:t>Gútiez</a:t>
            </a:r>
            <a:r>
              <a:rPr lang="es-ES" dirty="0" smtClean="0"/>
              <a:t>, Carla</a:t>
            </a:r>
          </a:p>
          <a:p>
            <a:r>
              <a:rPr lang="es-ES" dirty="0" err="1" smtClean="0"/>
              <a:t>Khudov</a:t>
            </a:r>
            <a:r>
              <a:rPr lang="es-ES" dirty="0" smtClean="0"/>
              <a:t>, </a:t>
            </a:r>
            <a:r>
              <a:rPr lang="es-ES" dirty="0" smtClean="0"/>
              <a:t>Pavel</a:t>
            </a:r>
          </a:p>
          <a:p>
            <a:r>
              <a:rPr lang="es-ES" dirty="0" smtClean="0"/>
              <a:t>López </a:t>
            </a:r>
            <a:r>
              <a:rPr lang="es-ES" dirty="0" err="1" smtClean="0"/>
              <a:t>Velduque</a:t>
            </a:r>
            <a:r>
              <a:rPr lang="es-ES" dirty="0" smtClean="0"/>
              <a:t>, Luis</a:t>
            </a:r>
          </a:p>
          <a:p>
            <a:endParaRPr lang="es-ES" dirty="0" smtClean="0"/>
          </a:p>
          <a:p>
            <a:r>
              <a:rPr lang="es-ES" dirty="0" smtClean="0"/>
              <a:t>Linares </a:t>
            </a:r>
            <a:r>
              <a:rPr lang="es-ES" dirty="0" smtClean="0"/>
              <a:t>Pérez, Arantxa</a:t>
            </a:r>
          </a:p>
          <a:p>
            <a:r>
              <a:rPr lang="es-ES" dirty="0" err="1" smtClean="0"/>
              <a:t>Mateu</a:t>
            </a:r>
            <a:r>
              <a:rPr lang="es-ES" dirty="0" smtClean="0"/>
              <a:t>, </a:t>
            </a:r>
            <a:r>
              <a:rPr lang="es-ES" dirty="0" err="1" smtClean="0"/>
              <a:t>Vincent</a:t>
            </a:r>
            <a:r>
              <a:rPr lang="es-ES" dirty="0" smtClean="0"/>
              <a:t> </a:t>
            </a:r>
          </a:p>
          <a:p>
            <a:r>
              <a:rPr lang="es-ES" dirty="0" smtClean="0"/>
              <a:t>Mediavilla </a:t>
            </a:r>
            <a:r>
              <a:rPr lang="es-ES" dirty="0" err="1" smtClean="0"/>
              <a:t>Carrancio</a:t>
            </a:r>
            <a:r>
              <a:rPr lang="es-ES" dirty="0" smtClean="0"/>
              <a:t>, Adrián</a:t>
            </a:r>
          </a:p>
          <a:p>
            <a:r>
              <a:rPr lang="es-ES" dirty="0" err="1" smtClean="0"/>
              <a:t>Otín</a:t>
            </a:r>
            <a:r>
              <a:rPr lang="es-ES" dirty="0" smtClean="0"/>
              <a:t> Rebollo, Laura </a:t>
            </a:r>
            <a:r>
              <a:rPr lang="es-ES" dirty="0" err="1" smtClean="0"/>
              <a:t>Lian</a:t>
            </a:r>
            <a:endParaRPr lang="es-ES" dirty="0" smtClean="0"/>
          </a:p>
          <a:p>
            <a:r>
              <a:rPr lang="es-ES" dirty="0" smtClean="0"/>
              <a:t>Pacheco Lozano, Silvia</a:t>
            </a:r>
          </a:p>
          <a:p>
            <a:r>
              <a:rPr lang="es-ES" dirty="0" smtClean="0"/>
              <a:t>Parla Rodríguez, Natalia</a:t>
            </a:r>
          </a:p>
          <a:p>
            <a:r>
              <a:rPr lang="es-ES" dirty="0" smtClean="0"/>
              <a:t>Ramírez Zarzoso, Javier</a:t>
            </a:r>
          </a:p>
          <a:p>
            <a:r>
              <a:rPr lang="es-ES" dirty="0" smtClean="0"/>
              <a:t>Romero Vaca, Andrea</a:t>
            </a:r>
          </a:p>
          <a:p>
            <a:r>
              <a:rPr lang="es-ES" dirty="0" err="1" smtClean="0"/>
              <a:t>Sarrió</a:t>
            </a:r>
            <a:r>
              <a:rPr lang="es-ES" dirty="0" smtClean="0"/>
              <a:t> Vendrell, Nerea</a:t>
            </a:r>
          </a:p>
          <a:p>
            <a:r>
              <a:rPr lang="es-ES" dirty="0" smtClean="0"/>
              <a:t>Villalobos Ramos, Laia</a:t>
            </a:r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2053EECB-55E1-034E-842C-A866C1D6BBA2}"/>
              </a:ext>
            </a:extLst>
          </p:cNvPr>
          <p:cNvSpPr txBox="1"/>
          <p:nvPr/>
        </p:nvSpPr>
        <p:spPr>
          <a:xfrm>
            <a:off x="2497291" y="4229675"/>
            <a:ext cx="3730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/>
              <a:t>Moderador: Adrián Expósito Martínez</a:t>
            </a:r>
          </a:p>
          <a:p>
            <a:pPr algn="ctr"/>
            <a:r>
              <a:rPr lang="es-ES" dirty="0" smtClean="0"/>
              <a:t>Secretario: Javier Herrero </a:t>
            </a:r>
            <a:r>
              <a:rPr lang="es-ES" dirty="0" err="1" smtClean="0"/>
              <a:t>Canedo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758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URIFICACIONES"/>
          <p:cNvSpPr txBox="1">
            <a:spLocks noGrp="1"/>
          </p:cNvSpPr>
          <p:nvPr>
            <p:ph type="ctrTitle"/>
          </p:nvPr>
        </p:nvSpPr>
        <p:spPr>
          <a:xfrm>
            <a:off x="685800" y="1721429"/>
            <a:ext cx="7772401" cy="110252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PURIFICACIONES</a:t>
            </a:r>
          </a:p>
        </p:txBody>
      </p:sp>
      <p:sp>
        <p:nvSpPr>
          <p:cNvPr id="162" name="Agua…"/>
          <p:cNvSpPr txBox="1">
            <a:spLocks noGrp="1"/>
          </p:cNvSpPr>
          <p:nvPr>
            <p:ph type="subTitle" sz="quarter" idx="1"/>
          </p:nvPr>
        </p:nvSpPr>
        <p:spPr>
          <a:xfrm>
            <a:off x="1371599" y="2737428"/>
            <a:ext cx="6400801" cy="1314451"/>
          </a:xfrm>
          <a:prstGeom prst="rect">
            <a:avLst/>
          </a:prstGeom>
        </p:spPr>
        <p:txBody>
          <a:bodyPr/>
          <a:lstStyle/>
          <a:p>
            <a:pPr lvl="1"/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Agua</a:t>
            </a:r>
          </a:p>
          <a:p>
            <a:pPr lvl="1"/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Aire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2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URIFICACIÓN DE AGUA"/>
          <p:cNvSpPr txBox="1"/>
          <p:nvPr/>
        </p:nvSpPr>
        <p:spPr>
          <a:xfrm>
            <a:off x="457199" y="3928570"/>
            <a:ext cx="8229601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defRPr sz="4400" b="1"/>
            </a:lvl1pPr>
          </a:lstStyle>
          <a:p>
            <a:r>
              <a:t>PURIFICACIÓN DE AGUA</a:t>
            </a:r>
          </a:p>
        </p:txBody>
      </p:sp>
    </p:spTree>
    <p:extLst>
      <p:ext uri="{BB962C8B-B14F-4D97-AF65-F5344CB8AC3E}">
        <p14:creationId xmlns:p14="http://schemas.microsoft.com/office/powerpoint/2010/main" val="52437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345" y="543144"/>
            <a:ext cx="2958185" cy="235712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67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4411" y="2537113"/>
            <a:ext cx="3388155" cy="206301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68" name="Nanopartículas de Plata"/>
          <p:cNvSpPr txBox="1"/>
          <p:nvPr/>
        </p:nvSpPr>
        <p:spPr>
          <a:xfrm>
            <a:off x="736744" y="3954440"/>
            <a:ext cx="2543508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Nanopartículas de Plata</a:t>
            </a:r>
          </a:p>
        </p:txBody>
      </p:sp>
      <p:sp>
        <p:nvSpPr>
          <p:cNvPr id="169" name="Nanobots Janus"/>
          <p:cNvSpPr txBox="1"/>
          <p:nvPr/>
        </p:nvSpPr>
        <p:spPr>
          <a:xfrm>
            <a:off x="5952888" y="952759"/>
            <a:ext cx="169116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Nanobots Janus</a:t>
            </a:r>
          </a:p>
        </p:txBody>
      </p:sp>
      <p:sp>
        <p:nvSpPr>
          <p:cNvPr id="170" name="Línea"/>
          <p:cNvSpPr/>
          <p:nvPr/>
        </p:nvSpPr>
        <p:spPr>
          <a:xfrm flipV="1">
            <a:off x="2109408" y="3027601"/>
            <a:ext cx="1" cy="799423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71" name="Línea"/>
          <p:cNvSpPr/>
          <p:nvPr/>
        </p:nvSpPr>
        <p:spPr>
          <a:xfrm>
            <a:off x="6798472" y="1402455"/>
            <a:ext cx="1" cy="799423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10177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Membranas de…"/>
          <p:cNvSpPr txBox="1"/>
          <p:nvPr/>
        </p:nvSpPr>
        <p:spPr>
          <a:xfrm>
            <a:off x="340921" y="3567267"/>
            <a:ext cx="2769778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/>
            </a:pPr>
            <a:r>
              <a:t>Membranas de </a:t>
            </a:r>
          </a:p>
          <a:p>
            <a:pPr algn="ctr">
              <a:defRPr sz="2000"/>
            </a:pPr>
            <a:r>
              <a:t>Óxido de Grafeno</a:t>
            </a:r>
          </a:p>
        </p:txBody>
      </p:sp>
      <p:pic>
        <p:nvPicPr>
          <p:cNvPr id="174" name="Imagen" descr="Imagen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584786" y="616603"/>
            <a:ext cx="4213913" cy="2368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1037" y="2823468"/>
            <a:ext cx="5414617" cy="1909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75773" y="542163"/>
            <a:ext cx="2566291" cy="1999059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Nanotubo de…"/>
          <p:cNvSpPr txBox="1"/>
          <p:nvPr/>
        </p:nvSpPr>
        <p:spPr>
          <a:xfrm>
            <a:off x="7185920" y="1850797"/>
            <a:ext cx="1320960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600"/>
            </a:pPr>
            <a:r>
              <a:t>Nanotubo de</a:t>
            </a:r>
          </a:p>
          <a:p>
            <a:pPr algn="ctr">
              <a:defRPr sz="1600"/>
            </a:pPr>
            <a:r>
              <a:t>Carbono</a:t>
            </a:r>
          </a:p>
        </p:txBody>
      </p:sp>
    </p:spTree>
    <p:extLst>
      <p:ext uri="{BB962C8B-B14F-4D97-AF65-F5344CB8AC3E}">
        <p14:creationId xmlns:p14="http://schemas.microsoft.com/office/powerpoint/2010/main" val="155393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urificación de Aire"/>
          <p:cNvSpPr txBox="1">
            <a:spLocks noGrp="1"/>
          </p:cNvSpPr>
          <p:nvPr>
            <p:ph type="title"/>
          </p:nvPr>
        </p:nvSpPr>
        <p:spPr>
          <a:xfrm>
            <a:off x="558800" y="3878156"/>
            <a:ext cx="8229601" cy="857251"/>
          </a:xfrm>
          <a:prstGeom prst="rect">
            <a:avLst/>
          </a:prstGeom>
        </p:spPr>
        <p:txBody>
          <a:bodyPr/>
          <a:lstStyle>
            <a:lvl1pPr algn="l">
              <a:defRPr b="1" cap="all"/>
            </a:lvl1pPr>
          </a:lstStyle>
          <a:p>
            <a:r>
              <a:t>Purificación de Aire</a:t>
            </a:r>
          </a:p>
        </p:txBody>
      </p:sp>
    </p:spTree>
    <p:extLst>
      <p:ext uri="{BB962C8B-B14F-4D97-AF65-F5344CB8AC3E}">
        <p14:creationId xmlns:p14="http://schemas.microsoft.com/office/powerpoint/2010/main" val="385168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ióxido de Titanio"/>
          <p:cNvSpPr txBox="1"/>
          <p:nvPr/>
        </p:nvSpPr>
        <p:spPr>
          <a:xfrm>
            <a:off x="800504" y="1898269"/>
            <a:ext cx="195950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Dióxido de Titanio</a:t>
            </a:r>
          </a:p>
        </p:txBody>
      </p:sp>
      <p:grpSp>
        <p:nvGrpSpPr>
          <p:cNvPr id="184" name="Grupo"/>
          <p:cNvGrpSpPr/>
          <p:nvPr/>
        </p:nvGrpSpPr>
        <p:grpSpPr>
          <a:xfrm>
            <a:off x="4488730" y="597281"/>
            <a:ext cx="3930446" cy="2960117"/>
            <a:chOff x="0" y="-25400"/>
            <a:chExt cx="3930444" cy="2960116"/>
          </a:xfrm>
        </p:grpSpPr>
        <p:pic>
          <p:nvPicPr>
            <p:cNvPr id="182" name="Imagen" descr="Imagen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-1" y="-25400"/>
              <a:ext cx="3930446" cy="2960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Imagen" descr="Imagen"/>
            <p:cNvPicPr>
              <a:picLocks noChangeAspect="1"/>
            </p:cNvPicPr>
            <p:nvPr/>
          </p:nvPicPr>
          <p:blipFill>
            <a:blip r:embed="rId3">
              <a:extLst/>
            </a:blip>
            <a:srcRect b="26906"/>
            <a:stretch>
              <a:fillRect/>
            </a:stretch>
          </p:blipFill>
          <p:spPr>
            <a:xfrm>
              <a:off x="758970" y="566498"/>
              <a:ext cx="2412515" cy="1420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5" name="Imagen" descr="Imagen"/>
          <p:cNvPicPr>
            <a:picLocks noChangeAspect="1"/>
          </p:cNvPicPr>
          <p:nvPr/>
        </p:nvPicPr>
        <p:blipFill>
          <a:blip r:embed="rId4">
            <a:extLst/>
          </a:blip>
          <a:srcRect l="15915" t="38961" r="15915" b="38961"/>
          <a:stretch>
            <a:fillRect/>
          </a:stretch>
        </p:blipFill>
        <p:spPr>
          <a:xfrm>
            <a:off x="892844" y="3706217"/>
            <a:ext cx="3146613" cy="72845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Línea"/>
          <p:cNvSpPr/>
          <p:nvPr/>
        </p:nvSpPr>
        <p:spPr>
          <a:xfrm>
            <a:off x="2993860" y="2085549"/>
            <a:ext cx="1261021" cy="1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8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D280D97-E9AF-4EB1-BBB8-0E69A5A90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SITUACIÓN EN ESPAÑA</a:t>
            </a:r>
            <a:endParaRPr lang="es-ES" b="1" dirty="0"/>
          </a:p>
        </p:txBody>
      </p:sp>
      <p:pic>
        <p:nvPicPr>
          <p:cNvPr id="2050" name="Picture 2" descr="Resultado de imagen de mapa de espaÃ±a relieve">
            <a:extLst>
              <a:ext uri="{FF2B5EF4-FFF2-40B4-BE49-F238E27FC236}">
                <a16:creationId xmlns:a16="http://schemas.microsoft.com/office/drawing/2014/main" xmlns="" id="{CFA6B47C-38FE-4695-9266-F34A9209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533" y="1063229"/>
            <a:ext cx="4936934" cy="375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54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7602C5A-A44C-45EE-8364-F2C06C10A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05979"/>
            <a:ext cx="8363272" cy="857250"/>
          </a:xfrm>
        </p:spPr>
        <p:txBody>
          <a:bodyPr>
            <a:normAutofit/>
          </a:bodyPr>
          <a:lstStyle/>
          <a:p>
            <a:r>
              <a:rPr lang="es-ES" b="1" dirty="0" smtClean="0"/>
              <a:t>ESPAÑA RESPECTO AL MUNDO</a:t>
            </a:r>
            <a:endParaRPr lang="es-ES" b="1" dirty="0"/>
          </a:p>
        </p:txBody>
      </p:sp>
      <p:pic>
        <p:nvPicPr>
          <p:cNvPr id="1026" name="Picture 2" descr="Resultado de imagen de grafica nanotecnologia a nivel mundial y en espaÃ±a">
            <a:extLst>
              <a:ext uri="{FF2B5EF4-FFF2-40B4-BE49-F238E27FC236}">
                <a16:creationId xmlns:a16="http://schemas.microsoft.com/office/drawing/2014/main" xmlns="" id="{E0F91392-AFCA-4B92-A327-223225C7B9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081" y="1577604"/>
            <a:ext cx="3607837" cy="338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48ADA5A-491D-4AEB-88E3-A037877D32F2}"/>
              </a:ext>
            </a:extLst>
          </p:cNvPr>
          <p:cNvSpPr txBox="1"/>
          <p:nvPr/>
        </p:nvSpPr>
        <p:spPr>
          <a:xfrm>
            <a:off x="2768081" y="1165785"/>
            <a:ext cx="360783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Situación mundial</a:t>
            </a:r>
          </a:p>
        </p:txBody>
      </p:sp>
    </p:spTree>
    <p:extLst>
      <p:ext uri="{BB962C8B-B14F-4D97-AF65-F5344CB8AC3E}">
        <p14:creationId xmlns:p14="http://schemas.microsoft.com/office/powerpoint/2010/main" val="269549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48ADA5A-491D-4AEB-88E3-A037877D32F2}"/>
              </a:ext>
            </a:extLst>
          </p:cNvPr>
          <p:cNvSpPr txBox="1"/>
          <p:nvPr/>
        </p:nvSpPr>
        <p:spPr>
          <a:xfrm>
            <a:off x="1215425" y="267494"/>
            <a:ext cx="671314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Publicación de artículos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28DBBE4B-AB6A-4DD6-9BF9-42B42446A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6" t="14832" r="5225" b="7208"/>
          <a:stretch>
            <a:fillRect/>
          </a:stretch>
        </p:blipFill>
        <p:spPr bwMode="auto">
          <a:xfrm>
            <a:off x="1215425" y="803696"/>
            <a:ext cx="6713149" cy="407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62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48ADA5A-491D-4AEB-88E3-A037877D32F2}"/>
              </a:ext>
            </a:extLst>
          </p:cNvPr>
          <p:cNvSpPr txBox="1"/>
          <p:nvPr/>
        </p:nvSpPr>
        <p:spPr>
          <a:xfrm>
            <a:off x="1215425" y="267494"/>
            <a:ext cx="674095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Registro de patentes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54F72B3E-8E51-4DA5-9821-D2C6ED7E1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4" t="16103" r="5116" b="6769"/>
          <a:stretch>
            <a:fillRect/>
          </a:stretch>
        </p:blipFill>
        <p:spPr bwMode="auto">
          <a:xfrm>
            <a:off x="1215425" y="800373"/>
            <a:ext cx="6740951" cy="407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5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857250"/>
          </a:xfrm>
        </p:spPr>
        <p:txBody>
          <a:bodyPr/>
          <a:lstStyle/>
          <a:p>
            <a:r>
              <a:rPr lang="es-ES" dirty="0" smtClean="0"/>
              <a:t>Índice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915567"/>
            <a:ext cx="9144000" cy="4248471"/>
          </a:xfrm>
        </p:spPr>
        <p:txBody>
          <a:bodyPr>
            <a:normAutofit fontScale="40000" lnSpcReduction="20000"/>
          </a:bodyPr>
          <a:lstStyle/>
          <a:p>
            <a:r>
              <a:rPr lang="es-ES" sz="4500" b="1" dirty="0" smtClean="0"/>
              <a:t>INTRODUCCIÓN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s-ES" sz="4000" dirty="0"/>
              <a:t>El </a:t>
            </a:r>
            <a:r>
              <a:rPr lang="es-ES" sz="4000" dirty="0" err="1"/>
              <a:t>Nanomundo</a:t>
            </a:r>
            <a:endParaRPr lang="es-ES" sz="4000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s-ES" sz="4000" dirty="0"/>
              <a:t>Historia de la Nanotecnología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s-ES" sz="4000" dirty="0"/>
              <a:t>Problemas a solucionar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s-ES" sz="4000" dirty="0"/>
              <a:t>Objetivos del desarrollo </a:t>
            </a:r>
            <a:r>
              <a:rPr lang="es-ES" sz="4000" dirty="0" smtClean="0"/>
              <a:t>sostenible</a:t>
            </a:r>
            <a:r>
              <a:rPr lang="es-ES" sz="4000" dirty="0"/>
              <a:t/>
            </a:r>
            <a:br>
              <a:rPr lang="es-ES" sz="4000" dirty="0"/>
            </a:br>
            <a:endParaRPr lang="es-ES" sz="4000" dirty="0" smtClean="0"/>
          </a:p>
          <a:p>
            <a:r>
              <a:rPr lang="es-ES" sz="4500" b="1" dirty="0" smtClean="0"/>
              <a:t>DESARROLLO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s-ES" sz="4000" dirty="0"/>
              <a:t>Energías limpias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s-ES" sz="3000" dirty="0"/>
              <a:t>Obtención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s-ES" sz="3000" dirty="0" smtClean="0"/>
              <a:t>Ahorro</a:t>
            </a:r>
            <a:endParaRPr lang="es-ES" sz="3000" dirty="0"/>
          </a:p>
          <a:p>
            <a:pPr lvl="3">
              <a:buFont typeface="Wingdings" panose="05000000000000000000" pitchFamily="2" charset="2"/>
              <a:buChar char="§"/>
            </a:pPr>
            <a:r>
              <a:rPr lang="es-ES" sz="3000" dirty="0" smtClean="0"/>
              <a:t>Almacenamiento</a:t>
            </a:r>
            <a:endParaRPr lang="es-ES" sz="3000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s-ES" sz="4000" dirty="0"/>
              <a:t>Purificación de agua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s-ES" sz="4000" dirty="0"/>
              <a:t>Purificación de </a:t>
            </a:r>
            <a:r>
              <a:rPr lang="es-ES" sz="4000" dirty="0" smtClean="0"/>
              <a:t>aire</a:t>
            </a:r>
          </a:p>
          <a:p>
            <a:pPr marL="914400" lvl="2" indent="0">
              <a:buNone/>
            </a:pPr>
            <a:endParaRPr lang="es-ES" sz="4500" dirty="0" smtClean="0"/>
          </a:p>
          <a:p>
            <a:r>
              <a:rPr lang="es-ES" sz="4500" b="1" dirty="0" smtClean="0"/>
              <a:t>CONCLUSIONES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s-ES" sz="4000" dirty="0" smtClean="0"/>
              <a:t>Situación actual (nacional y mundial)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s-ES" sz="4000" dirty="0" smtClean="0"/>
              <a:t>Conclusión final</a:t>
            </a:r>
          </a:p>
          <a:p>
            <a:endParaRPr lang="es-ES" sz="3500" dirty="0" smtClean="0"/>
          </a:p>
          <a:p>
            <a:endParaRPr lang="es-ES" dirty="0" smtClean="0"/>
          </a:p>
          <a:p>
            <a:pPr>
              <a:buFont typeface="Courier New" panose="02070309020205020404" pitchFamily="49" charset="0"/>
              <a:buChar char="o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701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4B2883D-C4C0-4BD9-A05F-3934A8A38DDD}"/>
              </a:ext>
            </a:extLst>
          </p:cNvPr>
          <p:cNvSpPr txBox="1">
            <a:spLocks/>
          </p:cNvSpPr>
          <p:nvPr/>
        </p:nvSpPr>
        <p:spPr>
          <a:xfrm>
            <a:off x="323528" y="205979"/>
            <a:ext cx="8363272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 </a:t>
            </a:r>
            <a:r>
              <a:rPr lang="es-ES" b="1" dirty="0" smtClean="0"/>
              <a:t>PROYECTOS EN ESPAÑA</a:t>
            </a:r>
            <a:endParaRPr lang="es-ES" b="1" dirty="0"/>
          </a:p>
        </p:txBody>
      </p:sp>
      <p:pic>
        <p:nvPicPr>
          <p:cNvPr id="3074" name="Picture 2" descr="Resultado de imagen de nanospain">
            <a:extLst>
              <a:ext uri="{FF2B5EF4-FFF2-40B4-BE49-F238E27FC236}">
                <a16:creationId xmlns:a16="http://schemas.microsoft.com/office/drawing/2014/main" xmlns="" id="{02829147-9A4A-4FC5-92BF-BD3B89417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26" y="1275606"/>
            <a:ext cx="4463948" cy="328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9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4B2883D-C4C0-4BD9-A05F-3934A8A38DDD}"/>
              </a:ext>
            </a:extLst>
          </p:cNvPr>
          <p:cNvSpPr txBox="1">
            <a:spLocks/>
          </p:cNvSpPr>
          <p:nvPr/>
        </p:nvSpPr>
        <p:spPr>
          <a:xfrm>
            <a:off x="323528" y="346348"/>
            <a:ext cx="8363272" cy="85725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Centros en España dedicados a la Nanotecnología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xmlns="" id="{0568C071-F400-4EFF-8636-F4BFD6901A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057782"/>
              </p:ext>
            </p:extLst>
          </p:nvPr>
        </p:nvGraphicFramePr>
        <p:xfrm>
          <a:off x="289395" y="1131590"/>
          <a:ext cx="4128247" cy="33650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2285">
                  <a:extLst>
                    <a:ext uri="{9D8B030D-6E8A-4147-A177-3AD203B41FA5}">
                      <a16:colId xmlns:a16="http://schemas.microsoft.com/office/drawing/2014/main" xmlns="" val="1649266082"/>
                    </a:ext>
                  </a:extLst>
                </a:gridCol>
                <a:gridCol w="1349880">
                  <a:extLst>
                    <a:ext uri="{9D8B030D-6E8A-4147-A177-3AD203B41FA5}">
                      <a16:colId xmlns:a16="http://schemas.microsoft.com/office/drawing/2014/main" xmlns="" val="407621351"/>
                    </a:ext>
                  </a:extLst>
                </a:gridCol>
                <a:gridCol w="1376082">
                  <a:extLst>
                    <a:ext uri="{9D8B030D-6E8A-4147-A177-3AD203B41FA5}">
                      <a16:colId xmlns:a16="http://schemas.microsoft.com/office/drawing/2014/main" xmlns="" val="3300047690"/>
                    </a:ext>
                  </a:extLst>
                </a:gridCol>
              </a:tblGrid>
              <a:tr h="284385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/>
                        <a:t>Comunidades Autónomas</a:t>
                      </a:r>
                    </a:p>
                  </a:txBody>
                  <a:tcPr marL="45720" marR="45720" marT="10800" marB="108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/>
                        <a:t>Centros tecnológicos y de investigación</a:t>
                      </a:r>
                    </a:p>
                  </a:txBody>
                  <a:tcPr marL="45720" marR="45720" marT="10800" marB="108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/>
                        <a:t>Empresas</a:t>
                      </a:r>
                    </a:p>
                  </a:txBody>
                  <a:tcPr marL="45720" marR="45720" marT="10800" marB="108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9889346"/>
                  </a:ext>
                </a:extLst>
              </a:tr>
              <a:tr h="276497">
                <a:tc>
                  <a:txBody>
                    <a:bodyPr/>
                    <a:lstStyle/>
                    <a:p>
                      <a:r>
                        <a:rPr lang="es-ES" sz="1400" dirty="0"/>
                        <a:t>Andalucía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15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-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89414367"/>
                  </a:ext>
                </a:extLst>
              </a:tr>
              <a:tr h="268609">
                <a:tc>
                  <a:txBody>
                    <a:bodyPr/>
                    <a:lstStyle/>
                    <a:p>
                      <a:r>
                        <a:rPr lang="es-ES" sz="1400" dirty="0"/>
                        <a:t>Aragón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7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7248980"/>
                  </a:ext>
                </a:extLst>
              </a:tr>
              <a:tr h="332729">
                <a:tc>
                  <a:txBody>
                    <a:bodyPr/>
                    <a:lstStyle/>
                    <a:p>
                      <a:r>
                        <a:rPr lang="es-ES" sz="1400" dirty="0"/>
                        <a:t>Asturias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4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-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99358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s-ES" sz="1400" dirty="0"/>
                        <a:t>Islas Baleares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-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3133503"/>
                  </a:ext>
                </a:extLst>
              </a:tr>
              <a:tr h="280144">
                <a:tc>
                  <a:txBody>
                    <a:bodyPr/>
                    <a:lstStyle/>
                    <a:p>
                      <a:r>
                        <a:rPr lang="es-ES" sz="1400" dirty="0"/>
                        <a:t>Islas Canarias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-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5468149"/>
                  </a:ext>
                </a:extLst>
              </a:tr>
              <a:tr h="272256">
                <a:tc>
                  <a:txBody>
                    <a:bodyPr/>
                    <a:lstStyle/>
                    <a:p>
                      <a:r>
                        <a:rPr lang="es-ES" sz="1400" dirty="0"/>
                        <a:t>Cantabria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-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8933333"/>
                  </a:ext>
                </a:extLst>
              </a:tr>
              <a:tr h="264368">
                <a:tc>
                  <a:txBody>
                    <a:bodyPr/>
                    <a:lstStyle/>
                    <a:p>
                      <a:r>
                        <a:rPr lang="es-ES" sz="1400" dirty="0"/>
                        <a:t>Castilla la Mancha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7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-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949114"/>
                  </a:ext>
                </a:extLst>
              </a:tr>
              <a:tr h="328488">
                <a:tc>
                  <a:txBody>
                    <a:bodyPr/>
                    <a:lstStyle/>
                    <a:p>
                      <a:r>
                        <a:rPr lang="es-ES" sz="1400" dirty="0"/>
                        <a:t>Castilla y León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7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6500664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xmlns="" id="{B5E9C6F0-62BA-4701-B4A7-1CA9E8D82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435227"/>
              </p:ext>
            </p:extLst>
          </p:nvPr>
        </p:nvGraphicFramePr>
        <p:xfrm>
          <a:off x="4726360" y="1131590"/>
          <a:ext cx="4128247" cy="34564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2285">
                  <a:extLst>
                    <a:ext uri="{9D8B030D-6E8A-4147-A177-3AD203B41FA5}">
                      <a16:colId xmlns:a16="http://schemas.microsoft.com/office/drawing/2014/main" xmlns="" val="1649266082"/>
                    </a:ext>
                  </a:extLst>
                </a:gridCol>
                <a:gridCol w="1349880">
                  <a:extLst>
                    <a:ext uri="{9D8B030D-6E8A-4147-A177-3AD203B41FA5}">
                      <a16:colId xmlns:a16="http://schemas.microsoft.com/office/drawing/2014/main" xmlns="" val="407621351"/>
                    </a:ext>
                  </a:extLst>
                </a:gridCol>
                <a:gridCol w="1376082">
                  <a:extLst>
                    <a:ext uri="{9D8B030D-6E8A-4147-A177-3AD203B41FA5}">
                      <a16:colId xmlns:a16="http://schemas.microsoft.com/office/drawing/2014/main" xmlns="" val="3300047690"/>
                    </a:ext>
                  </a:extLst>
                </a:gridCol>
              </a:tblGrid>
              <a:tr h="284385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/>
                        <a:t>Comunidades Autónomas</a:t>
                      </a:r>
                    </a:p>
                  </a:txBody>
                  <a:tcPr marL="45720" marR="45720" marT="10800" marB="108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/>
                        <a:t>Centros tecnológicos y de investigación</a:t>
                      </a:r>
                    </a:p>
                  </a:txBody>
                  <a:tcPr marL="45720" marR="45720" marT="10800" marB="108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/>
                        <a:t>Empresas</a:t>
                      </a:r>
                    </a:p>
                  </a:txBody>
                  <a:tcPr marL="45720" marR="45720" marT="10800" marB="108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9889346"/>
                  </a:ext>
                </a:extLst>
              </a:tr>
              <a:tr h="276497">
                <a:tc>
                  <a:txBody>
                    <a:bodyPr/>
                    <a:lstStyle/>
                    <a:p>
                      <a:r>
                        <a:rPr lang="es-ES" sz="1400" dirty="0"/>
                        <a:t>Cataluña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37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4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89414367"/>
                  </a:ext>
                </a:extLst>
              </a:tr>
              <a:tr h="268609">
                <a:tc>
                  <a:txBody>
                    <a:bodyPr/>
                    <a:lstStyle/>
                    <a:p>
                      <a:r>
                        <a:rPr lang="es-ES" sz="1400" dirty="0"/>
                        <a:t>Extremadura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-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-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7248980"/>
                  </a:ext>
                </a:extLst>
              </a:tr>
              <a:tr h="332729">
                <a:tc>
                  <a:txBody>
                    <a:bodyPr/>
                    <a:lstStyle/>
                    <a:p>
                      <a:r>
                        <a:rPr lang="es-ES" sz="1400" dirty="0"/>
                        <a:t>Galicia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9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99358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s-ES" sz="1400" dirty="0"/>
                        <a:t>Madrid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70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8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3133503"/>
                  </a:ext>
                </a:extLst>
              </a:tr>
              <a:tr h="280144">
                <a:tc>
                  <a:txBody>
                    <a:bodyPr/>
                    <a:lstStyle/>
                    <a:p>
                      <a:r>
                        <a:rPr lang="es-ES" sz="1400" dirty="0"/>
                        <a:t>Murcia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-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5468149"/>
                  </a:ext>
                </a:extLst>
              </a:tr>
              <a:tr h="272256">
                <a:tc>
                  <a:txBody>
                    <a:bodyPr/>
                    <a:lstStyle/>
                    <a:p>
                      <a:r>
                        <a:rPr lang="es-ES" sz="1400" dirty="0"/>
                        <a:t>Navarra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5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8933333"/>
                  </a:ext>
                </a:extLst>
              </a:tr>
              <a:tr h="264368">
                <a:tc>
                  <a:txBody>
                    <a:bodyPr/>
                    <a:lstStyle/>
                    <a:p>
                      <a:r>
                        <a:rPr lang="es-ES" sz="1400" dirty="0"/>
                        <a:t>País Vasco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26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949114"/>
                  </a:ext>
                </a:extLst>
              </a:tr>
              <a:tr h="328488">
                <a:tc>
                  <a:txBody>
                    <a:bodyPr/>
                    <a:lstStyle/>
                    <a:p>
                      <a:r>
                        <a:rPr lang="es-ES" sz="1400" dirty="0"/>
                        <a:t>La Rioja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-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6500664"/>
                  </a:ext>
                </a:extLst>
              </a:tr>
              <a:tr h="259252">
                <a:tc>
                  <a:txBody>
                    <a:bodyPr/>
                    <a:lstStyle/>
                    <a:p>
                      <a:r>
                        <a:rPr lang="es-ES" sz="1400" dirty="0"/>
                        <a:t>Valencia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18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2960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165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D47FEA-E64E-4D97-B9CB-7CD787AF4240}"/>
              </a:ext>
            </a:extLst>
          </p:cNvPr>
          <p:cNvSpPr txBox="1">
            <a:spLocks/>
          </p:cNvSpPr>
          <p:nvPr/>
        </p:nvSpPr>
        <p:spPr>
          <a:xfrm>
            <a:off x="323528" y="205979"/>
            <a:ext cx="8363272" cy="85725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/>
              <a:t> CONOCIMIENTOS DE LA POBLACIÓN</a:t>
            </a:r>
            <a:endParaRPr lang="es-ES" b="1" dirty="0"/>
          </a:p>
        </p:txBody>
      </p:sp>
      <p:pic>
        <p:nvPicPr>
          <p:cNvPr id="7172" name="Picture 4" descr="Resultado de imagen de que.es">
            <a:extLst>
              <a:ext uri="{FF2B5EF4-FFF2-40B4-BE49-F238E27FC236}">
                <a16:creationId xmlns:a16="http://schemas.microsoft.com/office/drawing/2014/main" xmlns="" id="{D3C8D6E0-5467-4AEF-81CF-BBE0495EF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0667" l="9778" r="90667">
                        <a14:foregroundMark x1="38222" y1="7556" x2="38222" y2="7556"/>
                        <a14:foregroundMark x1="39111" y1="6222" x2="39111" y2="6222"/>
                        <a14:foregroundMark x1="42222" y1="6222" x2="42222" y2="6222"/>
                        <a14:foregroundMark x1="43111" y1="5778" x2="43111" y2="5778"/>
                        <a14:foregroundMark x1="37333" y1="4444" x2="37333" y2="4444"/>
                        <a14:foregroundMark x1="43556" y1="89778" x2="43556" y2="89778"/>
                        <a14:foregroundMark x1="65333" y1="90667" x2="65333" y2="90667"/>
                        <a14:foregroundMark x1="90667" y1="48000" x2="90667" y2="48000"/>
                        <a14:foregroundMark x1="55111" y1="34667" x2="55111" y2="34667"/>
                        <a14:foregroundMark x1="56889" y1="30222" x2="56889" y2="30222"/>
                        <a14:foregroundMark x1="30222" y1="6667" x2="30222" y2="6667"/>
                        <a14:foregroundMark x1="32444" y1="5778" x2="32444" y2="5778"/>
                        <a14:foregroundMark x1="34667" y1="5778" x2="34667" y2="5778"/>
                        <a14:backgroundMark x1="37333" y1="4000" x2="37333" y2="4000"/>
                      </a14:backgroundRemoval>
                    </a14:imgEffect>
                    <a14:imgEffect>
                      <a14:sharpenSoften amount="18000"/>
                    </a14:imgEffect>
                    <a14:imgEffect>
                      <a14:brightnessContrast bright="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7654"/>
            <a:ext cx="2528838" cy="25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3E64358-416F-42F0-BCC7-8627D68EB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986" y="1377649"/>
            <a:ext cx="2764356" cy="204794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681AFF9-69AB-48E4-BEBB-5834C4E20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25" b="93215" l="10000" r="90000">
                        <a14:foregroundMark x1="23750" y1="38938" x2="23021" y2="38938"/>
                        <a14:foregroundMark x1="18333" y1="30088" x2="18333" y2="30088"/>
                        <a14:foregroundMark x1="18229" y1="30088" x2="18229" y2="30088"/>
                        <a14:foregroundMark x1="18229" y1="30088" x2="18229" y2="30088"/>
                        <a14:foregroundMark x1="18229" y1="30088" x2="18229" y2="30088"/>
                        <a14:foregroundMark x1="23646" y1="40560" x2="23646" y2="40560"/>
                        <a14:foregroundMark x1="50625" y1="4425" x2="50625" y2="4425"/>
                        <a14:foregroundMark x1="45521" y1="93215" x2="45521" y2="93215"/>
                        <a14:foregroundMark x1="57083" y1="86726" x2="57083" y2="86726"/>
                        <a14:foregroundMark x1="70729" y1="25811" x2="70729" y2="25811"/>
                        <a14:foregroundMark x1="52083" y1="52212" x2="52083" y2="52212"/>
                        <a14:foregroundMark x1="52917" y1="49705" x2="52917" y2="49705"/>
                        <a14:foregroundMark x1="52917" y1="47198" x2="52917" y2="47198"/>
                        <a14:foregroundMark x1="52917" y1="47198" x2="52917" y2="47198"/>
                        <a14:foregroundMark x1="52917" y1="47198" x2="52917" y2="47198"/>
                        <a14:foregroundMark x1="52500" y1="46755" x2="48958" y2="46460"/>
                        <a14:foregroundMark x1="24896" y1="43363" x2="23750" y2="41298"/>
                        <a14:backgroundMark x1="18646" y1="10177" x2="18646" y2="10177"/>
                        <a14:backgroundMark x1="18646" y1="10177" x2="18646" y2="10177"/>
                        <a14:backgroundMark x1="18646" y1="10177" x2="14063" y2="20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6136" y="1851670"/>
            <a:ext cx="3519834" cy="248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3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62D963-CE02-418D-ABDA-D8788A7E28AC}"/>
              </a:ext>
            </a:extLst>
          </p:cNvPr>
          <p:cNvSpPr txBox="1">
            <a:spLocks/>
          </p:cNvSpPr>
          <p:nvPr/>
        </p:nvSpPr>
        <p:spPr>
          <a:xfrm>
            <a:off x="323528" y="205979"/>
            <a:ext cx="8363272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/>
              <a:t> CONCLUSIONES FINALES</a:t>
            </a:r>
            <a:endParaRPr lang="es-ES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DC3A294-9EC9-4398-82EA-D4B4C41A7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0661" l="3788" r="95152">
                        <a14:foregroundMark x1="11818" y1="71982" x2="27121" y2="63098"/>
                        <a14:foregroundMark x1="89394" y1="30752" x2="94242" y2="45786"/>
                        <a14:foregroundMark x1="94242" y1="45786" x2="95303" y2="64009"/>
                        <a14:foregroundMark x1="95303" y1="64009" x2="90758" y2="65831"/>
                        <a14:foregroundMark x1="27273" y1="52164" x2="8182" y2="64692"/>
                        <a14:foregroundMark x1="8182" y1="64692" x2="7727" y2="80182"/>
                        <a14:foregroundMark x1="7727" y1="80182" x2="16157" y2="87425"/>
                        <a14:foregroundMark x1="24478" y1="85757" x2="27273" y2="84738"/>
                        <a14:foregroundMark x1="27273" y1="84738" x2="33636" y2="84966"/>
                        <a14:foregroundMark x1="65309" y1="87669" x2="66578" y2="87893"/>
                        <a14:foregroundMark x1="57470" y1="86286" x2="57846" y2="86352"/>
                        <a14:foregroundMark x1="16061" y1="87244" x2="25758" y2="82232"/>
                        <a14:foregroundMark x1="60606" y1="87927" x2="70758" y2="88987"/>
                        <a14:foregroundMark x1="71515" y1="89066" x2="76061" y2="87472"/>
                        <a14:foregroundMark x1="15303" y1="89294" x2="15303" y2="89294"/>
                        <a14:foregroundMark x1="63636" y1="89522" x2="63636" y2="89522"/>
                        <a14:foregroundMark x1="64848" y1="89977" x2="64848" y2="89977"/>
                        <a14:foregroundMark x1="65909" y1="89977" x2="65909" y2="89977"/>
                        <a14:foregroundMark x1="67121" y1="90205" x2="67121" y2="90205"/>
                        <a14:foregroundMark x1="67879" y1="90205" x2="67879" y2="90205"/>
                        <a14:foregroundMark x1="68939" y1="89977" x2="68939" y2="89977"/>
                        <a14:foregroundMark x1="69848" y1="90205" x2="69848" y2="90205"/>
                        <a14:foregroundMark x1="71061" y1="90205" x2="71061" y2="90205"/>
                        <a14:foregroundMark x1="71970" y1="89977" x2="71970" y2="89977"/>
                        <a14:foregroundMark x1="72879" y1="90205" x2="72879" y2="90205"/>
                        <a14:foregroundMark x1="73939" y1="89977" x2="73939" y2="89977"/>
                        <a14:foregroundMark x1="75000" y1="89522" x2="75000" y2="89522"/>
                        <a14:foregroundMark x1="23333" y1="71982" x2="23333" y2="71982"/>
                        <a14:foregroundMark x1="15455" y1="78815" x2="15455" y2="78815"/>
                        <a14:foregroundMark x1="18788" y1="78132" x2="18788" y2="78132"/>
                        <a14:foregroundMark x1="20455" y1="76993" x2="20455" y2="76993"/>
                        <a14:backgroundMark x1="4091" y1="85649" x2="14242" y2="90888"/>
                        <a14:backgroundMark x1="14242" y1="90888" x2="25606" y2="88610"/>
                        <a14:backgroundMark x1="49394" y1="86333" x2="59242" y2="90888"/>
                        <a14:backgroundMark x1="76046" y1="89522" x2="90000" y2="85421"/>
                        <a14:backgroundMark x1="75212" y1="89767" x2="76046" y2="89522"/>
                        <a14:backgroundMark x1="70605" y1="91121" x2="70775" y2="91071"/>
                        <a14:backgroundMark x1="2879" y1="83599" x2="3485" y2="90888"/>
                        <a14:backgroundMark x1="60606" y1="92255" x2="70909" y2="92255"/>
                        <a14:backgroundMark x1="61214" y1="89522" x2="58788" y2="88838"/>
                        <a14:backgroundMark x1="62828" y1="89977" x2="61214" y2="89522"/>
                        <a14:backgroundMark x1="70909" y1="92255" x2="62828" y2="89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5592" y="1627519"/>
            <a:ext cx="2839144" cy="18884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A8AC667-5840-461C-AB44-52717E569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5" b="89646" l="2097" r="97097">
                        <a14:foregroundMark x1="15245" y1="36512" x2="14001" y2="36695"/>
                        <a14:foregroundMark x1="17097" y1="36240" x2="15245" y2="36512"/>
                        <a14:foregroundMark x1="10484" y1="40327" x2="3710" y2="48501"/>
                        <a14:foregroundMark x1="3710" y1="48501" x2="3387" y2="62398"/>
                        <a14:foregroundMark x1="3387" y1="62398" x2="13548" y2="70027"/>
                        <a14:foregroundMark x1="55000" y1="84469" x2="80161" y2="94550"/>
                        <a14:foregroundMark x1="80161" y1="94550" x2="88387" y2="91553"/>
                        <a14:foregroundMark x1="92645" y1="81632" x2="93065" y2="80654"/>
                        <a14:foregroundMark x1="89557" y1="88828" x2="89754" y2="88368"/>
                        <a14:foregroundMark x1="88387" y1="91553" x2="89557" y2="88828"/>
                        <a14:foregroundMark x1="93065" y1="80654" x2="96774" y2="60763"/>
                        <a14:foregroundMark x1="95806" y1="53678" x2="95806" y2="53678"/>
                        <a14:foregroundMark x1="95806" y1="53134" x2="95968" y2="52316"/>
                        <a14:foregroundMark x1="95806" y1="53678" x2="97258" y2="45504"/>
                        <a14:foregroundMark x1="94355" y1="35967" x2="92903" y2="22616"/>
                        <a14:foregroundMark x1="92903" y1="22616" x2="88226" y2="10627"/>
                        <a14:foregroundMark x1="88226" y1="10627" x2="80000" y2="4905"/>
                        <a14:foregroundMark x1="80000" y1="4905" x2="71613" y2="4360"/>
                        <a14:foregroundMark x1="71613" y1="4360" x2="51452" y2="19891"/>
                        <a14:foregroundMark x1="80161" y1="11717" x2="59194" y2="13896"/>
                        <a14:foregroundMark x1="59194" y1="13896" x2="50968" y2="19619"/>
                        <a14:foregroundMark x1="50968" y1="19619" x2="55000" y2="64850"/>
                        <a14:foregroundMark x1="55000" y1="64850" x2="60968" y2="76294"/>
                        <a14:foregroundMark x1="60968" y1="76294" x2="79516" y2="83924"/>
                        <a14:foregroundMark x1="79516" y1="83924" x2="87742" y2="81744"/>
                        <a14:foregroundMark x1="87742" y1="81744" x2="91290" y2="40599"/>
                        <a14:foregroundMark x1="91290" y1="40599" x2="88065" y2="23978"/>
                        <a14:foregroundMark x1="88065" y1="23978" x2="80806" y2="16349"/>
                        <a14:foregroundMark x1="80806" y1="16349" x2="80000" y2="11989"/>
                        <a14:foregroundMark x1="77097" y1="16621" x2="67581" y2="15804"/>
                        <a14:foregroundMark x1="67581" y1="15804" x2="59516" y2="18801"/>
                        <a14:foregroundMark x1="59516" y1="18801" x2="52742" y2="28065"/>
                        <a14:foregroundMark x1="52742" y1="28065" x2="47581" y2="40054"/>
                        <a14:foregroundMark x1="47581" y1="40054" x2="52419" y2="54496"/>
                        <a14:foregroundMark x1="52419" y1="54496" x2="58710" y2="62943"/>
                        <a14:foregroundMark x1="58710" y1="62943" x2="63226" y2="74387"/>
                        <a14:foregroundMark x1="63226" y1="74387" x2="72903" y2="79019"/>
                        <a14:foregroundMark x1="72903" y1="79019" x2="81290" y2="79019"/>
                        <a14:foregroundMark x1="81290" y1="79019" x2="87581" y2="67030"/>
                        <a14:foregroundMark x1="87581" y1="67030" x2="90806" y2="38147"/>
                        <a14:foregroundMark x1="90806" y1="38147" x2="80484" y2="13896"/>
                        <a14:foregroundMark x1="80484" y1="13896" x2="76935" y2="16894"/>
                        <a14:foregroundMark x1="74677" y1="19346" x2="54839" y2="23433"/>
                        <a14:foregroundMark x1="54839" y1="23433" x2="55161" y2="53678"/>
                        <a14:foregroundMark x1="55161" y1="53678" x2="57419" y2="67575"/>
                        <a14:foregroundMark x1="57419" y1="67575" x2="65161" y2="79564"/>
                        <a14:foregroundMark x1="65161" y1="79564" x2="74516" y2="83106"/>
                        <a14:foregroundMark x1="74516" y1="83106" x2="83226" y2="77929"/>
                        <a14:foregroundMark x1="83226" y1="77929" x2="89194" y2="64850"/>
                        <a14:foregroundMark x1="89194" y1="64850" x2="91613" y2="51499"/>
                        <a14:foregroundMark x1="91613" y1="51499" x2="91290" y2="37330"/>
                        <a14:foregroundMark x1="91290" y1="37330" x2="74355" y2="20981"/>
                        <a14:foregroundMark x1="72419" y1="21526" x2="62742" y2="23978"/>
                        <a14:foregroundMark x1="62742" y1="23978" x2="54677" y2="32698"/>
                        <a14:foregroundMark x1="54677" y1="32698" x2="50161" y2="47684"/>
                        <a14:foregroundMark x1="50161" y1="47684" x2="55806" y2="60763"/>
                        <a14:foregroundMark x1="55806" y1="60763" x2="74032" y2="69210"/>
                        <a14:foregroundMark x1="74032" y1="69210" x2="82258" y2="68937"/>
                        <a14:foregroundMark x1="82258" y1="68937" x2="86452" y2="36785"/>
                        <a14:foregroundMark x1="86452" y1="36785" x2="78710" y2="24251"/>
                        <a14:foregroundMark x1="78710" y1="24251" x2="72581" y2="22616"/>
                        <a14:foregroundMark x1="72903" y1="22616" x2="63710" y2="24251"/>
                        <a14:foregroundMark x1="63710" y1="24251" x2="59194" y2="38692"/>
                        <a14:foregroundMark x1="59194" y1="38692" x2="59839" y2="53134"/>
                        <a14:foregroundMark x1="59839" y1="53134" x2="66452" y2="63760"/>
                        <a14:foregroundMark x1="66452" y1="63760" x2="75323" y2="64033"/>
                        <a14:foregroundMark x1="75323" y1="64033" x2="83710" y2="62125"/>
                        <a14:foregroundMark x1="83710" y1="62125" x2="88387" y2="49046"/>
                        <a14:foregroundMark x1="88387" y1="49046" x2="89516" y2="35422"/>
                        <a14:foregroundMark x1="89516" y1="35422" x2="71613" y2="23161"/>
                        <a14:foregroundMark x1="73871" y1="27248" x2="57419" y2="30790"/>
                        <a14:foregroundMark x1="57419" y1="30790" x2="56452" y2="44959"/>
                        <a14:foregroundMark x1="56452" y1="44959" x2="58548" y2="61853"/>
                        <a14:foregroundMark x1="58548" y1="61853" x2="65161" y2="72480"/>
                        <a14:foregroundMark x1="65161" y1="72480" x2="77097" y2="70845"/>
                        <a14:foregroundMark x1="77097" y1="70845" x2="87742" y2="64578"/>
                        <a14:foregroundMark x1="87742" y1="64578" x2="94194" y2="53406"/>
                        <a14:foregroundMark x1="94194" y1="53406" x2="89677" y2="40599"/>
                        <a14:foregroundMark x1="89677" y1="40599" x2="81129" y2="36512"/>
                        <a14:foregroundMark x1="81129" y1="36512" x2="74516" y2="28883"/>
                        <a14:foregroundMark x1="73871" y1="31880" x2="64516" y2="28883"/>
                        <a14:foregroundMark x1="64516" y1="28883" x2="62581" y2="48501"/>
                        <a14:foregroundMark x1="62581" y1="48501" x2="65645" y2="62943"/>
                        <a14:foregroundMark x1="65645" y1="62943" x2="73710" y2="64850"/>
                        <a14:foregroundMark x1="73710" y1="64850" x2="81935" y2="62670"/>
                        <a14:foregroundMark x1="81935" y1="62670" x2="85806" y2="50409"/>
                        <a14:foregroundMark x1="85806" y1="50409" x2="78548" y2="35150"/>
                        <a14:foregroundMark x1="78548" y1="35150" x2="72097" y2="31063"/>
                        <a14:foregroundMark x1="72419" y1="32153" x2="61452" y2="34332"/>
                        <a14:foregroundMark x1="61452" y1="34332" x2="58226" y2="48501"/>
                        <a14:foregroundMark x1="58226" y1="48501" x2="64032" y2="63760"/>
                        <a14:foregroundMark x1="64032" y1="63760" x2="71129" y2="72752"/>
                        <a14:foregroundMark x1="71129" y1="72752" x2="80806" y2="70027"/>
                        <a14:foregroundMark x1="80806" y1="70027" x2="83548" y2="37602"/>
                        <a14:foregroundMark x1="83548" y1="37602" x2="72581" y2="31880"/>
                        <a14:foregroundMark x1="74032" y1="32425" x2="67258" y2="41689"/>
                        <a14:foregroundMark x1="67258" y1="41689" x2="68387" y2="60218"/>
                        <a14:foregroundMark x1="68387" y1="60218" x2="75806" y2="46322"/>
                        <a14:foregroundMark x1="75806" y1="46322" x2="75323" y2="30790"/>
                        <a14:foregroundMark x1="75323" y1="30790" x2="75484" y2="30245"/>
                        <a14:foregroundMark x1="82581" y1="4087" x2="82581" y2="4087"/>
                        <a14:foregroundMark x1="90484" y1="11989" x2="90484" y2="11989"/>
                        <a14:foregroundMark x1="95645" y1="26975" x2="95645" y2="26975"/>
                        <a14:foregroundMark x1="5645" y1="42779" x2="5645" y2="42779"/>
                        <a14:foregroundMark x1="2903" y1="47956" x2="2903" y2="47956"/>
                        <a14:foregroundMark x1="2097" y1="56403" x2="2097" y2="56403"/>
                        <a14:backgroundMark x1="95484" y1="77929" x2="98710" y2="65123"/>
                        <a14:backgroundMark x1="98710" y1="65123" x2="99839" y2="64033"/>
                        <a14:backgroundMark x1="99032" y1="62125" x2="98548" y2="47956"/>
                        <a14:backgroundMark x1="98548" y1="47956" x2="99839" y2="46049"/>
                        <a14:backgroundMark x1="99516" y1="44687" x2="96613" y2="31880"/>
                        <a14:backgroundMark x1="96613" y1="31880" x2="99839" y2="25068"/>
                        <a14:backgroundMark x1="10161" y1="37602" x2="10161" y2="37602"/>
                        <a14:backgroundMark x1="10968" y1="37602" x2="10968" y2="37602"/>
                        <a14:backgroundMark x1="11774" y1="37330" x2="11774" y2="37330"/>
                        <a14:backgroundMark x1="12742" y1="37330" x2="12742" y2="37330"/>
                        <a14:backgroundMark x1="13871" y1="36512" x2="13871" y2="36512"/>
                        <a14:backgroundMark x1="14194" y1="36240" x2="14194" y2="36240"/>
                        <a14:backgroundMark x1="14677" y1="36512" x2="14677" y2="36512"/>
                        <a14:backgroundMark x1="13387" y1="35695" x2="13387" y2="35967"/>
                        <a14:backgroundMark x1="13548" y1="35695" x2="9355" y2="37602"/>
                        <a14:backgroundMark x1="93226" y1="82289" x2="90161" y2="88828"/>
                        <a14:backgroundMark x1="89677" y1="88828" x2="89677" y2="88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519" y="1035430"/>
            <a:ext cx="2448694" cy="14494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3485F9E-C4A7-4C3A-AB9D-7886FA9D4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19" y="3236246"/>
            <a:ext cx="2448694" cy="15080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B5153C2-BAB5-4A0D-8822-8DB9294DD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8106" y="3297730"/>
            <a:ext cx="2448694" cy="13773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21E47A5-4F26-4AB7-997B-D64DE3EED8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9804" y="1063229"/>
            <a:ext cx="2394677" cy="159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5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Resultado de imagen de medio ambiente">
            <a:extLst>
              <a:ext uri="{FF2B5EF4-FFF2-40B4-BE49-F238E27FC236}">
                <a16:creationId xmlns:a16="http://schemas.microsoft.com/office/drawing/2014/main" xmlns="" id="{09B53BEB-ABD5-4E07-BA60-F042A041B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26740"/>
            <a:ext cx="5106144" cy="255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Posible situación futura: toxicidad</a:t>
            </a:r>
          </a:p>
        </p:txBody>
      </p:sp>
      <p:pic>
        <p:nvPicPr>
          <p:cNvPr id="9218" name="Picture 2" descr="Resultado de imagen de cuerpo humano da vinci">
            <a:extLst>
              <a:ext uri="{FF2B5EF4-FFF2-40B4-BE49-F238E27FC236}">
                <a16:creationId xmlns:a16="http://schemas.microsoft.com/office/drawing/2014/main" xmlns="" id="{F6D6392E-5C8B-4AED-8FB8-24EBD2C04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6" b="97036" l="2200" r="95400">
                        <a14:foregroundMark x1="12600" y1="18972" x2="38000" y2="4941"/>
                        <a14:foregroundMark x1="38000" y1="4941" x2="54800" y2="3162"/>
                        <a14:foregroundMark x1="54800" y1="3162" x2="77908" y2="9978"/>
                        <a14:foregroundMark x1="84851" y1="15375" x2="90400" y2="22727"/>
                        <a14:foregroundMark x1="11000" y1="21344" x2="2200" y2="46838"/>
                        <a14:foregroundMark x1="2200" y1="46838" x2="2200" y2="60672"/>
                        <a14:foregroundMark x1="2200" y1="60672" x2="10600" y2="76877"/>
                        <a14:foregroundMark x1="9800" y1="77866" x2="10200" y2="91304"/>
                        <a14:foregroundMark x1="10200" y1="91304" x2="22800" y2="97233"/>
                        <a14:foregroundMark x1="22800" y1="97233" x2="68400" y2="97628"/>
                        <a14:foregroundMark x1="68400" y1="97628" x2="83000" y2="97233"/>
                        <a14:foregroundMark x1="83000" y1="97233" x2="89200" y2="85178"/>
                        <a14:foregroundMark x1="89200" y1="85178" x2="88800" y2="21739"/>
                        <a14:foregroundMark x1="88800" y1="21739" x2="37200" y2="18775"/>
                        <a14:foregroundMark x1="89800" y1="74704" x2="89800" y2="74704"/>
                        <a14:foregroundMark x1="89800" y1="75099" x2="93584" y2="70340"/>
                        <a14:foregroundMark x1="98082" y1="59456" x2="95400" y2="35771"/>
                        <a14:foregroundMark x1="95400" y1="35771" x2="90000" y2="22925"/>
                        <a14:foregroundMark x1="90000" y1="22925" x2="89800" y2="22727"/>
                        <a14:foregroundMark x1="28400" y1="7115" x2="41400" y2="2174"/>
                        <a14:foregroundMark x1="41400" y1="2174" x2="56000" y2="1581"/>
                        <a14:foregroundMark x1="56000" y1="1581" x2="69000" y2="5336"/>
                        <a14:foregroundMark x1="69000" y1="5336" x2="72800" y2="8498"/>
                        <a14:backgroundMark x1="61000" y1="98617" x2="61000" y2="98617"/>
                        <a14:backgroundMark x1="68400" y1="98617" x2="68400" y2="98617"/>
                        <a14:backgroundMark x1="98000" y1="63636" x2="98000" y2="63636"/>
                        <a14:backgroundMark x1="96800" y1="64822" x2="96800" y2="64822"/>
                        <a14:backgroundMark x1="96200" y1="67194" x2="96200" y2="67194"/>
                        <a14:backgroundMark x1="98200" y1="63241" x2="98200" y2="63241"/>
                        <a14:backgroundMark x1="98200" y1="59486" x2="95200" y2="70751"/>
                        <a14:backgroundMark x1="78600" y1="9289" x2="86200" y2="1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652" y="1203598"/>
            <a:ext cx="3621961" cy="36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348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OBJETIVOS DE DESARROLLO SOSTENIBLE</a:t>
            </a:r>
            <a:endParaRPr lang="es-ES" b="1" dirty="0"/>
          </a:p>
        </p:txBody>
      </p:sp>
      <p:pic>
        <p:nvPicPr>
          <p:cNvPr id="11266" name="Picture 2" descr="Resultado de imagen de ODS 6">
            <a:extLst>
              <a:ext uri="{FF2B5EF4-FFF2-40B4-BE49-F238E27FC236}">
                <a16:creationId xmlns:a16="http://schemas.microsoft.com/office/drawing/2014/main" xmlns="" id="{1CB41282-F84B-4312-A320-E2990CEE8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24" y="1419622"/>
            <a:ext cx="3161928" cy="316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sultado de imagen de ODS 7">
            <a:extLst>
              <a:ext uri="{FF2B5EF4-FFF2-40B4-BE49-F238E27FC236}">
                <a16:creationId xmlns:a16="http://schemas.microsoft.com/office/drawing/2014/main" xmlns="" id="{1AABCF79-CD8B-4C12-8360-96BAE656C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9622"/>
            <a:ext cx="3161928" cy="316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3245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B902C2D-2D40-457B-8FBE-8C66AA925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563638"/>
            <a:ext cx="6768752" cy="1666280"/>
          </a:xfrm>
        </p:spPr>
        <p:txBody>
          <a:bodyPr/>
          <a:lstStyle/>
          <a:p>
            <a:pPr marL="0" indent="0" algn="just">
              <a:buNone/>
            </a:pPr>
            <a:r>
              <a:rPr lang="es-ES" i="1" dirty="0"/>
              <a:t>“</a:t>
            </a:r>
            <a:r>
              <a:rPr lang="es-ES" i="1" dirty="0" smtClean="0"/>
              <a:t>La ciencia no puede resolver todos los problemas pero ningún problema se puede resolver sin ayuda de la ciencia”</a:t>
            </a:r>
            <a:endParaRPr lang="es-ES" i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6300192" y="3291830"/>
            <a:ext cx="1956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i="1" dirty="0" smtClean="0"/>
              <a:t>- Rosaura </a:t>
            </a:r>
            <a:r>
              <a:rPr lang="es-ES" sz="2400" i="1" dirty="0"/>
              <a:t>Ruiz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517600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262" y="388753"/>
            <a:ext cx="4279544" cy="991442"/>
          </a:xfrm>
        </p:spPr>
        <p:txBody>
          <a:bodyPr>
            <a:normAutofit/>
          </a:bodyPr>
          <a:lstStyle/>
          <a:p>
            <a:r>
              <a:rPr lang="es-ES" b="1" dirty="0"/>
              <a:t>EL NANOMUNDO</a:t>
            </a:r>
          </a:p>
        </p:txBody>
      </p:sp>
      <p:pic>
        <p:nvPicPr>
          <p:cNvPr id="3" name="Marcador de contenido 2">
            <a:extLst>
              <a:ext uri="{FF2B5EF4-FFF2-40B4-BE49-F238E27FC236}">
                <a16:creationId xmlns:a16="http://schemas.microsoft.com/office/drawing/2014/main" xmlns="" id="{CEC150EC-8FDF-4789-8A5C-2AE6E49F7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8196" y="1635646"/>
            <a:ext cx="4149463" cy="33940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751D670-2107-4F0F-BAEB-B4F71BC8D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9" y="379381"/>
            <a:ext cx="4176464" cy="10008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87167A7-C945-4851-B805-F0C882B321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37" r="19188"/>
          <a:stretch/>
        </p:blipFill>
        <p:spPr>
          <a:xfrm>
            <a:off x="186262" y="1635646"/>
            <a:ext cx="4279544" cy="3394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3DEE8549-3730-44D0-A5A7-F4FD81E7C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23478"/>
            <a:ext cx="3240360" cy="48344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344712C-C2BF-43EF-B31B-9D1DAF9B8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23478"/>
            <a:ext cx="5518087" cy="230425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D0B62B20-35A6-46D8-AF81-EC980C327511}"/>
              </a:ext>
            </a:extLst>
          </p:cNvPr>
          <p:cNvSpPr/>
          <p:nvPr/>
        </p:nvSpPr>
        <p:spPr>
          <a:xfrm>
            <a:off x="3753383" y="3003798"/>
            <a:ext cx="53285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NANOCIENCIA Y NANOTECNOLOGÍA</a:t>
            </a:r>
            <a:endParaRPr kumimoji="0" lang="es-ES_tradnl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2000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0C898A1-2660-42E4-B3FF-6D328B8206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17" r="31212" b="-1"/>
          <a:stretch/>
        </p:blipFill>
        <p:spPr>
          <a:xfrm>
            <a:off x="163161" y="159410"/>
            <a:ext cx="2956691" cy="320442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7AD349AC-C9FE-4E89-B6E0-6458B6B030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r="1" b="5880"/>
          <a:stretch/>
        </p:blipFill>
        <p:spPr>
          <a:xfrm>
            <a:off x="3203848" y="159410"/>
            <a:ext cx="2876405" cy="152285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3981A64-A144-4356-B0A0-0CE3BC1D02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0" r="5566" b="3"/>
          <a:stretch/>
        </p:blipFill>
        <p:spPr>
          <a:xfrm>
            <a:off x="3203848" y="1840981"/>
            <a:ext cx="2869633" cy="1522858"/>
          </a:xfrm>
          <a:prstGeom prst="rect">
            <a:avLst/>
          </a:prstGeom>
        </p:spPr>
      </p:pic>
      <p:pic>
        <p:nvPicPr>
          <p:cNvPr id="9" name="Picture 2" descr="Resultado de imagen de nanoparticulas">
            <a:extLst>
              <a:ext uri="{FF2B5EF4-FFF2-40B4-BE49-F238E27FC236}">
                <a16:creationId xmlns:a16="http://schemas.microsoft.com/office/drawing/2014/main" xmlns="" id="{88F4771E-C1E6-4531-B114-5E5AF6859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3" r="8148"/>
          <a:stretch/>
        </p:blipFill>
        <p:spPr bwMode="auto">
          <a:xfrm>
            <a:off x="6138043" y="159410"/>
            <a:ext cx="2960208" cy="320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arcador de contenido 4">
            <a:extLst>
              <a:ext uri="{FF2B5EF4-FFF2-40B4-BE49-F238E27FC236}">
                <a16:creationId xmlns:a16="http://schemas.microsoft.com/office/drawing/2014/main" xmlns="" id="{2D6FCEDD-2327-4456-AF07-3A7624424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403" r="1" b="5407"/>
          <a:stretch/>
        </p:blipFill>
        <p:spPr>
          <a:xfrm>
            <a:off x="178658" y="3425778"/>
            <a:ext cx="2941194" cy="1558312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181A1843-3663-425A-98C4-96080AAA0151}"/>
              </a:ext>
            </a:extLst>
          </p:cNvPr>
          <p:cNvSpPr/>
          <p:nvPr/>
        </p:nvSpPr>
        <p:spPr>
          <a:xfrm>
            <a:off x="3738150" y="3525473"/>
            <a:ext cx="54058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NANOPARTÍCULAS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Y NANOMATERIALES</a:t>
            </a:r>
            <a:endParaRPr kumimoji="0" lang="es-ES_tradnl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415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B83F1B3-F7DB-4593-B754-0B10260A5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05979"/>
            <a:ext cx="7992888" cy="857250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HISTORIA DE LA NANOTECNOLOGÍA</a:t>
            </a:r>
            <a:endParaRPr lang="es-ES_tradnl" b="1" dirty="0"/>
          </a:p>
        </p:txBody>
      </p:sp>
      <p:grpSp>
        <p:nvGrpSpPr>
          <p:cNvPr id="3" name="2 Grupo"/>
          <p:cNvGrpSpPr/>
          <p:nvPr/>
        </p:nvGrpSpPr>
        <p:grpSpPr>
          <a:xfrm>
            <a:off x="251520" y="1187154"/>
            <a:ext cx="3882429" cy="3616844"/>
            <a:chOff x="251520" y="1062302"/>
            <a:chExt cx="3882429" cy="361684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xmlns="" id="{D6F2D5A5-8DB3-46B4-9C53-9C16F4EEC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3382" y="1062302"/>
              <a:ext cx="3550567" cy="3545763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xmlns="" id="{3013983B-1999-4B66-9E1D-F56DE9C14DDE}"/>
                </a:ext>
              </a:extLst>
            </p:cNvPr>
            <p:cNvSpPr txBox="1"/>
            <p:nvPr/>
          </p:nvSpPr>
          <p:spPr>
            <a:xfrm>
              <a:off x="251520" y="4155926"/>
              <a:ext cx="23762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dirty="0">
                  <a:solidFill>
                    <a:srgbClr val="002060"/>
                  </a:solidFill>
                </a:rPr>
                <a:t>1959</a:t>
              </a:r>
              <a:endParaRPr lang="es-ES_tradnl" sz="28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4788024" y="1188080"/>
            <a:ext cx="3432832" cy="3615918"/>
            <a:chOff x="4788024" y="1063228"/>
            <a:chExt cx="3432832" cy="3615918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xmlns="" id="{C815ABBB-A739-4F2F-B04D-C4B29EDC6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4051" y="1063228"/>
              <a:ext cx="3156805" cy="3543909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xmlns="" id="{51C9E1E3-3063-484C-BDB0-E2B1AF1FF3F6}"/>
                </a:ext>
              </a:extLst>
            </p:cNvPr>
            <p:cNvSpPr txBox="1"/>
            <p:nvPr/>
          </p:nvSpPr>
          <p:spPr>
            <a:xfrm>
              <a:off x="4788024" y="4155926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dirty="0">
                  <a:solidFill>
                    <a:srgbClr val="002060"/>
                  </a:solidFill>
                </a:rPr>
                <a:t>1986</a:t>
              </a:r>
              <a:endParaRPr lang="es-ES_tradnl" sz="28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81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C5C409A-40C6-403D-A6E6-2268C1C57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71550"/>
            <a:ext cx="4359799" cy="29079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CC5729D-22F0-49CC-8B06-4651A5109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428507"/>
            <a:ext cx="4132424" cy="276872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6A79B4B-EC2C-4405-B40A-85C5A782821F}"/>
              </a:ext>
            </a:extLst>
          </p:cNvPr>
          <p:cNvSpPr txBox="1"/>
          <p:nvPr/>
        </p:nvSpPr>
        <p:spPr>
          <a:xfrm>
            <a:off x="1403648" y="372387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1998</a:t>
            </a:r>
            <a:endParaRPr lang="es-ES_tradnl" sz="28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BE1248D9-D34E-4CB0-BC1B-CDFEBAFF76DF}"/>
              </a:ext>
            </a:extLst>
          </p:cNvPr>
          <p:cNvSpPr txBox="1"/>
          <p:nvPr/>
        </p:nvSpPr>
        <p:spPr>
          <a:xfrm>
            <a:off x="6232715" y="843558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2010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91602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5F170B3-18F3-46BE-A833-49C37ACCA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" y="205979"/>
            <a:ext cx="8651304" cy="857250"/>
          </a:xfrm>
        </p:spPr>
        <p:txBody>
          <a:bodyPr/>
          <a:lstStyle/>
          <a:p>
            <a:r>
              <a:rPr lang="es-ES" b="1" dirty="0"/>
              <a:t>PROBLEMAS A SOLUCIONAR</a:t>
            </a:r>
            <a:endParaRPr lang="es-ES_tradnl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62EBAF2-AB17-49E7-B74B-169CC668B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" y="1275606"/>
            <a:ext cx="4114800" cy="25717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FC36186-471A-4AE6-8EB2-F8C01587F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230" y="1923678"/>
            <a:ext cx="428625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8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pulen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343</Words>
  <Application>Microsoft Office PowerPoint</Application>
  <PresentationFormat>Presentación en pantalla (16:9)</PresentationFormat>
  <Paragraphs>155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7" baseType="lpstr">
      <vt:lpstr>Tema de Office</vt:lpstr>
      <vt:lpstr>Presentación de PowerPoint</vt:lpstr>
      <vt:lpstr>Grupo Investigador</vt:lpstr>
      <vt:lpstr>Índice</vt:lpstr>
      <vt:lpstr>EL NANOMUNDO</vt:lpstr>
      <vt:lpstr>Presentación de PowerPoint</vt:lpstr>
      <vt:lpstr>Presentación de PowerPoint</vt:lpstr>
      <vt:lpstr>HISTORIA DE LA NANOTECNOLOGÍA</vt:lpstr>
      <vt:lpstr>Presentación de PowerPoint</vt:lpstr>
      <vt:lpstr>PROBLEMAS A SOLUCIONAR</vt:lpstr>
      <vt:lpstr>Presentación de PowerPoint</vt:lpstr>
      <vt:lpstr>Energías Limpias</vt:lpstr>
      <vt:lpstr>Obtención</vt:lpstr>
      <vt:lpstr>Paneles Solares</vt:lpstr>
      <vt:lpstr>Fotosíntesis Artificial</vt:lpstr>
      <vt:lpstr>Ahorro Indirecto</vt:lpstr>
      <vt:lpstr>Presentación de PowerPoint</vt:lpstr>
      <vt:lpstr>Almacenamiento</vt:lpstr>
      <vt:lpstr>Presentación de PowerPoint</vt:lpstr>
      <vt:lpstr>Presentación de PowerPoint</vt:lpstr>
      <vt:lpstr>PURIFICACIONES</vt:lpstr>
      <vt:lpstr>Presentación de PowerPoint</vt:lpstr>
      <vt:lpstr>Presentación de PowerPoint</vt:lpstr>
      <vt:lpstr>Presentación de PowerPoint</vt:lpstr>
      <vt:lpstr>Purificación de Aire</vt:lpstr>
      <vt:lpstr>Presentación de PowerPoint</vt:lpstr>
      <vt:lpstr>SITUACIÓN EN ESPAÑA</vt:lpstr>
      <vt:lpstr>ESPAÑA RESPECTO AL MUNDO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Posible situación futura: toxicidad</vt:lpstr>
      <vt:lpstr>OBJETIVOS DE DESARROLLO SOSTENIBLE</vt:lpstr>
      <vt:lpstr>Presentación de PowerPoint</vt:lpstr>
    </vt:vector>
  </TitlesOfParts>
  <Company>Gémina Servicios de Ingeniería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José Alberto</dc:creator>
  <cp:lastModifiedBy>Escuela</cp:lastModifiedBy>
  <cp:revision>31</cp:revision>
  <dcterms:created xsi:type="dcterms:W3CDTF">2016-11-11T10:12:07Z</dcterms:created>
  <dcterms:modified xsi:type="dcterms:W3CDTF">2019-05-11T16:49:08Z</dcterms:modified>
</cp:coreProperties>
</file>