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image/jpeg" Extension="jpe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1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defaultTextStyle>
    <a:defPPr lvl="0">
      <a:defRPr lang="es-ES"/>
    </a:defPPr>
    <a:lvl1pPr defTabSz="914400" eaLnBrk="1" hangingPunct="1" latinLnBrk="0" lvl="0" marL="0" rtl="0" algn="l">
      <a:defRPr kern="1200" sz="1800">
        <a:solidFill>
          <a:schemeClr val="tx1"/>
        </a:solidFill>
        <a:latin typeface="+mn-lt"/>
        <a:ea typeface="+mn-ea"/>
        <a:cs typeface="+mn-cs"/>
      </a:defRPr>
    </a:lvl1pPr>
    <a:lvl2pPr defTabSz="914400" eaLnBrk="1" hangingPunct="1" latinLnBrk="0" lvl="1" marL="457200" rtl="0" algn="l">
      <a:defRPr kern="1200" sz="1800">
        <a:solidFill>
          <a:schemeClr val="tx1"/>
        </a:solidFill>
        <a:latin typeface="+mn-lt"/>
        <a:ea typeface="+mn-ea"/>
        <a:cs typeface="+mn-cs"/>
      </a:defRPr>
    </a:lvl2pPr>
    <a:lvl3pPr defTabSz="914400" eaLnBrk="1" hangingPunct="1" latinLnBrk="0" lvl="2" marL="914400" rtl="0" algn="l">
      <a:defRPr kern="1200" sz="1800">
        <a:solidFill>
          <a:schemeClr val="tx1"/>
        </a:solidFill>
        <a:latin typeface="+mn-lt"/>
        <a:ea typeface="+mn-ea"/>
        <a:cs typeface="+mn-cs"/>
      </a:defRPr>
    </a:lvl3pPr>
    <a:lvl4pPr defTabSz="914400" eaLnBrk="1" hangingPunct="1" latinLnBrk="0" lvl="3" marL="1371600" rtl="0" algn="l">
      <a:defRPr kern="1200" sz="1800">
        <a:solidFill>
          <a:schemeClr val="tx1"/>
        </a:solidFill>
        <a:latin typeface="+mn-lt"/>
        <a:ea typeface="+mn-ea"/>
        <a:cs typeface="+mn-cs"/>
      </a:defRPr>
    </a:lvl4pPr>
    <a:lvl5pPr defTabSz="914400" eaLnBrk="1" hangingPunct="1" latinLnBrk="0" lvl="4" marL="1828800" rtl="0" algn="l">
      <a:defRPr kern="1200" sz="1800">
        <a:solidFill>
          <a:schemeClr val="tx1"/>
        </a:solidFill>
        <a:latin typeface="+mn-lt"/>
        <a:ea typeface="+mn-ea"/>
        <a:cs typeface="+mn-cs"/>
      </a:defRPr>
    </a:lvl5pPr>
    <a:lvl6pPr defTabSz="914400" eaLnBrk="1" hangingPunct="1" latinLnBrk="0" lvl="5" marL="2286000" rtl="0" algn="l">
      <a:defRPr kern="1200" sz="1800">
        <a:solidFill>
          <a:schemeClr val="tx1"/>
        </a:solidFill>
        <a:latin typeface="+mn-lt"/>
        <a:ea typeface="+mn-ea"/>
        <a:cs typeface="+mn-cs"/>
      </a:defRPr>
    </a:lvl6pPr>
    <a:lvl7pPr defTabSz="914400" eaLnBrk="1" hangingPunct="1" latinLnBrk="0" lvl="6" marL="2743200" rtl="0" algn="l">
      <a:defRPr kern="1200" sz="1800">
        <a:solidFill>
          <a:schemeClr val="tx1"/>
        </a:solidFill>
        <a:latin typeface="+mn-lt"/>
        <a:ea typeface="+mn-ea"/>
        <a:cs typeface="+mn-cs"/>
      </a:defRPr>
    </a:lvl7pPr>
    <a:lvl8pPr defTabSz="914400" eaLnBrk="1" hangingPunct="1" latinLnBrk="0" lvl="7" marL="3200400" rtl="0" algn="l">
      <a:defRPr kern="1200" sz="1800">
        <a:solidFill>
          <a:schemeClr val="tx1"/>
        </a:solidFill>
        <a:latin typeface="+mn-lt"/>
        <a:ea typeface="+mn-ea"/>
        <a:cs typeface="+mn-cs"/>
      </a:defRPr>
    </a:lvl8pPr>
    <a:lvl9pPr defTabSz="914400" eaLnBrk="1" hangingPunct="1" latinLnBrk="0" lvl="8" marL="3657600" rtl="0" algn="l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1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1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1.xml"/><Relationship Id="rId3" Type="http://schemas.openxmlformats.org/officeDocument/2006/relationships/presProps" Target="presProps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3.xml"/><Relationship Id="rId8" Type="http://schemas.openxmlformats.org/officeDocument/2006/relationships/slide" Target="slides/slide2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6" name="Shape 2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Google Shape;2057;n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8" name="Google Shape;2058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9" name="Shape 2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Google Shape;2060;g59e9f3ac53bd716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1" name="Google Shape;2061;g59e9f3ac53bd71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11/05/2019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11/05/2019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11/05/2019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11/05/2019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11/05/2019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11/05/2019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11/05/2019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11/05/2019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11/05/2019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11/05/2019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3FC39-D6E2-41AC-B93D-13A2BED8ABF0}" type="datetimeFigureOut">
              <a:rPr lang="es-ES" smtClean="0"/>
              <a:pPr/>
              <a:t>11/05/2019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3FC39-D6E2-41AC-B93D-13A2BED8ABF0}" type="datetimeFigureOut">
              <a:rPr lang="es-ES" smtClean="0"/>
              <a:pPr/>
              <a:t>11/05/2019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3A7C7-978C-4B43-A608-DE0E70BC5BF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3" descr="C:\Users\JOSE ALBERTO\Desktop\Banda - Investiga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00921" y="214296"/>
            <a:ext cx="771355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746830" y="1576982"/>
            <a:ext cx="6968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dirty="0" smtClean="0">
                <a:latin typeface="Arial Black" pitchFamily="34" charset="0"/>
              </a:rPr>
              <a:t>X CONGRESO INVESTIGA I+D+i</a:t>
            </a:r>
          </a:p>
          <a:p>
            <a:endParaRPr lang="es-ES" dirty="0">
              <a:latin typeface="Arial Black" pitchFamily="34" charset="0"/>
            </a:endParaRPr>
          </a:p>
          <a:p>
            <a:endParaRPr lang="es-ES" dirty="0" smtClean="0">
              <a:latin typeface="Arial Black" pitchFamily="34" charset="0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1285852" y="4316879"/>
            <a:ext cx="6858048" cy="755201"/>
            <a:chOff x="1285852" y="4316879"/>
            <a:chExt cx="6858048" cy="755201"/>
          </a:xfrm>
        </p:grpSpPr>
        <p:pic>
          <p:nvPicPr>
            <p:cNvPr id="1026" name="Picture 2" descr="C:\Users\Jose Alberto\Documents\INVESTIGA ED 7\LOGOS\CSIC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85852" y="4403228"/>
              <a:ext cx="1357322" cy="582503"/>
            </a:xfrm>
            <a:prstGeom prst="rect">
              <a:avLst/>
            </a:prstGeom>
            <a:noFill/>
          </p:spPr>
        </p:pic>
        <p:pic>
          <p:nvPicPr>
            <p:cNvPr id="1028" name="Picture 4" descr="C:\Users\Jose Alberto\Documents\INVESTIGA ED 7\LOGOS\CIEMAT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16834" y="4457430"/>
              <a:ext cx="1013228" cy="474098"/>
            </a:xfrm>
            <a:prstGeom prst="rect">
              <a:avLst/>
            </a:prstGeom>
            <a:noFill/>
          </p:spPr>
        </p:pic>
        <p:pic>
          <p:nvPicPr>
            <p:cNvPr id="1029" name="Picture 5" descr="C:\Users\Jose Alberto\Documents\INVESTIGA ED 7\LOGOS\INIA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647979" y="4452185"/>
              <a:ext cx="1445371" cy="484588"/>
            </a:xfrm>
            <a:prstGeom prst="rect">
              <a:avLst/>
            </a:prstGeom>
            <a:noFill/>
          </p:spPr>
        </p:pic>
        <p:pic>
          <p:nvPicPr>
            <p:cNvPr id="1030" name="Picture 6" descr="C:\Users\Jose Alberto\Documents\INVESTIGA ED 7\LOGOS\INTA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567011" y="4404986"/>
              <a:ext cx="576889" cy="578987"/>
            </a:xfrm>
            <a:prstGeom prst="rect">
              <a:avLst/>
            </a:prstGeom>
            <a:noFill/>
          </p:spPr>
        </p:pic>
        <p:pic>
          <p:nvPicPr>
            <p:cNvPr id="1031" name="Picture 7" descr="C:\Users\Jose Alberto\Documents\INVESTIGA ED 7\LOGOS\ISCIII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03722" y="4316879"/>
              <a:ext cx="570596" cy="755201"/>
            </a:xfrm>
            <a:prstGeom prst="rect">
              <a:avLst/>
            </a:prstGeom>
            <a:noFill/>
          </p:spPr>
        </p:pic>
      </p:grpSp>
      <p:sp>
        <p:nvSpPr>
          <p:cNvPr id="13" name="12 CuadroTexto"/>
          <p:cNvSpPr txBox="1"/>
          <p:nvPr/>
        </p:nvSpPr>
        <p:spPr>
          <a:xfrm>
            <a:off x="1785918" y="1857370"/>
            <a:ext cx="69686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>
              <a:latin typeface="Arial Black" pitchFamily="34" charset="0"/>
            </a:endParaRPr>
          </a:p>
          <a:p>
            <a:endParaRPr lang="es-ES" dirty="0" smtClean="0">
              <a:latin typeface="Arial Black" pitchFamily="34" charset="0"/>
            </a:endParaRPr>
          </a:p>
          <a:p>
            <a:pPr algn="r"/>
            <a:r>
              <a:rPr lang="es-ES" dirty="0" smtClean="0">
                <a:latin typeface="Arial Black" pitchFamily="34" charset="0"/>
              </a:rPr>
              <a:t>BIOCIENCIAS</a:t>
            </a:r>
          </a:p>
          <a:p>
            <a:pPr algn="r"/>
            <a:endParaRPr lang="es-ES" dirty="0" smtClean="0">
              <a:latin typeface="Arial Black" pitchFamily="34" charset="0"/>
            </a:endParaRPr>
          </a:p>
          <a:p>
            <a:pPr algn="r"/>
            <a:r>
              <a:rPr lang="es-ES" dirty="0" smtClean="0">
                <a:latin typeface="Arial Black" pitchFamily="34" charset="0"/>
              </a:rPr>
              <a:t>Diagnóstico y terapia génica</a:t>
            </a:r>
            <a:endParaRPr lang="es-ES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6D0499C5-63AC-4922-8639-9D87534A8909-L0-001.jpeg" descr="6D0499C5-63AC-4922-8639-9D87534A8909-L0-001.jpeg">
            <a:extLst>
              <a:ext uri="{FF2B5EF4-FFF2-40B4-BE49-F238E27FC236}">
                <a16:creationId xmlns:a16="http://schemas.microsoft.com/office/drawing/2014/main" xmlns="" id="{766CF390-078D-8A4D-979E-89F814406D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-41686" t="-34470" r="-626" b="-5041"/>
          <a:stretch/>
        </p:blipFill>
        <p:spPr>
          <a:xfrm>
            <a:off x="-937119" y="123478"/>
            <a:ext cx="8064896" cy="468614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F117AA8-AA1D-2345-8C3E-972F2F9874FD}"/>
              </a:ext>
            </a:extLst>
          </p:cNvPr>
          <p:cNvSpPr txBox="1"/>
          <p:nvPr/>
        </p:nvSpPr>
        <p:spPr>
          <a:xfrm>
            <a:off x="2915816" y="922359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SEGÚN LA ENFERMEDAD: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683568" y="429917"/>
            <a:ext cx="7200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	NOCIONES BÁSICAS: CLASIFICACIÓN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6375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" descr="Imagen">
            <a:extLst>
              <a:ext uri="{FF2B5EF4-FFF2-40B4-BE49-F238E27FC236}">
                <a16:creationId xmlns:a16="http://schemas.microsoft.com/office/drawing/2014/main" xmlns="" id="{6060F524-E6D6-924C-A676-2B5DFACA6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72584" y="1020540"/>
            <a:ext cx="4198829" cy="388337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9201FD97-51DC-1B48-A1DD-8E8B021CB208}"/>
              </a:ext>
            </a:extLst>
          </p:cNvPr>
          <p:cNvSpPr txBox="1"/>
          <p:nvPr/>
        </p:nvSpPr>
        <p:spPr>
          <a:xfrm>
            <a:off x="288843" y="404148"/>
            <a:ext cx="84969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dirty="0" smtClean="0"/>
              <a:t>NOCIONES BÁSICAS: ENFERMEDADES </a:t>
            </a:r>
            <a:r>
              <a:rPr lang="es-ES" sz="2600" dirty="0" smtClean="0"/>
              <a:t>MONOGÉNICAS</a:t>
            </a:r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199203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aciente"/>
          <p:cNvSpPr/>
          <p:nvPr/>
        </p:nvSpPr>
        <p:spPr>
          <a:xfrm>
            <a:off x="4069705" y="97872"/>
            <a:ext cx="1004590" cy="100459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160"/>
              <a:t>Paciente</a:t>
            </a:r>
          </a:p>
        </p:txBody>
      </p:sp>
      <p:sp>
        <p:nvSpPr>
          <p:cNvPr id="131" name="Re infusion"/>
          <p:cNvSpPr/>
          <p:nvPr/>
        </p:nvSpPr>
        <p:spPr>
          <a:xfrm>
            <a:off x="1279605" y="97872"/>
            <a:ext cx="1004590" cy="100459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160" dirty="0"/>
              <a:t>Re infusion</a:t>
            </a:r>
          </a:p>
        </p:txBody>
      </p:sp>
      <p:sp>
        <p:nvSpPr>
          <p:cNvPr id="132" name="Expansión"/>
          <p:cNvSpPr/>
          <p:nvPr/>
        </p:nvSpPr>
        <p:spPr>
          <a:xfrm>
            <a:off x="3950777" y="4041039"/>
            <a:ext cx="1004590" cy="100459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160"/>
              <a:t>Expansión </a:t>
            </a:r>
          </a:p>
        </p:txBody>
      </p:sp>
      <p:sp>
        <p:nvSpPr>
          <p:cNvPr id="133" name="Aféresis"/>
          <p:cNvSpPr/>
          <p:nvPr/>
        </p:nvSpPr>
        <p:spPr>
          <a:xfrm>
            <a:off x="6859805" y="97872"/>
            <a:ext cx="1004590" cy="100459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160"/>
              <a:t>Aféresis</a:t>
            </a:r>
          </a:p>
        </p:txBody>
      </p:sp>
      <p:sp>
        <p:nvSpPr>
          <p:cNvPr id="134" name="Transducción"/>
          <p:cNvSpPr/>
          <p:nvPr/>
        </p:nvSpPr>
        <p:spPr>
          <a:xfrm>
            <a:off x="6859805" y="4041039"/>
            <a:ext cx="1004590" cy="100459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160"/>
              <a:t>Transducción</a:t>
            </a:r>
          </a:p>
        </p:txBody>
      </p:sp>
      <p:sp>
        <p:nvSpPr>
          <p:cNvPr id="135" name="Formulación"/>
          <p:cNvSpPr/>
          <p:nvPr/>
        </p:nvSpPr>
        <p:spPr>
          <a:xfrm>
            <a:off x="1279605" y="4041039"/>
            <a:ext cx="1004590" cy="100459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 anchor="ctr"/>
          <a:lstStyle>
            <a:lvl1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rPr sz="1160"/>
              <a:t>Formulación </a:t>
            </a:r>
          </a:p>
        </p:txBody>
      </p:sp>
      <p:sp>
        <p:nvSpPr>
          <p:cNvPr id="136" name="Activación…"/>
          <p:cNvSpPr/>
          <p:nvPr/>
        </p:nvSpPr>
        <p:spPr>
          <a:xfrm>
            <a:off x="6859805" y="2069455"/>
            <a:ext cx="1004590" cy="100459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160"/>
              <a:t>Activación </a:t>
            </a:r>
          </a:p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sz="1160"/>
              <a:t>T in Vitro</a:t>
            </a:r>
          </a:p>
        </p:txBody>
      </p:sp>
      <p:sp>
        <p:nvSpPr>
          <p:cNvPr id="137" name="Flecha"/>
          <p:cNvSpPr/>
          <p:nvPr/>
        </p:nvSpPr>
        <p:spPr>
          <a:xfrm>
            <a:off x="2414943" y="283322"/>
            <a:ext cx="1524014" cy="633688"/>
          </a:xfrm>
          <a:prstGeom prst="rightArrow">
            <a:avLst>
              <a:gd name="adj1" fmla="val 20516"/>
              <a:gd name="adj2" fmla="val 107481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138" name="Flecha"/>
          <p:cNvSpPr/>
          <p:nvPr/>
        </p:nvSpPr>
        <p:spPr>
          <a:xfrm rot="16200000">
            <a:off x="404156" y="2188383"/>
            <a:ext cx="2755488" cy="766734"/>
          </a:xfrm>
          <a:prstGeom prst="rightArrow">
            <a:avLst>
              <a:gd name="adj1" fmla="val 26727"/>
              <a:gd name="adj2" fmla="val 77526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139" name="Célula"/>
          <p:cNvSpPr/>
          <p:nvPr/>
        </p:nvSpPr>
        <p:spPr>
          <a:xfrm>
            <a:off x="3534912" y="2028389"/>
            <a:ext cx="1836320" cy="158103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077" h="20447" extrusionOk="0">
                <a:moveTo>
                  <a:pt x="7396" y="0"/>
                </a:moveTo>
                <a:cubicBezTo>
                  <a:pt x="5052" y="7"/>
                  <a:pt x="2793" y="897"/>
                  <a:pt x="1195" y="3057"/>
                </a:cubicBezTo>
                <a:cubicBezTo>
                  <a:pt x="-1982" y="7347"/>
                  <a:pt x="1566" y="18987"/>
                  <a:pt x="7244" y="20320"/>
                </a:cubicBezTo>
                <a:cubicBezTo>
                  <a:pt x="12639" y="21587"/>
                  <a:pt x="19618" y="13103"/>
                  <a:pt x="17775" y="6928"/>
                </a:cubicBezTo>
                <a:cubicBezTo>
                  <a:pt x="16660" y="3192"/>
                  <a:pt x="11872" y="-13"/>
                  <a:pt x="7396" y="0"/>
                </a:cubicBezTo>
                <a:close/>
                <a:moveTo>
                  <a:pt x="8634" y="1316"/>
                </a:moveTo>
                <a:cubicBezTo>
                  <a:pt x="8778" y="1316"/>
                  <a:pt x="8911" y="1449"/>
                  <a:pt x="8933" y="1635"/>
                </a:cubicBezTo>
                <a:cubicBezTo>
                  <a:pt x="8962" y="1874"/>
                  <a:pt x="8824" y="2079"/>
                  <a:pt x="8648" y="2079"/>
                </a:cubicBezTo>
                <a:cubicBezTo>
                  <a:pt x="7107" y="2079"/>
                  <a:pt x="5651" y="2882"/>
                  <a:pt x="4565" y="4237"/>
                </a:cubicBezTo>
                <a:cubicBezTo>
                  <a:pt x="4431" y="4405"/>
                  <a:pt x="4433" y="4687"/>
                  <a:pt x="4569" y="4852"/>
                </a:cubicBezTo>
                <a:cubicBezTo>
                  <a:pt x="4571" y="4854"/>
                  <a:pt x="4572" y="4855"/>
                  <a:pt x="4574" y="4857"/>
                </a:cubicBezTo>
                <a:cubicBezTo>
                  <a:pt x="4697" y="5006"/>
                  <a:pt x="4888" y="5006"/>
                  <a:pt x="5009" y="4853"/>
                </a:cubicBezTo>
                <a:cubicBezTo>
                  <a:pt x="5897" y="3739"/>
                  <a:pt x="7070" y="3040"/>
                  <a:pt x="8348" y="2946"/>
                </a:cubicBezTo>
                <a:cubicBezTo>
                  <a:pt x="8525" y="2930"/>
                  <a:pt x="8673" y="3131"/>
                  <a:pt x="8652" y="3372"/>
                </a:cubicBezTo>
                <a:cubicBezTo>
                  <a:pt x="8636" y="3562"/>
                  <a:pt x="8506" y="3697"/>
                  <a:pt x="8361" y="3708"/>
                </a:cubicBezTo>
                <a:cubicBezTo>
                  <a:pt x="7711" y="3760"/>
                  <a:pt x="7093" y="3989"/>
                  <a:pt x="6534" y="4360"/>
                </a:cubicBezTo>
                <a:cubicBezTo>
                  <a:pt x="6357" y="4478"/>
                  <a:pt x="6306" y="4780"/>
                  <a:pt x="6423" y="4991"/>
                </a:cubicBezTo>
                <a:cubicBezTo>
                  <a:pt x="6517" y="5161"/>
                  <a:pt x="6691" y="5212"/>
                  <a:pt x="6834" y="5117"/>
                </a:cubicBezTo>
                <a:cubicBezTo>
                  <a:pt x="6956" y="5036"/>
                  <a:pt x="7081" y="4964"/>
                  <a:pt x="7210" y="4900"/>
                </a:cubicBezTo>
                <a:cubicBezTo>
                  <a:pt x="7375" y="4817"/>
                  <a:pt x="7563" y="4945"/>
                  <a:pt x="7598" y="5184"/>
                </a:cubicBezTo>
                <a:cubicBezTo>
                  <a:pt x="7626" y="5372"/>
                  <a:pt x="7532" y="5553"/>
                  <a:pt x="7396" y="5622"/>
                </a:cubicBezTo>
                <a:cubicBezTo>
                  <a:pt x="6690" y="5982"/>
                  <a:pt x="6084" y="6648"/>
                  <a:pt x="5688" y="7502"/>
                </a:cubicBezTo>
                <a:cubicBezTo>
                  <a:pt x="5634" y="7620"/>
                  <a:pt x="5538" y="7685"/>
                  <a:pt x="5440" y="7685"/>
                </a:cubicBezTo>
                <a:cubicBezTo>
                  <a:pt x="5377" y="7685"/>
                  <a:pt x="5313" y="7659"/>
                  <a:pt x="5259" y="7602"/>
                </a:cubicBezTo>
                <a:cubicBezTo>
                  <a:pt x="5143" y="7482"/>
                  <a:pt x="5122" y="7257"/>
                  <a:pt x="5199" y="7092"/>
                </a:cubicBezTo>
                <a:cubicBezTo>
                  <a:pt x="5392" y="6679"/>
                  <a:pt x="5629" y="6305"/>
                  <a:pt x="5897" y="5978"/>
                </a:cubicBezTo>
                <a:cubicBezTo>
                  <a:pt x="6018" y="5831"/>
                  <a:pt x="6037" y="5587"/>
                  <a:pt x="5940" y="5412"/>
                </a:cubicBezTo>
                <a:lnTo>
                  <a:pt x="5938" y="5412"/>
                </a:lnTo>
                <a:cubicBezTo>
                  <a:pt x="5824" y="5206"/>
                  <a:pt x="5596" y="5174"/>
                  <a:pt x="5454" y="5347"/>
                </a:cubicBezTo>
                <a:cubicBezTo>
                  <a:pt x="5318" y="5512"/>
                  <a:pt x="5191" y="5686"/>
                  <a:pt x="5071" y="5872"/>
                </a:cubicBezTo>
                <a:cubicBezTo>
                  <a:pt x="5067" y="5879"/>
                  <a:pt x="5064" y="5886"/>
                  <a:pt x="5060" y="5893"/>
                </a:cubicBezTo>
                <a:cubicBezTo>
                  <a:pt x="5057" y="5897"/>
                  <a:pt x="5054" y="5901"/>
                  <a:pt x="5051" y="5906"/>
                </a:cubicBezTo>
                <a:cubicBezTo>
                  <a:pt x="4703" y="6452"/>
                  <a:pt x="4422" y="7080"/>
                  <a:pt x="4230" y="7776"/>
                </a:cubicBezTo>
                <a:cubicBezTo>
                  <a:pt x="4188" y="7932"/>
                  <a:pt x="4077" y="8029"/>
                  <a:pt x="3958" y="8029"/>
                </a:cubicBezTo>
                <a:cubicBezTo>
                  <a:pt x="3911" y="8029"/>
                  <a:pt x="3864" y="8013"/>
                  <a:pt x="3818" y="7981"/>
                </a:cubicBezTo>
                <a:cubicBezTo>
                  <a:pt x="3692" y="7891"/>
                  <a:pt x="3639" y="7683"/>
                  <a:pt x="3688" y="7505"/>
                </a:cubicBezTo>
                <a:cubicBezTo>
                  <a:pt x="3837" y="6967"/>
                  <a:pt x="4033" y="6462"/>
                  <a:pt x="4269" y="6000"/>
                </a:cubicBezTo>
                <a:cubicBezTo>
                  <a:pt x="4355" y="5831"/>
                  <a:pt x="4332" y="5606"/>
                  <a:pt x="4218" y="5468"/>
                </a:cubicBezTo>
                <a:cubicBezTo>
                  <a:pt x="4215" y="5465"/>
                  <a:pt x="4214" y="5461"/>
                  <a:pt x="4212" y="5458"/>
                </a:cubicBezTo>
                <a:cubicBezTo>
                  <a:pt x="4068" y="5284"/>
                  <a:pt x="3838" y="5317"/>
                  <a:pt x="3729" y="5531"/>
                </a:cubicBezTo>
                <a:cubicBezTo>
                  <a:pt x="3560" y="5860"/>
                  <a:pt x="3409" y="6208"/>
                  <a:pt x="3278" y="6574"/>
                </a:cubicBezTo>
                <a:cubicBezTo>
                  <a:pt x="3229" y="6712"/>
                  <a:pt x="3123" y="6795"/>
                  <a:pt x="3014" y="6795"/>
                </a:cubicBezTo>
                <a:cubicBezTo>
                  <a:pt x="2964" y="6795"/>
                  <a:pt x="2914" y="6777"/>
                  <a:pt x="2867" y="6741"/>
                </a:cubicBezTo>
                <a:cubicBezTo>
                  <a:pt x="2735" y="6640"/>
                  <a:pt x="2695" y="6410"/>
                  <a:pt x="2760" y="6229"/>
                </a:cubicBezTo>
                <a:cubicBezTo>
                  <a:pt x="3002" y="5553"/>
                  <a:pt x="3311" y="4936"/>
                  <a:pt x="3668" y="4378"/>
                </a:cubicBezTo>
                <a:cubicBezTo>
                  <a:pt x="3679" y="4354"/>
                  <a:pt x="3692" y="4331"/>
                  <a:pt x="3708" y="4310"/>
                </a:cubicBezTo>
                <a:cubicBezTo>
                  <a:pt x="3712" y="4304"/>
                  <a:pt x="3717" y="4299"/>
                  <a:pt x="3722" y="4293"/>
                </a:cubicBezTo>
                <a:cubicBezTo>
                  <a:pt x="4939" y="2443"/>
                  <a:pt x="6728" y="1321"/>
                  <a:pt x="8634" y="1316"/>
                </a:cubicBezTo>
                <a:close/>
                <a:moveTo>
                  <a:pt x="10655" y="3111"/>
                </a:moveTo>
                <a:cubicBezTo>
                  <a:pt x="10820" y="3110"/>
                  <a:pt x="11026" y="3172"/>
                  <a:pt x="11234" y="3295"/>
                </a:cubicBezTo>
                <a:cubicBezTo>
                  <a:pt x="11652" y="3539"/>
                  <a:pt x="11923" y="3938"/>
                  <a:pt x="11839" y="4185"/>
                </a:cubicBezTo>
                <a:cubicBezTo>
                  <a:pt x="11755" y="4433"/>
                  <a:pt x="11348" y="4434"/>
                  <a:pt x="10931" y="4189"/>
                </a:cubicBezTo>
                <a:cubicBezTo>
                  <a:pt x="10513" y="3944"/>
                  <a:pt x="10242" y="3545"/>
                  <a:pt x="10326" y="3298"/>
                </a:cubicBezTo>
                <a:cubicBezTo>
                  <a:pt x="10368" y="3175"/>
                  <a:pt x="10491" y="3112"/>
                  <a:pt x="10655" y="3111"/>
                </a:cubicBezTo>
                <a:close/>
                <a:moveTo>
                  <a:pt x="15410" y="5650"/>
                </a:moveTo>
                <a:cubicBezTo>
                  <a:pt x="15596" y="5670"/>
                  <a:pt x="15829" y="6027"/>
                  <a:pt x="15964" y="6522"/>
                </a:cubicBezTo>
                <a:cubicBezTo>
                  <a:pt x="16118" y="7088"/>
                  <a:pt x="16085" y="7620"/>
                  <a:pt x="15891" y="7711"/>
                </a:cubicBezTo>
                <a:cubicBezTo>
                  <a:pt x="15697" y="7803"/>
                  <a:pt x="15415" y="7416"/>
                  <a:pt x="15261" y="6850"/>
                </a:cubicBezTo>
                <a:cubicBezTo>
                  <a:pt x="15107" y="6284"/>
                  <a:pt x="15139" y="5752"/>
                  <a:pt x="15333" y="5661"/>
                </a:cubicBezTo>
                <a:cubicBezTo>
                  <a:pt x="15357" y="5649"/>
                  <a:pt x="15384" y="5647"/>
                  <a:pt x="15410" y="5650"/>
                </a:cubicBezTo>
                <a:close/>
                <a:moveTo>
                  <a:pt x="11290" y="5956"/>
                </a:moveTo>
                <a:cubicBezTo>
                  <a:pt x="11358" y="5965"/>
                  <a:pt x="11425" y="6005"/>
                  <a:pt x="11476" y="6071"/>
                </a:cubicBezTo>
                <a:cubicBezTo>
                  <a:pt x="12259" y="7078"/>
                  <a:pt x="12690" y="8423"/>
                  <a:pt x="12690" y="9862"/>
                </a:cubicBezTo>
                <a:cubicBezTo>
                  <a:pt x="12690" y="10225"/>
                  <a:pt x="12662" y="10581"/>
                  <a:pt x="12608" y="10928"/>
                </a:cubicBezTo>
                <a:cubicBezTo>
                  <a:pt x="12580" y="11103"/>
                  <a:pt x="12661" y="11276"/>
                  <a:pt x="12791" y="11330"/>
                </a:cubicBezTo>
                <a:lnTo>
                  <a:pt x="12894" y="11373"/>
                </a:lnTo>
                <a:cubicBezTo>
                  <a:pt x="13047" y="11436"/>
                  <a:pt x="13209" y="11314"/>
                  <a:pt x="13242" y="11108"/>
                </a:cubicBezTo>
                <a:cubicBezTo>
                  <a:pt x="13306" y="10702"/>
                  <a:pt x="13341" y="10285"/>
                  <a:pt x="13341" y="9862"/>
                </a:cubicBezTo>
                <a:cubicBezTo>
                  <a:pt x="13341" y="9103"/>
                  <a:pt x="13236" y="8361"/>
                  <a:pt x="13030" y="7658"/>
                </a:cubicBezTo>
                <a:cubicBezTo>
                  <a:pt x="12938" y="7344"/>
                  <a:pt x="12827" y="7039"/>
                  <a:pt x="12697" y="6748"/>
                </a:cubicBezTo>
                <a:cubicBezTo>
                  <a:pt x="12607" y="6549"/>
                  <a:pt x="12671" y="6287"/>
                  <a:pt x="12842" y="6199"/>
                </a:cubicBezTo>
                <a:cubicBezTo>
                  <a:pt x="12976" y="6130"/>
                  <a:pt x="13130" y="6212"/>
                  <a:pt x="13202" y="6375"/>
                </a:cubicBezTo>
                <a:cubicBezTo>
                  <a:pt x="13346" y="6698"/>
                  <a:pt x="13471" y="7037"/>
                  <a:pt x="13572" y="7385"/>
                </a:cubicBezTo>
                <a:cubicBezTo>
                  <a:pt x="13804" y="8176"/>
                  <a:pt x="13921" y="9009"/>
                  <a:pt x="13921" y="9862"/>
                </a:cubicBezTo>
                <a:cubicBezTo>
                  <a:pt x="13921" y="9863"/>
                  <a:pt x="13921" y="9865"/>
                  <a:pt x="13921" y="9866"/>
                </a:cubicBezTo>
                <a:cubicBezTo>
                  <a:pt x="13921" y="10043"/>
                  <a:pt x="14013" y="10197"/>
                  <a:pt x="14146" y="10226"/>
                </a:cubicBezTo>
                <a:lnTo>
                  <a:pt x="14258" y="10250"/>
                </a:lnTo>
                <a:cubicBezTo>
                  <a:pt x="14420" y="10286"/>
                  <a:pt x="14571" y="10122"/>
                  <a:pt x="14573" y="9905"/>
                </a:cubicBezTo>
                <a:cubicBezTo>
                  <a:pt x="14573" y="9891"/>
                  <a:pt x="14573" y="9877"/>
                  <a:pt x="14573" y="9862"/>
                </a:cubicBezTo>
                <a:cubicBezTo>
                  <a:pt x="14573" y="9631"/>
                  <a:pt x="14729" y="9448"/>
                  <a:pt x="14910" y="9486"/>
                </a:cubicBezTo>
                <a:cubicBezTo>
                  <a:pt x="15052" y="9515"/>
                  <a:pt x="15154" y="9690"/>
                  <a:pt x="15153" y="9879"/>
                </a:cubicBezTo>
                <a:cubicBezTo>
                  <a:pt x="15153" y="10186"/>
                  <a:pt x="15138" y="10493"/>
                  <a:pt x="15112" y="10796"/>
                </a:cubicBezTo>
                <a:cubicBezTo>
                  <a:pt x="15112" y="10805"/>
                  <a:pt x="15113" y="10814"/>
                  <a:pt x="15112" y="10824"/>
                </a:cubicBezTo>
                <a:cubicBezTo>
                  <a:pt x="15112" y="10829"/>
                  <a:pt x="15109" y="10834"/>
                  <a:pt x="15108" y="10839"/>
                </a:cubicBezTo>
                <a:cubicBezTo>
                  <a:pt x="14928" y="12876"/>
                  <a:pt x="14191" y="14784"/>
                  <a:pt x="13023" y="16182"/>
                </a:cubicBezTo>
                <a:cubicBezTo>
                  <a:pt x="12967" y="16248"/>
                  <a:pt x="12898" y="16280"/>
                  <a:pt x="12828" y="16280"/>
                </a:cubicBezTo>
                <a:cubicBezTo>
                  <a:pt x="12744" y="16280"/>
                  <a:pt x="12661" y="16234"/>
                  <a:pt x="12603" y="16141"/>
                </a:cubicBezTo>
                <a:cubicBezTo>
                  <a:pt x="12503" y="15979"/>
                  <a:pt x="12532" y="15740"/>
                  <a:pt x="12649" y="15599"/>
                </a:cubicBezTo>
                <a:cubicBezTo>
                  <a:pt x="13570" y="14488"/>
                  <a:pt x="14196" y="13028"/>
                  <a:pt x="14448" y="11445"/>
                </a:cubicBezTo>
                <a:cubicBezTo>
                  <a:pt x="14480" y="11246"/>
                  <a:pt x="14381" y="11050"/>
                  <a:pt x="14228" y="11017"/>
                </a:cubicBezTo>
                <a:lnTo>
                  <a:pt x="14119" y="10993"/>
                </a:lnTo>
                <a:cubicBezTo>
                  <a:pt x="13978" y="10962"/>
                  <a:pt x="13841" y="11079"/>
                  <a:pt x="13811" y="11264"/>
                </a:cubicBezTo>
                <a:cubicBezTo>
                  <a:pt x="13768" y="11535"/>
                  <a:pt x="13713" y="11803"/>
                  <a:pt x="13646" y="12065"/>
                </a:cubicBezTo>
                <a:cubicBezTo>
                  <a:pt x="13645" y="12072"/>
                  <a:pt x="13645" y="12078"/>
                  <a:pt x="13643" y="12084"/>
                </a:cubicBezTo>
                <a:cubicBezTo>
                  <a:pt x="13641" y="12091"/>
                  <a:pt x="13638" y="12096"/>
                  <a:pt x="13636" y="12102"/>
                </a:cubicBezTo>
                <a:cubicBezTo>
                  <a:pt x="13479" y="12704"/>
                  <a:pt x="13261" y="13278"/>
                  <a:pt x="12979" y="13810"/>
                </a:cubicBezTo>
                <a:cubicBezTo>
                  <a:pt x="12923" y="13916"/>
                  <a:pt x="12832" y="13973"/>
                  <a:pt x="12740" y="13973"/>
                </a:cubicBezTo>
                <a:cubicBezTo>
                  <a:pt x="12675" y="13973"/>
                  <a:pt x="12609" y="13945"/>
                  <a:pt x="12554" y="13884"/>
                </a:cubicBezTo>
                <a:cubicBezTo>
                  <a:pt x="12435" y="13753"/>
                  <a:pt x="12428" y="13517"/>
                  <a:pt x="12516" y="13350"/>
                </a:cubicBezTo>
                <a:cubicBezTo>
                  <a:pt x="12644" y="13105"/>
                  <a:pt x="12758" y="12851"/>
                  <a:pt x="12856" y="12589"/>
                </a:cubicBezTo>
                <a:cubicBezTo>
                  <a:pt x="12930" y="12393"/>
                  <a:pt x="12852" y="12155"/>
                  <a:pt x="12694" y="12089"/>
                </a:cubicBezTo>
                <a:lnTo>
                  <a:pt x="12591" y="12047"/>
                </a:lnTo>
                <a:cubicBezTo>
                  <a:pt x="12465" y="11995"/>
                  <a:pt x="12328" y="12068"/>
                  <a:pt x="12270" y="12223"/>
                </a:cubicBezTo>
                <a:cubicBezTo>
                  <a:pt x="12010" y="12912"/>
                  <a:pt x="11635" y="13526"/>
                  <a:pt x="11161" y="14021"/>
                </a:cubicBezTo>
                <a:cubicBezTo>
                  <a:pt x="11108" y="14077"/>
                  <a:pt x="11043" y="14105"/>
                  <a:pt x="10980" y="14105"/>
                </a:cubicBezTo>
                <a:cubicBezTo>
                  <a:pt x="10877" y="14105"/>
                  <a:pt x="10776" y="14033"/>
                  <a:pt x="10722" y="13897"/>
                </a:cubicBezTo>
                <a:cubicBezTo>
                  <a:pt x="10655" y="13731"/>
                  <a:pt x="10702" y="13528"/>
                  <a:pt x="10813" y="13411"/>
                </a:cubicBezTo>
                <a:cubicBezTo>
                  <a:pt x="11326" y="12870"/>
                  <a:pt x="11703" y="12164"/>
                  <a:pt x="11914" y="11375"/>
                </a:cubicBezTo>
                <a:cubicBezTo>
                  <a:pt x="11915" y="11372"/>
                  <a:pt x="11915" y="11370"/>
                  <a:pt x="11915" y="11367"/>
                </a:cubicBezTo>
                <a:cubicBezTo>
                  <a:pt x="11916" y="11364"/>
                  <a:pt x="11917" y="11360"/>
                  <a:pt x="11918" y="11356"/>
                </a:cubicBezTo>
                <a:cubicBezTo>
                  <a:pt x="12043" y="10883"/>
                  <a:pt x="12109" y="10379"/>
                  <a:pt x="12109" y="9862"/>
                </a:cubicBezTo>
                <a:cubicBezTo>
                  <a:pt x="12109" y="8625"/>
                  <a:pt x="11737" y="7469"/>
                  <a:pt x="11062" y="6605"/>
                </a:cubicBezTo>
                <a:cubicBezTo>
                  <a:pt x="10936" y="6444"/>
                  <a:pt x="10946" y="6171"/>
                  <a:pt x="11093" y="6026"/>
                </a:cubicBezTo>
                <a:cubicBezTo>
                  <a:pt x="11151" y="5970"/>
                  <a:pt x="11221" y="5947"/>
                  <a:pt x="11290" y="5956"/>
                </a:cubicBezTo>
                <a:close/>
                <a:moveTo>
                  <a:pt x="8648" y="6652"/>
                </a:moveTo>
                <a:cubicBezTo>
                  <a:pt x="9998" y="6652"/>
                  <a:pt x="11092" y="8089"/>
                  <a:pt x="11092" y="9862"/>
                </a:cubicBezTo>
                <a:cubicBezTo>
                  <a:pt x="11092" y="11636"/>
                  <a:pt x="9998" y="13075"/>
                  <a:pt x="8648" y="13075"/>
                </a:cubicBezTo>
                <a:cubicBezTo>
                  <a:pt x="7298" y="13075"/>
                  <a:pt x="6202" y="11636"/>
                  <a:pt x="6202" y="9862"/>
                </a:cubicBezTo>
                <a:cubicBezTo>
                  <a:pt x="6202" y="8089"/>
                  <a:pt x="7298" y="6652"/>
                  <a:pt x="8648" y="6652"/>
                </a:cubicBezTo>
                <a:close/>
                <a:moveTo>
                  <a:pt x="9217" y="8105"/>
                </a:moveTo>
                <a:cubicBezTo>
                  <a:pt x="8745" y="8105"/>
                  <a:pt x="8364" y="8608"/>
                  <a:pt x="8364" y="9228"/>
                </a:cubicBezTo>
                <a:cubicBezTo>
                  <a:pt x="8364" y="9847"/>
                  <a:pt x="8745" y="10349"/>
                  <a:pt x="9217" y="10349"/>
                </a:cubicBezTo>
                <a:cubicBezTo>
                  <a:pt x="9689" y="10349"/>
                  <a:pt x="10072" y="9847"/>
                  <a:pt x="10072" y="9228"/>
                </a:cubicBezTo>
                <a:cubicBezTo>
                  <a:pt x="10072" y="8608"/>
                  <a:pt x="9689" y="8105"/>
                  <a:pt x="9217" y="8105"/>
                </a:cubicBezTo>
                <a:close/>
                <a:moveTo>
                  <a:pt x="1858" y="8467"/>
                </a:moveTo>
                <a:cubicBezTo>
                  <a:pt x="2060" y="8410"/>
                  <a:pt x="2300" y="8839"/>
                  <a:pt x="2397" y="9426"/>
                </a:cubicBezTo>
                <a:cubicBezTo>
                  <a:pt x="2493" y="10014"/>
                  <a:pt x="2407" y="10537"/>
                  <a:pt x="2206" y="10594"/>
                </a:cubicBezTo>
                <a:cubicBezTo>
                  <a:pt x="2005" y="10651"/>
                  <a:pt x="1764" y="10222"/>
                  <a:pt x="1668" y="9634"/>
                </a:cubicBezTo>
                <a:cubicBezTo>
                  <a:pt x="1572" y="9047"/>
                  <a:pt x="1657" y="8524"/>
                  <a:pt x="1858" y="8467"/>
                </a:cubicBezTo>
                <a:close/>
                <a:moveTo>
                  <a:pt x="4938" y="10016"/>
                </a:moveTo>
                <a:cubicBezTo>
                  <a:pt x="5084" y="10028"/>
                  <a:pt x="5192" y="10194"/>
                  <a:pt x="5208" y="10384"/>
                </a:cubicBezTo>
                <a:cubicBezTo>
                  <a:pt x="5385" y="12432"/>
                  <a:pt x="6588" y="14062"/>
                  <a:pt x="8141" y="14361"/>
                </a:cubicBezTo>
                <a:cubicBezTo>
                  <a:pt x="8279" y="14388"/>
                  <a:pt x="8395" y="14527"/>
                  <a:pt x="8405" y="14710"/>
                </a:cubicBezTo>
                <a:cubicBezTo>
                  <a:pt x="8418" y="14943"/>
                  <a:pt x="8280" y="15124"/>
                  <a:pt x="8117" y="15124"/>
                </a:cubicBezTo>
                <a:cubicBezTo>
                  <a:pt x="8103" y="15124"/>
                  <a:pt x="8090" y="15123"/>
                  <a:pt x="8076" y="15120"/>
                </a:cubicBezTo>
                <a:cubicBezTo>
                  <a:pt x="6965" y="14913"/>
                  <a:pt x="6009" y="14122"/>
                  <a:pt x="5383" y="12993"/>
                </a:cubicBezTo>
                <a:cubicBezTo>
                  <a:pt x="5294" y="12833"/>
                  <a:pt x="5132" y="12776"/>
                  <a:pt x="4993" y="12856"/>
                </a:cubicBezTo>
                <a:cubicBezTo>
                  <a:pt x="4806" y="12964"/>
                  <a:pt x="4738" y="13272"/>
                  <a:pt x="4859" y="13489"/>
                </a:cubicBezTo>
                <a:cubicBezTo>
                  <a:pt x="5722" y="15038"/>
                  <a:pt x="7110" y="16021"/>
                  <a:pt x="8628" y="16029"/>
                </a:cubicBezTo>
                <a:cubicBezTo>
                  <a:pt x="8773" y="16030"/>
                  <a:pt x="8909" y="16156"/>
                  <a:pt x="8933" y="16345"/>
                </a:cubicBezTo>
                <a:cubicBezTo>
                  <a:pt x="8964" y="16584"/>
                  <a:pt x="8825" y="16790"/>
                  <a:pt x="8648" y="16790"/>
                </a:cubicBezTo>
                <a:cubicBezTo>
                  <a:pt x="7929" y="16790"/>
                  <a:pt x="7237" y="16594"/>
                  <a:pt x="6602" y="16239"/>
                </a:cubicBezTo>
                <a:cubicBezTo>
                  <a:pt x="6438" y="16147"/>
                  <a:pt x="6247" y="16249"/>
                  <a:pt x="6178" y="16465"/>
                </a:cubicBezTo>
                <a:lnTo>
                  <a:pt x="6176" y="16478"/>
                </a:lnTo>
                <a:cubicBezTo>
                  <a:pt x="6106" y="16696"/>
                  <a:pt x="6185" y="16945"/>
                  <a:pt x="6351" y="17037"/>
                </a:cubicBezTo>
                <a:cubicBezTo>
                  <a:pt x="6675" y="17217"/>
                  <a:pt x="7012" y="17360"/>
                  <a:pt x="7361" y="17462"/>
                </a:cubicBezTo>
                <a:cubicBezTo>
                  <a:pt x="7508" y="17505"/>
                  <a:pt x="7623" y="17676"/>
                  <a:pt x="7610" y="17872"/>
                </a:cubicBezTo>
                <a:cubicBezTo>
                  <a:pt x="7595" y="18077"/>
                  <a:pt x="7465" y="18221"/>
                  <a:pt x="7320" y="18221"/>
                </a:cubicBezTo>
                <a:cubicBezTo>
                  <a:pt x="7299" y="18221"/>
                  <a:pt x="7279" y="18218"/>
                  <a:pt x="7258" y="18212"/>
                </a:cubicBezTo>
                <a:cubicBezTo>
                  <a:pt x="6665" y="18042"/>
                  <a:pt x="6102" y="17763"/>
                  <a:pt x="5577" y="17392"/>
                </a:cubicBezTo>
                <a:cubicBezTo>
                  <a:pt x="5575" y="17391"/>
                  <a:pt x="5573" y="17391"/>
                  <a:pt x="5571" y="17390"/>
                </a:cubicBezTo>
                <a:cubicBezTo>
                  <a:pt x="5552" y="17379"/>
                  <a:pt x="5534" y="17366"/>
                  <a:pt x="5517" y="17351"/>
                </a:cubicBezTo>
                <a:cubicBezTo>
                  <a:pt x="4892" y="16899"/>
                  <a:pt x="4323" y="16313"/>
                  <a:pt x="3832" y="15603"/>
                </a:cubicBezTo>
                <a:cubicBezTo>
                  <a:pt x="3713" y="15431"/>
                  <a:pt x="3736" y="15157"/>
                  <a:pt x="3891" y="15025"/>
                </a:cubicBezTo>
                <a:cubicBezTo>
                  <a:pt x="4013" y="14922"/>
                  <a:pt x="4176" y="14968"/>
                  <a:pt x="4274" y="15109"/>
                </a:cubicBezTo>
                <a:cubicBezTo>
                  <a:pt x="4559" y="15518"/>
                  <a:pt x="4873" y="15879"/>
                  <a:pt x="5209" y="16195"/>
                </a:cubicBezTo>
                <a:cubicBezTo>
                  <a:pt x="5378" y="16353"/>
                  <a:pt x="5615" y="16262"/>
                  <a:pt x="5695" y="16011"/>
                </a:cubicBezTo>
                <a:lnTo>
                  <a:pt x="5697" y="16005"/>
                </a:lnTo>
                <a:cubicBezTo>
                  <a:pt x="5754" y="15825"/>
                  <a:pt x="5712" y="15614"/>
                  <a:pt x="5591" y="15500"/>
                </a:cubicBezTo>
                <a:cubicBezTo>
                  <a:pt x="4925" y="14876"/>
                  <a:pt x="4372" y="14049"/>
                  <a:pt x="3983" y="13080"/>
                </a:cubicBezTo>
                <a:cubicBezTo>
                  <a:pt x="3976" y="13065"/>
                  <a:pt x="3966" y="13051"/>
                  <a:pt x="3961" y="13034"/>
                </a:cubicBezTo>
                <a:cubicBezTo>
                  <a:pt x="3958" y="13026"/>
                  <a:pt x="3957" y="13018"/>
                  <a:pt x="3955" y="13010"/>
                </a:cubicBezTo>
                <a:cubicBezTo>
                  <a:pt x="3797" y="12606"/>
                  <a:pt x="3664" y="12179"/>
                  <a:pt x="3568" y="11729"/>
                </a:cubicBezTo>
                <a:cubicBezTo>
                  <a:pt x="3520" y="11506"/>
                  <a:pt x="3635" y="11273"/>
                  <a:pt x="3819" y="11247"/>
                </a:cubicBezTo>
                <a:cubicBezTo>
                  <a:pt x="3964" y="11226"/>
                  <a:pt x="4093" y="11365"/>
                  <a:pt x="4133" y="11549"/>
                </a:cubicBezTo>
                <a:cubicBezTo>
                  <a:pt x="4164" y="11691"/>
                  <a:pt x="4199" y="11830"/>
                  <a:pt x="4237" y="11967"/>
                </a:cubicBezTo>
                <a:cubicBezTo>
                  <a:pt x="4302" y="12197"/>
                  <a:pt x="4503" y="12305"/>
                  <a:pt x="4674" y="12206"/>
                </a:cubicBezTo>
                <a:cubicBezTo>
                  <a:pt x="4831" y="12116"/>
                  <a:pt x="4906" y="11883"/>
                  <a:pt x="4848" y="11672"/>
                </a:cubicBezTo>
                <a:cubicBezTo>
                  <a:pt x="4739" y="11280"/>
                  <a:pt x="4664" y="10867"/>
                  <a:pt x="4629" y="10438"/>
                </a:cubicBezTo>
                <a:cubicBezTo>
                  <a:pt x="4610" y="10207"/>
                  <a:pt x="4753" y="10002"/>
                  <a:pt x="4938" y="10016"/>
                </a:cubicBezTo>
                <a:close/>
                <a:moveTo>
                  <a:pt x="10904" y="17039"/>
                </a:moveTo>
                <a:cubicBezTo>
                  <a:pt x="11206" y="17007"/>
                  <a:pt x="11442" y="17101"/>
                  <a:pt x="11483" y="17297"/>
                </a:cubicBezTo>
                <a:cubicBezTo>
                  <a:pt x="11538" y="17558"/>
                  <a:pt x="11225" y="17900"/>
                  <a:pt x="10784" y="18060"/>
                </a:cubicBezTo>
                <a:cubicBezTo>
                  <a:pt x="10343" y="18220"/>
                  <a:pt x="9942" y="18139"/>
                  <a:pt x="9887" y="17878"/>
                </a:cubicBezTo>
                <a:cubicBezTo>
                  <a:pt x="9832" y="17617"/>
                  <a:pt x="10144" y="17275"/>
                  <a:pt x="10585" y="17115"/>
                </a:cubicBezTo>
                <a:cubicBezTo>
                  <a:pt x="10695" y="17075"/>
                  <a:pt x="10803" y="17050"/>
                  <a:pt x="10904" y="17039"/>
                </a:cubicBezTo>
                <a:close/>
              </a:path>
            </a:pathLst>
          </a:custGeom>
          <a:solidFill>
            <a:srgbClr val="0070C0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140" name="Flecha"/>
          <p:cNvSpPr/>
          <p:nvPr/>
        </p:nvSpPr>
        <p:spPr>
          <a:xfrm rot="10800000">
            <a:off x="2355478" y="4226490"/>
            <a:ext cx="1524015" cy="633687"/>
          </a:xfrm>
          <a:prstGeom prst="rightArrow">
            <a:avLst>
              <a:gd name="adj1" fmla="val 20516"/>
              <a:gd name="adj2" fmla="val 107481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141" name="Flecha"/>
          <p:cNvSpPr/>
          <p:nvPr/>
        </p:nvSpPr>
        <p:spPr>
          <a:xfrm rot="10800000">
            <a:off x="5145579" y="4226490"/>
            <a:ext cx="1524014" cy="633687"/>
          </a:xfrm>
          <a:prstGeom prst="rightArrow">
            <a:avLst>
              <a:gd name="adj1" fmla="val 20516"/>
              <a:gd name="adj2" fmla="val 107481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142" name="Flecha"/>
          <p:cNvSpPr/>
          <p:nvPr/>
        </p:nvSpPr>
        <p:spPr>
          <a:xfrm>
            <a:off x="5205043" y="283322"/>
            <a:ext cx="1524014" cy="633688"/>
          </a:xfrm>
          <a:prstGeom prst="rightArrow">
            <a:avLst>
              <a:gd name="adj1" fmla="val 20516"/>
              <a:gd name="adj2" fmla="val 107481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143" name="Flecha"/>
          <p:cNvSpPr/>
          <p:nvPr/>
        </p:nvSpPr>
        <p:spPr>
          <a:xfrm rot="5399344">
            <a:off x="6889167" y="3239646"/>
            <a:ext cx="945894" cy="635803"/>
          </a:xfrm>
          <a:prstGeom prst="rightArrow">
            <a:avLst>
              <a:gd name="adj1" fmla="val 18400"/>
              <a:gd name="adj2" fmla="val 85071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144" name="Flecha"/>
          <p:cNvSpPr/>
          <p:nvPr/>
        </p:nvSpPr>
        <p:spPr>
          <a:xfrm rot="5399344">
            <a:off x="6889167" y="1268062"/>
            <a:ext cx="945894" cy="635803"/>
          </a:xfrm>
          <a:prstGeom prst="rightArrow">
            <a:avLst>
              <a:gd name="adj1" fmla="val 18400"/>
              <a:gd name="adj2" fmla="val 85071"/>
            </a:avLst>
          </a:prstGeom>
          <a:solidFill>
            <a:schemeClr val="accent1"/>
          </a:solidFill>
          <a:ln w="12700">
            <a:miter lim="400000"/>
          </a:ln>
        </p:spPr>
        <p:txBody>
          <a:bodyPr lIns="26789" tIns="26789" rIns="26789" bIns="26789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16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9B12D000-BB2C-CC4E-8368-0AD62A882886}"/>
              </a:ext>
            </a:extLst>
          </p:cNvPr>
          <p:cNvSpPr txBox="1"/>
          <p:nvPr/>
        </p:nvSpPr>
        <p:spPr>
          <a:xfrm>
            <a:off x="2165268" y="1043955"/>
            <a:ext cx="5431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NOCIONES BÁSICAS: ENFERMEDADES 	HEMATOLÓGICAS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47432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C566EAD-F5E6-A54A-B194-7BA74C04D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SITUACIÓN EN ESPAÑA: FINANCIACIÓN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E3468E9-13F2-5045-A881-D1ECD4E0E6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33" y="1487563"/>
            <a:ext cx="4038600" cy="2545556"/>
          </a:xfrm>
        </p:spPr>
        <p:txBody>
          <a:bodyPr/>
          <a:lstStyle/>
          <a:p>
            <a:r>
              <a:rPr lang="es-ES" dirty="0"/>
              <a:t>101.000 millones en sanidad              </a:t>
            </a:r>
            <a:r>
              <a:rPr lang="es-ES" dirty="0" smtClean="0"/>
              <a:t>2.19</a:t>
            </a:r>
            <a:r>
              <a:rPr lang="es-ES" dirty="0"/>
              <a:t>% en I+D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xmlns="" id="{4F38985D-8593-2947-993E-4D063EFB8237}"/>
              </a:ext>
            </a:extLst>
          </p:cNvPr>
          <p:cNvCxnSpPr>
            <a:cxnSpLocks/>
          </p:cNvCxnSpPr>
          <p:nvPr/>
        </p:nvCxnSpPr>
        <p:spPr>
          <a:xfrm>
            <a:off x="2082297" y="2163779"/>
            <a:ext cx="98682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Marcador de contenido 14">
            <a:extLst>
              <a:ext uri="{FF2B5EF4-FFF2-40B4-BE49-F238E27FC236}">
                <a16:creationId xmlns:a16="http://schemas.microsoft.com/office/drawing/2014/main" xmlns="" id="{E4FE84FB-A2F0-E046-B5EF-3229096BE12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3737" y="1298972"/>
            <a:ext cx="2044732" cy="2702660"/>
          </a:xfrm>
        </p:spPr>
      </p:pic>
    </p:spTree>
    <p:extLst>
      <p:ext uri="{BB962C8B-B14F-4D97-AF65-F5344CB8AC3E}">
        <p14:creationId xmlns:p14="http://schemas.microsoft.com/office/powerpoint/2010/main" val="108405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BDE2A4-137E-8542-94D0-07F9D782C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SITUACIÓN EN ESPAÑA:SOCIEDAD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7861C24-53BE-284E-8BBC-FF1EF1E572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98972"/>
            <a:ext cx="4038600" cy="2545556"/>
          </a:xfrm>
        </p:spPr>
        <p:txBody>
          <a:bodyPr/>
          <a:lstStyle/>
          <a:p>
            <a:r>
              <a:rPr lang="es-ES" dirty="0"/>
              <a:t>Legislación</a:t>
            </a:r>
          </a:p>
          <a:p>
            <a:endParaRPr lang="es-ES" dirty="0"/>
          </a:p>
          <a:p>
            <a:r>
              <a:rPr lang="es-ES" dirty="0"/>
              <a:t>Divulgación            	desconocimiento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xmlns="" id="{D0AB3900-2A46-4246-881B-D430A1D5FE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36264" y="924326"/>
            <a:ext cx="2721233" cy="1647424"/>
          </a:xfr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54FE2085-0014-8644-ABDB-08EE31E4E8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9540" y="2847482"/>
            <a:ext cx="2554679" cy="2165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8FA875C-C8B8-D04C-8B29-4D569B1D5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SITUACIÓN EN ESPAÑA:ÉTICA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7951674-67D1-B648-91CD-5A5EAA48B3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98972"/>
            <a:ext cx="4038600" cy="2545556"/>
          </a:xfrm>
        </p:spPr>
        <p:txBody>
          <a:bodyPr/>
          <a:lstStyle/>
          <a:p>
            <a:endParaRPr lang="es-ES" dirty="0"/>
          </a:p>
          <a:p>
            <a:r>
              <a:rPr lang="es-ES" dirty="0"/>
              <a:t>Terapia génica germinal</a:t>
            </a:r>
          </a:p>
          <a:p>
            <a:pPr marL="0" indent="0">
              <a:buNone/>
            </a:pPr>
            <a:r>
              <a:rPr lang="es-ES" dirty="0"/>
              <a:t>        polémica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4517B540-5CDD-0942-9857-86E3FA712D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41546" y="1574289"/>
            <a:ext cx="2939930" cy="2679937"/>
          </a:xfrm>
        </p:spPr>
      </p:pic>
    </p:spTree>
    <p:extLst>
      <p:ext uri="{BB962C8B-B14F-4D97-AF65-F5344CB8AC3E}">
        <p14:creationId xmlns:p14="http://schemas.microsoft.com/office/powerpoint/2010/main" val="13487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939C2CB-1E19-AF4B-A023-46703EBF6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VENTAJAS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4208323-5C73-D04A-A384-985EB96AE9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298971"/>
            <a:ext cx="4939260" cy="3452911"/>
          </a:xfrm>
        </p:spPr>
        <p:txBody>
          <a:bodyPr>
            <a:normAutofit/>
          </a:bodyPr>
          <a:lstStyle/>
          <a:p>
            <a:r>
              <a:rPr lang="es-ES" dirty="0"/>
              <a:t>Reemplaza</a:t>
            </a:r>
          </a:p>
          <a:p>
            <a:r>
              <a:rPr lang="es-ES" dirty="0"/>
              <a:t>Esperanza</a:t>
            </a:r>
          </a:p>
          <a:p>
            <a:r>
              <a:rPr lang="es-ES" dirty="0"/>
              <a:t>Única</a:t>
            </a:r>
          </a:p>
          <a:p>
            <a:r>
              <a:rPr lang="es-ES" dirty="0"/>
              <a:t>Enfermedad mortal</a:t>
            </a:r>
          </a:p>
          <a:p>
            <a:r>
              <a:rPr lang="es-ES" dirty="0"/>
              <a:t>Rápido</a:t>
            </a:r>
          </a:p>
          <a:p>
            <a:r>
              <a:rPr lang="es-ES" dirty="0"/>
              <a:t>Eliminación definitiva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9FD690AC-AB1D-DE4E-B636-E9182B42C6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04508" y="1344613"/>
            <a:ext cx="2454274" cy="2454274"/>
          </a:xfrm>
        </p:spPr>
      </p:pic>
    </p:spTree>
    <p:extLst>
      <p:ext uri="{BB962C8B-B14F-4D97-AF65-F5344CB8AC3E}">
        <p14:creationId xmlns:p14="http://schemas.microsoft.com/office/powerpoint/2010/main" val="89276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06C77A0-9199-8D4F-9042-96973BCE7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DESVENTAJAS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2260707D-14B2-4744-A6B2-49112E94DF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9784" y="1184223"/>
            <a:ext cx="5293203" cy="3597639"/>
          </a:xfrm>
        </p:spPr>
        <p:txBody>
          <a:bodyPr>
            <a:normAutofit/>
          </a:bodyPr>
          <a:lstStyle/>
          <a:p>
            <a:r>
              <a:rPr lang="es-ES" dirty="0"/>
              <a:t>Daños </a:t>
            </a:r>
          </a:p>
          <a:p>
            <a:r>
              <a:rPr lang="es-ES" dirty="0"/>
              <a:t>Dinero</a:t>
            </a:r>
          </a:p>
          <a:p>
            <a:r>
              <a:rPr lang="es-ES" dirty="0"/>
              <a:t>Efectos secundarios </a:t>
            </a:r>
          </a:p>
          <a:p>
            <a:r>
              <a:rPr lang="es-ES" dirty="0"/>
              <a:t>Sistemas inmunológicos</a:t>
            </a:r>
          </a:p>
          <a:p>
            <a:r>
              <a:rPr lang="es-ES" dirty="0"/>
              <a:t>Genoma</a:t>
            </a:r>
          </a:p>
          <a:p>
            <a:r>
              <a:rPr lang="es-ES" dirty="0"/>
              <a:t>El futuro es una incógnita</a:t>
            </a:r>
          </a:p>
          <a:p>
            <a:r>
              <a:rPr lang="es-ES" dirty="0"/>
              <a:t>Grandes escalas</a:t>
            </a:r>
          </a:p>
        </p:txBody>
      </p:sp>
      <p:pic>
        <p:nvPicPr>
          <p:cNvPr id="9" name="Marcador de contenido 5">
            <a:extLst>
              <a:ext uri="{FF2B5EF4-FFF2-40B4-BE49-F238E27FC236}">
                <a16:creationId xmlns:a16="http://schemas.microsoft.com/office/drawing/2014/main" xmlns="" id="{3DCDC759-EC14-CB4D-876B-413806CBC4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 rot="10800000" flipH="1">
            <a:off x="5622987" y="1348622"/>
            <a:ext cx="2446255" cy="2446255"/>
          </a:xfrm>
        </p:spPr>
      </p:pic>
    </p:spTree>
    <p:extLst>
      <p:ext uri="{BB962C8B-B14F-4D97-AF65-F5344CB8AC3E}">
        <p14:creationId xmlns:p14="http://schemas.microsoft.com/office/powerpoint/2010/main" val="283318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¿Cómo propulsar la Terapia Génica?</a:t>
            </a:r>
            <a:endParaRPr lang="es-ES" dirty="0"/>
          </a:p>
        </p:txBody>
      </p:sp>
      <p:pic>
        <p:nvPicPr>
          <p:cNvPr id="1026" name="Picture 2" descr="Resultado de imagen de campaÃ±as de recoleccion de fond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61" y="2427734"/>
            <a:ext cx="3390590" cy="191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39" y="2387301"/>
            <a:ext cx="3870376" cy="1912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12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CONCLUSIÓN</a:t>
            </a:r>
            <a:endParaRPr lang="es-ES" dirty="0"/>
          </a:p>
        </p:txBody>
      </p:sp>
      <p:pic>
        <p:nvPicPr>
          <p:cNvPr id="4" name="Google Shape;75;p16"/>
          <p:cNvPicPr preferRelativeResize="0">
            <a:picLocks noGrp="1"/>
          </p:cNvPicPr>
          <p:nvPr>
            <p:ph idx="1"/>
          </p:nvPr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17332" y="1200150"/>
            <a:ext cx="6109335" cy="3394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575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4048" y="3579862"/>
            <a:ext cx="3240360" cy="288032"/>
          </a:xfrm>
        </p:spPr>
        <p:txBody>
          <a:bodyPr>
            <a:noAutofit/>
          </a:bodyPr>
          <a:lstStyle/>
          <a:p>
            <a:r>
              <a:rPr lang="es-ES" sz="1800" dirty="0" smtClean="0"/>
              <a:t>James Watson</a:t>
            </a:r>
            <a:endParaRPr lang="es-ES" sz="1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752476"/>
            <a:ext cx="8219256" cy="3391024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/>
              <a:t>“</a:t>
            </a:r>
            <a:r>
              <a:rPr lang="es" dirty="0" smtClean="0"/>
              <a:t>Antes </a:t>
            </a:r>
            <a:r>
              <a:rPr lang="es" dirty="0"/>
              <a:t>pensábamos que nuestro futuro estaba en las estrellas y ahora sabemos que está en nuestro </a:t>
            </a:r>
            <a:r>
              <a:rPr lang="es" dirty="0" smtClean="0"/>
              <a:t>genes”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86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95486"/>
            <a:ext cx="8229600" cy="857250"/>
          </a:xfrm>
        </p:spPr>
        <p:txBody>
          <a:bodyPr/>
          <a:lstStyle/>
          <a:p>
            <a:r>
              <a:rPr lang="es-ES" dirty="0" smtClean="0"/>
              <a:t>CONCLUSIÓN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203598"/>
            <a:ext cx="8229600" cy="3394472"/>
          </a:xfrm>
        </p:spPr>
        <p:txBody>
          <a:bodyPr/>
          <a:lstStyle/>
          <a:p>
            <a:r>
              <a:rPr lang="es-ES" dirty="0"/>
              <a:t>¿Cómo propulsar la Terapia Génica?</a:t>
            </a: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2052" name="Picture 4" descr="Resultado de imagen de fuga de cerebro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96" y="2085628"/>
            <a:ext cx="4320480" cy="243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827" y="3363838"/>
            <a:ext cx="2901702" cy="145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36304"/>
            <a:ext cx="2409149" cy="1352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15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09526"/>
            <a:ext cx="8229600" cy="3394472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/>
              <a:t>Casi todos los aspectos de la vida se organizan en el nivel molecular, y si no entendemos las moléculas nuestra comprensión de la vida misma será muy incompleta.</a:t>
            </a:r>
          </a:p>
          <a:p>
            <a:pPr marL="0" indent="0" algn="ctr">
              <a:buNone/>
            </a:pPr>
            <a:r>
              <a:rPr lang="es-ES" dirty="0" smtClean="0"/>
              <a:t>- </a:t>
            </a:r>
            <a:r>
              <a:rPr lang="es-ES" i="1" dirty="0" smtClean="0"/>
              <a:t>Francis Crick</a:t>
            </a:r>
            <a:endParaRPr lang="es-ES" i="1" dirty="0"/>
          </a:p>
        </p:txBody>
      </p:sp>
    </p:spTree>
    <p:extLst>
      <p:ext uri="{BB962C8B-B14F-4D97-AF65-F5344CB8AC3E}">
        <p14:creationId xmlns:p14="http://schemas.microsoft.com/office/powerpoint/2010/main" val="196308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139702"/>
            <a:ext cx="8229600" cy="857250"/>
          </a:xfrm>
        </p:spPr>
        <p:txBody>
          <a:bodyPr/>
          <a:lstStyle/>
          <a:p>
            <a:r>
              <a:rPr lang="es-ES" dirty="0" smtClean="0"/>
              <a:t>GRACIAS POR SU ATENCIÓN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155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2" name="Shape 2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3" name="Google Shape;2063;p1"/>
          <p:cNvSpPr txBox="1"/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GRUPO INVESTIGADOR</a:t>
            </a:r>
            <a:endParaRPr/>
          </a:p>
        </p:txBody>
      </p:sp>
      <p:sp>
        <p:nvSpPr>
          <p:cNvPr id="2064" name="Google Shape;2064;p1"/>
          <p:cNvSpPr txBox="1"/>
          <p:nvPr>
            <p:ph idx="1" type="body"/>
          </p:nvPr>
        </p:nvSpPr>
        <p:spPr>
          <a:xfrm>
            <a:off x="457197" y="1063378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s-ES" sz="1800"/>
              <a:t>Laura Abucide</a:t>
            </a:r>
            <a:endParaRPr sz="1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s-ES" sz="1800"/>
              <a:t>Laura Aguilar</a:t>
            </a:r>
            <a:endParaRPr sz="1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s-ES" sz="1800"/>
              <a:t>Antonio Asensio</a:t>
            </a:r>
            <a:endParaRPr sz="1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s-ES" sz="1800"/>
              <a:t>Judith Anne Caballero</a:t>
            </a:r>
            <a:endParaRPr sz="1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s-ES" sz="1800"/>
              <a:t>Alba Del Hoyo</a:t>
            </a:r>
            <a:endParaRPr sz="1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s-ES" sz="1800"/>
              <a:t>Paula del Molin</a:t>
            </a:r>
            <a:endParaRPr sz="1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s-ES" sz="1800"/>
              <a:t>Alicia Díez</a:t>
            </a:r>
            <a:endParaRPr sz="1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s-ES" sz="1800"/>
              <a:t>Unai Fernández</a:t>
            </a:r>
            <a:endParaRPr sz="1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s-ES" sz="1800"/>
              <a:t>Claudia Gallego</a:t>
            </a:r>
            <a:endParaRPr sz="1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rPr lang="es-ES" sz="1800"/>
              <a:t>Juan González</a:t>
            </a:r>
            <a:endParaRPr sz="1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2065" name="Google Shape;2065;p1"/>
          <p:cNvSpPr txBox="1"/>
          <p:nvPr/>
        </p:nvSpPr>
        <p:spPr>
          <a:xfrm>
            <a:off x="4572000" y="1063526"/>
            <a:ext cx="41148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def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Niara Martel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Asal Mehrabi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Laura Morgado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Marina Muñoz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David Ramos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Irene Romero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David San José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Enia Sarrió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Sofía Ynglada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Andela Zarza</a:t>
            </a:r>
            <a:endParaRPr sz="1800"/>
          </a:p>
        </p:txBody>
      </p:sp>
      <p:sp>
        <p:nvSpPr>
          <p:cNvPr id="2066" name="Google Shape;2066;p1"/>
          <p:cNvSpPr txBox="1"/>
          <p:nvPr/>
        </p:nvSpPr>
        <p:spPr>
          <a:xfrm>
            <a:off x="2400088" y="4286100"/>
            <a:ext cx="59055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def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Moderadora: Aitana Díaz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/>
              <a:t>Secretaria: Irene Merino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7494"/>
            <a:ext cx="8229600" cy="857250"/>
          </a:xfrm>
        </p:spPr>
        <p:txBody>
          <a:bodyPr/>
          <a:lstStyle/>
          <a:p>
            <a:r>
              <a:rPr lang="es-ES" dirty="0" smtClean="0"/>
              <a:t>ÍNDICE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317500">
              <a:spcBef>
                <a:spcPts val="0"/>
              </a:spcBef>
              <a:buSzPts val="1400"/>
              <a:buAutoNum type="arabicPeriod"/>
            </a:pPr>
            <a:r>
              <a:rPr lang="es-ES" sz="2300" dirty="0" smtClean="0"/>
              <a:t>Introducción</a:t>
            </a:r>
          </a:p>
          <a:p>
            <a:pPr marL="457200" lvl="0" indent="-317500">
              <a:spcBef>
                <a:spcPts val="0"/>
              </a:spcBef>
              <a:buSzPts val="1400"/>
              <a:buAutoNum type="arabicPeriod"/>
            </a:pPr>
            <a:r>
              <a:rPr lang="es-ES" sz="2300" dirty="0" smtClean="0"/>
              <a:t>Nociones básicas: Clasificación</a:t>
            </a:r>
          </a:p>
          <a:p>
            <a:pPr marL="457200" lvl="0" indent="-317500">
              <a:spcBef>
                <a:spcPts val="0"/>
              </a:spcBef>
              <a:buSzPts val="1400"/>
              <a:buAutoNum type="arabicPeriod"/>
            </a:pPr>
            <a:r>
              <a:rPr lang="es-ES" sz="2300" dirty="0" smtClean="0"/>
              <a:t>Enfermedades</a:t>
            </a:r>
            <a:endParaRPr lang="es-ES" sz="2300" dirty="0"/>
          </a:p>
          <a:p>
            <a:pPr marL="457200" lvl="0" indent="-317500">
              <a:spcBef>
                <a:spcPts val="0"/>
              </a:spcBef>
              <a:buSzPts val="1400"/>
              <a:buAutoNum type="arabicPeriod"/>
            </a:pPr>
            <a:r>
              <a:rPr lang="es-ES" sz="2300" dirty="0" smtClean="0"/>
              <a:t>España</a:t>
            </a:r>
          </a:p>
          <a:p>
            <a:pPr marL="457200" lvl="0" indent="-317500">
              <a:spcBef>
                <a:spcPts val="0"/>
              </a:spcBef>
              <a:buSzPts val="1400"/>
              <a:buAutoNum type="arabicPeriod"/>
            </a:pPr>
            <a:r>
              <a:rPr lang="es-ES" sz="2300" dirty="0" smtClean="0"/>
              <a:t>Ventajas y desventajas</a:t>
            </a:r>
          </a:p>
          <a:p>
            <a:pPr marL="457200" lvl="0" indent="-317500">
              <a:spcBef>
                <a:spcPts val="0"/>
              </a:spcBef>
              <a:buSzPts val="1400"/>
              <a:buAutoNum type="arabicPeriod"/>
            </a:pPr>
            <a:r>
              <a:rPr lang="es-ES" sz="2300" dirty="0" smtClean="0"/>
              <a:t>Conclusión</a:t>
            </a:r>
            <a:endParaRPr lang="es-ES" sz="2300" dirty="0"/>
          </a:p>
          <a:p>
            <a:pPr marL="0" indent="0">
              <a:buNone/>
            </a:pPr>
            <a:endParaRPr lang="es-ES" sz="1800" dirty="0" smtClean="0"/>
          </a:p>
        </p:txBody>
      </p:sp>
    </p:spTree>
    <p:extLst>
      <p:ext uri="{BB962C8B-B14F-4D97-AF65-F5344CB8AC3E}">
        <p14:creationId xmlns:p14="http://schemas.microsoft.com/office/powerpoint/2010/main" val="120124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pic>
        <p:nvPicPr>
          <p:cNvPr id="4" name="Google Shape;7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55576" y="1124034"/>
            <a:ext cx="7704856" cy="3846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611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</a:t>
            </a:r>
            <a:endParaRPr lang="es-ES" dirty="0"/>
          </a:p>
        </p:txBody>
      </p:sp>
      <p:pic>
        <p:nvPicPr>
          <p:cNvPr id="4" name="Google Shape;82;p17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/>
          <a:stretch/>
        </p:blipFill>
        <p:spPr>
          <a:xfrm>
            <a:off x="804209" y="1200150"/>
            <a:ext cx="7535581" cy="3394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9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INTRODUCCIÓN</a:t>
            </a:r>
            <a:endParaRPr lang="es-ES" dirty="0"/>
          </a:p>
        </p:txBody>
      </p:sp>
      <p:sp>
        <p:nvSpPr>
          <p:cNvPr id="8" name="Google Shape;87;p18"/>
          <p:cNvSpPr>
            <a:spLocks noGrp="1"/>
          </p:cNvSpPr>
          <p:nvPr>
            <p:ph idx="1"/>
          </p:nvPr>
        </p:nvSpPr>
        <p:spPr>
          <a:xfrm>
            <a:off x="539552" y="1923678"/>
            <a:ext cx="8136904" cy="15908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4A86E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r>
              <a:rPr lang="es-ES" sz="2400" dirty="0">
                <a:solidFill>
                  <a:schemeClr val="bg1"/>
                </a:solidFill>
              </a:rPr>
              <a:t> </a:t>
            </a:r>
            <a:r>
              <a:rPr lang="es-ES" sz="2400" dirty="0" smtClean="0">
                <a:solidFill>
                  <a:schemeClr val="bg1"/>
                </a:solidFill>
              </a:rPr>
              <a:t>1960         1972          1990         1999         2003      2017           </a:t>
            </a:r>
            <a:endParaRPr lang="es-ES" sz="2400" dirty="0">
              <a:solidFill>
                <a:schemeClr val="bg1"/>
              </a:solidFill>
            </a:endParaRPr>
          </a:p>
        </p:txBody>
      </p:sp>
      <p:cxnSp>
        <p:nvCxnSpPr>
          <p:cNvPr id="9" name="Google Shape;88;p18"/>
          <p:cNvCxnSpPr/>
          <p:nvPr/>
        </p:nvCxnSpPr>
        <p:spPr>
          <a:xfrm flipV="1">
            <a:off x="1070179" y="1563638"/>
            <a:ext cx="0" cy="792088"/>
          </a:xfrm>
          <a:prstGeom prst="straightConnector1">
            <a:avLst/>
          </a:prstGeom>
          <a:ln>
            <a:headEnd type="none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Google Shape;88;p18"/>
          <p:cNvCxnSpPr/>
          <p:nvPr/>
        </p:nvCxnSpPr>
        <p:spPr>
          <a:xfrm flipV="1">
            <a:off x="3563888" y="1563638"/>
            <a:ext cx="0" cy="792088"/>
          </a:xfrm>
          <a:prstGeom prst="straightConnector1">
            <a:avLst/>
          </a:prstGeom>
          <a:ln>
            <a:headEnd type="none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Google Shape;88;p18"/>
          <p:cNvCxnSpPr/>
          <p:nvPr/>
        </p:nvCxnSpPr>
        <p:spPr>
          <a:xfrm flipV="1">
            <a:off x="5940152" y="1563638"/>
            <a:ext cx="0" cy="792088"/>
          </a:xfrm>
          <a:prstGeom prst="straightConnector1">
            <a:avLst/>
          </a:prstGeom>
          <a:ln>
            <a:headEnd type="none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Google Shape;88;p18"/>
          <p:cNvCxnSpPr/>
          <p:nvPr/>
        </p:nvCxnSpPr>
        <p:spPr>
          <a:xfrm>
            <a:off x="2287216" y="3116272"/>
            <a:ext cx="0" cy="855712"/>
          </a:xfrm>
          <a:prstGeom prst="straightConnector1">
            <a:avLst/>
          </a:prstGeom>
          <a:ln>
            <a:headEnd type="none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Google Shape;88;p18"/>
          <p:cNvCxnSpPr/>
          <p:nvPr/>
        </p:nvCxnSpPr>
        <p:spPr>
          <a:xfrm>
            <a:off x="4729403" y="3116272"/>
            <a:ext cx="0" cy="855712"/>
          </a:xfrm>
          <a:prstGeom prst="straightConnector1">
            <a:avLst/>
          </a:prstGeom>
          <a:ln>
            <a:headEnd type="none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Google Shape;88;p18"/>
          <p:cNvCxnSpPr/>
          <p:nvPr/>
        </p:nvCxnSpPr>
        <p:spPr>
          <a:xfrm>
            <a:off x="7020272" y="3111590"/>
            <a:ext cx="0" cy="855712"/>
          </a:xfrm>
          <a:prstGeom prst="straightConnector1">
            <a:avLst/>
          </a:prstGeom>
          <a:ln>
            <a:headEnd type="none" w="med" len="med"/>
            <a:tailEnd type="oval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543404" y="843558"/>
            <a:ext cx="1053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4">
                    <a:lumMod val="50000"/>
                  </a:schemeClr>
                </a:solidFill>
              </a:rPr>
              <a:t>Concepto de la terapia génica</a:t>
            </a:r>
            <a:endParaRPr lang="es-ES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596953" y="4215916"/>
            <a:ext cx="1318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4">
                    <a:lumMod val="50000"/>
                  </a:schemeClr>
                </a:solidFill>
              </a:rPr>
              <a:t>Inicio de la terapia génica</a:t>
            </a:r>
            <a:endParaRPr lang="es-ES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843808" y="1054065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3">
                    <a:lumMod val="50000"/>
                  </a:schemeClr>
                </a:solidFill>
              </a:rPr>
              <a:t>Primer tratamiento</a:t>
            </a:r>
            <a:endParaRPr lang="es-ES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206686" y="4155926"/>
            <a:ext cx="1085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4">
                    <a:lumMod val="50000"/>
                  </a:schemeClr>
                </a:solidFill>
              </a:rPr>
              <a:t>Fallecimiento a causa de la terapia génica</a:t>
            </a:r>
            <a:endParaRPr lang="es-ES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5292080" y="917307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4">
                    <a:lumMod val="50000"/>
                  </a:schemeClr>
                </a:solidFill>
              </a:rPr>
              <a:t>China se posicionó como el país más desarrollado</a:t>
            </a:r>
            <a:endParaRPr lang="es-ES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6192180" y="4155926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dirty="0" smtClean="0">
                <a:solidFill>
                  <a:schemeClr val="accent4">
                    <a:lumMod val="50000"/>
                  </a:schemeClr>
                </a:solidFill>
              </a:rPr>
              <a:t>Tratamiento para cáncer de pulmón</a:t>
            </a:r>
            <a:endParaRPr lang="es-ES" sz="12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23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3390B83-939E-40F0-A1B0-F5E3D4537CFE-L0-001.jpeg" descr="E3390B83-939E-40F0-A1B0-F5E3D4537CFE-L0-001.jpeg">
            <a:extLst>
              <a:ext uri="{FF2B5EF4-FFF2-40B4-BE49-F238E27FC236}">
                <a16:creationId xmlns:a16="http://schemas.microsoft.com/office/drawing/2014/main" xmlns="" id="{2AF434DD-2EF2-D64F-BD5F-047063371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59632" y="1118203"/>
            <a:ext cx="6498059" cy="365515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2 CuadroTexto"/>
          <p:cNvSpPr txBox="1"/>
          <p:nvPr/>
        </p:nvSpPr>
        <p:spPr>
          <a:xfrm>
            <a:off x="1060947" y="339502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NOCIONES BÁSICAS: CLASIFICACIÓN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943097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" descr="Imagen">
            <a:extLst>
              <a:ext uri="{FF2B5EF4-FFF2-40B4-BE49-F238E27FC236}">
                <a16:creationId xmlns:a16="http://schemas.microsoft.com/office/drawing/2014/main" xmlns="" id="{08CE77AA-F99B-6C4C-BCDD-E1D585473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67744" y="1419622"/>
            <a:ext cx="3888432" cy="3417567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2 CuadroTexto"/>
          <p:cNvSpPr txBox="1"/>
          <p:nvPr/>
        </p:nvSpPr>
        <p:spPr>
          <a:xfrm>
            <a:off x="395536" y="411510"/>
            <a:ext cx="76328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	NOCIONES BÁSICAS: CLASIFICACIÓN</a:t>
            </a:r>
            <a:endParaRPr lang="es-ES" sz="3200" dirty="0"/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2963889" y="105029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SEGÚN LA ESTRATEGIA: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399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