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5" r:id="rId3"/>
    <p:sldMasterId id="2147483706" r:id="rId4"/>
    <p:sldMasterId id="2147483717" r:id="rId5"/>
    <p:sldMasterId id="2147483728" r:id="rId6"/>
    <p:sldMasterId id="2147483739" r:id="rId7"/>
    <p:sldMasterId id="2147483750" r:id="rId8"/>
    <p:sldMasterId id="2147483761" r:id="rId9"/>
  </p:sldMasterIdLst>
  <p:notesMasterIdLst>
    <p:notesMasterId r:id="rId39"/>
  </p:notesMasterIdLst>
  <p:sldIdLst>
    <p:sldId id="256" r:id="rId10"/>
    <p:sldId id="257" r:id="rId11"/>
    <p:sldId id="261" r:id="rId12"/>
    <p:sldId id="258" r:id="rId13"/>
    <p:sldId id="259" r:id="rId14"/>
    <p:sldId id="263" r:id="rId15"/>
    <p:sldId id="260" r:id="rId16"/>
    <p:sldId id="26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>
      <p:cViewPr varScale="1">
        <p:scale>
          <a:sx n="83" d="100"/>
          <a:sy n="83" d="100"/>
        </p:scale>
        <p:origin x="772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9BFDB-05F3-4497-8442-1B1508B6452D}" type="datetimeFigureOut">
              <a:rPr lang="es-ES" smtClean="0"/>
              <a:t>11/05/2019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FF68A-D8FD-4601-A21E-88B993AC94F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5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9fda2c5c7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9fda2c5c7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097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5ee3ea763a890e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5ee3ea763a890e5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360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9fda2c5c7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9fda2c5c7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7338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5ee3ea763a890e5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5ee3ea763a890e5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607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9fda2c5c7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9fda2c5c7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30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9fc931293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9fc931293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628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75f3a66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75f3a661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49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75f3a661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75f3a661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460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9fc931293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9fc931293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5681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75f3a661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75f3a661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109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75f3a661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75f3a661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2238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9fda2c5c7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9fda2c5c7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3812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75f3a661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75f3a661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7277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9fc9312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9fc9312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930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9fda2c5c7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9fda2c5c7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586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9fda2c5c7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9fda2c5c7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6548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6a0f9b85e4a9a1a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6a0f9b85e4a9a1a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072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9fda2c5c7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9fda2c5c7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000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9fda2c5c7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9fda2c5c7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475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9fda2c5c7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9fda2c5c7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8548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5ee3ea763a890e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5ee3ea763a890e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482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65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9406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391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04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Só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6772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671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608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057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946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9018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4272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439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169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462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Só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519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691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959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5458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298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848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328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693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8061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6963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Só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7413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497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4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75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398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474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034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2240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6744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3134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Só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3023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2295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93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1419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7308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5852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74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59055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711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7393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Só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4009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1826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95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0191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0759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55351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29720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1197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66566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150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Só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7967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5074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96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2313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94480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32770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495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5965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6126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0764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Só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67922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0662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08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5029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5609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3827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1694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732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655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4504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Só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1042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1304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0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7781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1192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216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3A7C7-978C-4B43-A608-DE0E70BC5BF2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D4"/>
            </a:gs>
            <a:gs pos="40000">
              <a:srgbClr val="FFFFCE"/>
            </a:gs>
            <a:gs pos="100000">
              <a:srgbClr val="8A7B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125616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7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D4"/>
            </a:gs>
            <a:gs pos="40000">
              <a:srgbClr val="FFFFCE"/>
            </a:gs>
            <a:gs pos="100000">
              <a:srgbClr val="8A7B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1903991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D4"/>
            </a:gs>
            <a:gs pos="40000">
              <a:srgbClr val="FFFFCE"/>
            </a:gs>
            <a:gs pos="100000">
              <a:srgbClr val="8A7B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2094344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D4"/>
            </a:gs>
            <a:gs pos="40000">
              <a:srgbClr val="FFFFCE"/>
            </a:gs>
            <a:gs pos="100000">
              <a:srgbClr val="8A7B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5309945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D4"/>
            </a:gs>
            <a:gs pos="40000">
              <a:srgbClr val="FFFFCE"/>
            </a:gs>
            <a:gs pos="100000">
              <a:srgbClr val="8A7B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768670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D4"/>
            </a:gs>
            <a:gs pos="40000">
              <a:srgbClr val="FFFFCE"/>
            </a:gs>
            <a:gs pos="100000">
              <a:srgbClr val="8A7B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417141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D4"/>
            </a:gs>
            <a:gs pos="40000">
              <a:srgbClr val="FFFFCE"/>
            </a:gs>
            <a:gs pos="100000">
              <a:srgbClr val="8A7B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074679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D4"/>
            </a:gs>
            <a:gs pos="40000">
              <a:srgbClr val="FFFFCE"/>
            </a:gs>
            <a:gs pos="100000">
              <a:srgbClr val="8A7B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854406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85918" y="1643056"/>
            <a:ext cx="69000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>
              <a:latin typeface="Arial Black" pitchFamily="34" charset="0"/>
            </a:endParaRPr>
          </a:p>
          <a:p>
            <a:endParaRPr lang="es-ES" dirty="0">
              <a:latin typeface="Arial Black" pitchFamily="34" charset="0"/>
            </a:endParaRPr>
          </a:p>
          <a:p>
            <a:pPr algn="r"/>
            <a:r>
              <a:rPr lang="es-ES" dirty="0">
                <a:latin typeface="Arial Black" pitchFamily="34" charset="0"/>
              </a:rPr>
              <a:t>CIENCIAS DEL ESPACIO</a:t>
            </a:r>
          </a:p>
          <a:p>
            <a:pPr algn="r"/>
            <a:endParaRPr lang="es-ES" dirty="0">
              <a:latin typeface="Arial Black" pitchFamily="34" charset="0"/>
            </a:endParaRPr>
          </a:p>
          <a:p>
            <a:pPr algn="r"/>
            <a:r>
              <a:rPr lang="en-US" dirty="0" err="1">
                <a:latin typeface="Arial Black" pitchFamily="34" charset="0"/>
              </a:rPr>
              <a:t>Búsqueda</a:t>
            </a:r>
            <a:r>
              <a:rPr lang="en-US" dirty="0">
                <a:latin typeface="Arial Black" pitchFamily="34" charset="0"/>
              </a:rPr>
              <a:t> de </a:t>
            </a:r>
            <a:r>
              <a:rPr lang="en-US" dirty="0" err="1">
                <a:latin typeface="Arial Black" pitchFamily="34" charset="0"/>
              </a:rPr>
              <a:t>recursos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extraterrestres</a:t>
            </a:r>
            <a:endParaRPr lang="es-ES" dirty="0">
              <a:latin typeface="Arial Black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714480" y="1576982"/>
            <a:ext cx="6968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>
                <a:latin typeface="Arial Black" pitchFamily="34" charset="0"/>
              </a:rPr>
              <a:t>X CONGRESO INVESTIGA I+D+i</a:t>
            </a:r>
          </a:p>
          <a:p>
            <a:endParaRPr lang="es-ES" dirty="0">
              <a:latin typeface="Arial Black" pitchFamily="34" charset="0"/>
            </a:endParaRPr>
          </a:p>
          <a:p>
            <a:endParaRPr lang="es-ES" dirty="0">
              <a:latin typeface="Arial Black" pitchFamily="34" charset="0"/>
            </a:endParaRPr>
          </a:p>
        </p:txBody>
      </p:sp>
      <p:pic>
        <p:nvPicPr>
          <p:cNvPr id="11" name="Picture 13" descr="C:\Users\JOSE ALBERTO\Desktop\Banda - Investiga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00921" y="214296"/>
            <a:ext cx="771355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18 Grupo"/>
          <p:cNvGrpSpPr/>
          <p:nvPr/>
        </p:nvGrpSpPr>
        <p:grpSpPr>
          <a:xfrm>
            <a:off x="1285852" y="4316879"/>
            <a:ext cx="6858048" cy="755201"/>
            <a:chOff x="1285852" y="4316879"/>
            <a:chExt cx="6858048" cy="755201"/>
          </a:xfrm>
        </p:grpSpPr>
        <p:pic>
          <p:nvPicPr>
            <p:cNvPr id="20" name="Picture 2" descr="C:\Users\Jose Alberto\Documents\INVESTIGA ED 7\LOGOS\CSIC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85852" y="4403228"/>
              <a:ext cx="1357322" cy="582503"/>
            </a:xfrm>
            <a:prstGeom prst="rect">
              <a:avLst/>
            </a:prstGeom>
            <a:noFill/>
          </p:spPr>
        </p:pic>
        <p:pic>
          <p:nvPicPr>
            <p:cNvPr id="21" name="Picture 4" descr="C:\Users\Jose Alberto\Documents\INVESTIGA ED 7\LOGOS\CIEMAT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16834" y="4457430"/>
              <a:ext cx="1013228" cy="474098"/>
            </a:xfrm>
            <a:prstGeom prst="rect">
              <a:avLst/>
            </a:prstGeom>
            <a:noFill/>
          </p:spPr>
        </p:pic>
        <p:pic>
          <p:nvPicPr>
            <p:cNvPr id="22" name="Picture 5" descr="C:\Users\Jose Alberto\Documents\INVESTIGA ED 7\LOGOS\INIA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47979" y="4452185"/>
              <a:ext cx="1445371" cy="484588"/>
            </a:xfrm>
            <a:prstGeom prst="rect">
              <a:avLst/>
            </a:prstGeom>
            <a:noFill/>
          </p:spPr>
        </p:pic>
        <p:pic>
          <p:nvPicPr>
            <p:cNvPr id="23" name="Picture 6" descr="C:\Users\Jose Alberto\Documents\INVESTIGA ED 7\LOGOS\INTA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67011" y="4404986"/>
              <a:ext cx="576889" cy="578987"/>
            </a:xfrm>
            <a:prstGeom prst="rect">
              <a:avLst/>
            </a:prstGeom>
            <a:noFill/>
          </p:spPr>
        </p:pic>
        <p:pic>
          <p:nvPicPr>
            <p:cNvPr id="24" name="Picture 7" descr="C:\Users\Jose Alberto\Documents\INVESTIGA ED 7\LOGOS\ISCIII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03722" y="4316879"/>
              <a:ext cx="570596" cy="75520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Recursos minerales</a:t>
            </a:r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150" y="1401551"/>
            <a:ext cx="3746900" cy="22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6575" y="1246375"/>
            <a:ext cx="3110575" cy="2600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6098648" y="3996025"/>
            <a:ext cx="18003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16 Psyche</a:t>
            </a:r>
            <a:endParaRPr sz="2400"/>
          </a:p>
        </p:txBody>
      </p:sp>
      <p:sp>
        <p:nvSpPr>
          <p:cNvPr id="163" name="Google Shape;163;p27"/>
          <p:cNvSpPr txBox="1"/>
          <p:nvPr/>
        </p:nvSpPr>
        <p:spPr>
          <a:xfrm>
            <a:off x="1577448" y="3846500"/>
            <a:ext cx="18003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Hayabusa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3154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Agua</a:t>
            </a:r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body" idx="1"/>
          </p:nvPr>
        </p:nvSpPr>
        <p:spPr>
          <a:xfrm>
            <a:off x="742200" y="1182675"/>
            <a:ext cx="765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zh-CN" sz="2200"/>
              <a:t>-	Corona polar en Marte</a:t>
            </a:r>
            <a:endParaRPr sz="22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zh-CN" sz="2200"/>
              <a:t>-	Hielo en cráteres polares lunares</a:t>
            </a:r>
            <a:endParaRPr sz="22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zh-CN" sz="2200"/>
              <a:t>-	Agua líquida en Europa</a:t>
            </a:r>
            <a:endParaRPr sz="2200"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623" y="3020899"/>
            <a:ext cx="2440950" cy="173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5564" y="3020900"/>
            <a:ext cx="2440949" cy="165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1804" y="3020900"/>
            <a:ext cx="1768747" cy="165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974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Medios de transporte: motores</a:t>
            </a:r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6363" y="1293121"/>
            <a:ext cx="2143150" cy="189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200150"/>
            <a:ext cx="2515300" cy="294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9"/>
          <p:cNvSpPr txBox="1"/>
          <p:nvPr/>
        </p:nvSpPr>
        <p:spPr>
          <a:xfrm>
            <a:off x="691850" y="4148475"/>
            <a:ext cx="2046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Motor convencional</a:t>
            </a:r>
            <a:endParaRPr sz="2400"/>
          </a:p>
        </p:txBody>
      </p:sp>
      <p:sp>
        <p:nvSpPr>
          <p:cNvPr id="182" name="Google Shape;182;p29"/>
          <p:cNvSpPr txBox="1"/>
          <p:nvPr/>
        </p:nvSpPr>
        <p:spPr>
          <a:xfrm>
            <a:off x="6413256" y="3414962"/>
            <a:ext cx="2046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Motor iónico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67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Gasolinera espacial</a:t>
            </a:r>
            <a:endParaRPr/>
          </a:p>
        </p:txBody>
      </p:sp>
      <p:pic>
        <p:nvPicPr>
          <p:cNvPr id="188" name="Google Shape;18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07898"/>
            <a:ext cx="3998300" cy="298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2" y="1538524"/>
            <a:ext cx="3878682" cy="29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29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Energía</a:t>
            </a:r>
            <a:endParaRPr/>
          </a:p>
        </p:txBody>
      </p:sp>
      <p:sp>
        <p:nvSpPr>
          <p:cNvPr id="195" name="Google Shape;195;p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p31"/>
          <p:cNvPicPr preferRelativeResize="0"/>
          <p:nvPr/>
        </p:nvPicPr>
        <p:blipFill rotWithShape="1">
          <a:blip r:embed="rId3">
            <a:alphaModFix/>
          </a:blip>
          <a:srcRect b="32863"/>
          <a:stretch/>
        </p:blipFill>
        <p:spPr>
          <a:xfrm>
            <a:off x="4476473" y="1791150"/>
            <a:ext cx="3720474" cy="22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3000" y="1791150"/>
            <a:ext cx="2645350" cy="221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1"/>
          <p:cNvSpPr txBox="1"/>
          <p:nvPr/>
        </p:nvSpPr>
        <p:spPr>
          <a:xfrm>
            <a:off x="1100225" y="4003625"/>
            <a:ext cx="24309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Reactor nuclear</a:t>
            </a:r>
            <a:endParaRPr sz="2400"/>
          </a:p>
        </p:txBody>
      </p:sp>
      <p:sp>
        <p:nvSpPr>
          <p:cNvPr id="199" name="Google Shape;199;p31"/>
          <p:cNvSpPr txBox="1"/>
          <p:nvPr/>
        </p:nvSpPr>
        <p:spPr>
          <a:xfrm>
            <a:off x="5436561" y="4003625"/>
            <a:ext cx="18003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Viento solar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9366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Colonización</a:t>
            </a:r>
            <a:endParaRPr/>
          </a:p>
        </p:txBody>
      </p:sp>
      <p:sp>
        <p:nvSpPr>
          <p:cNvPr id="205" name="Google Shape;205;p3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4675" y="1063375"/>
            <a:ext cx="3287649" cy="184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 rotWithShape="1">
          <a:blip r:embed="rId4">
            <a:alphaModFix/>
          </a:blip>
          <a:srcRect l="7149" r="4362" b="11142"/>
          <a:stretch/>
        </p:blipFill>
        <p:spPr>
          <a:xfrm>
            <a:off x="5674675" y="3015675"/>
            <a:ext cx="3287650" cy="152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700" y="1200150"/>
            <a:ext cx="5280276" cy="316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314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In situ resource utilization (ISRU)</a:t>
            </a:r>
            <a:endParaRPr/>
          </a:p>
        </p:txBody>
      </p:sp>
      <p:pic>
        <p:nvPicPr>
          <p:cNvPr id="214" name="Google Shape;214;p33"/>
          <p:cNvPicPr preferRelativeResize="0"/>
          <p:nvPr/>
        </p:nvPicPr>
        <p:blipFill rotWithShape="1">
          <a:blip r:embed="rId3">
            <a:alphaModFix/>
          </a:blip>
          <a:srcRect l="25953"/>
          <a:stretch/>
        </p:blipFill>
        <p:spPr>
          <a:xfrm>
            <a:off x="457200" y="2234975"/>
            <a:ext cx="2801051" cy="21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5788" y="1200150"/>
            <a:ext cx="5101013" cy="346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488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Plantas en el espacio</a:t>
            </a:r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2" name="Google Shape;2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" y="1330500"/>
            <a:ext cx="3669176" cy="24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30500"/>
            <a:ext cx="3669175" cy="248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928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MOXIE</a:t>
            </a:r>
            <a:endParaRPr/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0" name="Google Shape;23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66600"/>
            <a:ext cx="3839523" cy="266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256" y="1566600"/>
            <a:ext cx="3769574" cy="266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865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Impresión 3D de componentes</a:t>
            </a:r>
            <a:endParaRPr/>
          </a:p>
        </p:txBody>
      </p:sp>
      <p:sp>
        <p:nvSpPr>
          <p:cNvPr id="237" name="Google Shape;237;p3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0199" y="1480388"/>
            <a:ext cx="5043600" cy="283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014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Grupo Investigador</a:t>
            </a: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2862322"/>
          </a:xfrm>
        </p:spPr>
        <p:txBody>
          <a:bodyPr>
            <a:normAutofit fontScale="55000" lnSpcReduction="20000"/>
          </a:bodyPr>
          <a:lstStyle/>
          <a:p>
            <a:pPr algn="just">
              <a:buFontTx/>
              <a:buChar char="•"/>
              <a:defRPr/>
            </a:pP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Bruno </a:t>
            </a:r>
            <a:r>
              <a:rPr lang="es-ES" dirty="0" err="1">
                <a:latin typeface="Calibri" pitchFamily="34" charset="0"/>
                <a:ea typeface="Times New Roman" pitchFamily="18" charset="0"/>
                <a:cs typeface="Calibri" pitchFamily="34" charset="0"/>
              </a:rPr>
              <a:t>Alvarez</a:t>
            </a: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Ortega</a:t>
            </a:r>
          </a:p>
          <a:p>
            <a:pPr algn="just">
              <a:buFontTx/>
              <a:buChar char="•"/>
              <a:defRPr/>
            </a:pP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Adrián Álvarez Villoria</a:t>
            </a:r>
          </a:p>
          <a:p>
            <a:pPr algn="just">
              <a:buFontTx/>
              <a:buChar char="•"/>
              <a:defRPr/>
            </a:pP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Jesús </a:t>
            </a:r>
            <a:r>
              <a:rPr lang="es-ES" dirty="0" err="1">
                <a:latin typeface="Calibri" pitchFamily="34" charset="0"/>
                <a:ea typeface="Times New Roman" pitchFamily="18" charset="0"/>
                <a:cs typeface="Calibri" pitchFamily="34" charset="0"/>
              </a:rPr>
              <a:t>Arigita</a:t>
            </a: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  <a:ea typeface="Times New Roman" pitchFamily="18" charset="0"/>
                <a:cs typeface="Calibri" pitchFamily="34" charset="0"/>
              </a:rPr>
              <a:t>Arbolines</a:t>
            </a:r>
            <a:endParaRPr lang="es-ES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Marcos Burón Sancho</a:t>
            </a:r>
          </a:p>
          <a:p>
            <a:pPr algn="just">
              <a:buFontTx/>
              <a:buChar char="•"/>
              <a:defRPr/>
            </a:pP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Jacobo Cacharro Pérez</a:t>
            </a:r>
          </a:p>
          <a:p>
            <a:pPr algn="just">
              <a:buFontTx/>
              <a:buChar char="•"/>
              <a:defRPr/>
            </a:pP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Santi Cervera Pérez</a:t>
            </a:r>
          </a:p>
          <a:p>
            <a:pPr algn="just">
              <a:buFontTx/>
              <a:buChar char="•"/>
              <a:defRPr/>
            </a:pP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Nerea </a:t>
            </a:r>
            <a:r>
              <a:rPr lang="es-ES" dirty="0" err="1">
                <a:latin typeface="Calibri" pitchFamily="34" charset="0"/>
                <a:ea typeface="Times New Roman" pitchFamily="18" charset="0"/>
                <a:cs typeface="Calibri" pitchFamily="34" charset="0"/>
              </a:rPr>
              <a:t>Febrer</a:t>
            </a: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  <a:ea typeface="Times New Roman" pitchFamily="18" charset="0"/>
                <a:cs typeface="Calibri" pitchFamily="34" charset="0"/>
              </a:rPr>
              <a:t>Huerga</a:t>
            </a:r>
            <a:endParaRPr lang="es-ES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Victoria </a:t>
            </a:r>
            <a:r>
              <a:rPr lang="es-ES" dirty="0" err="1">
                <a:latin typeface="Calibri" pitchFamily="34" charset="0"/>
                <a:ea typeface="Times New Roman" pitchFamily="18" charset="0"/>
                <a:cs typeface="Calibri" pitchFamily="34" charset="0"/>
              </a:rPr>
              <a:t>Galan</a:t>
            </a: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  <a:ea typeface="Times New Roman" pitchFamily="18" charset="0"/>
                <a:cs typeface="Calibri" pitchFamily="34" charset="0"/>
              </a:rPr>
              <a:t>Lopez</a:t>
            </a:r>
            <a:endParaRPr lang="es-ES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Luis Hernández Fernández</a:t>
            </a:r>
          </a:p>
          <a:p>
            <a:pPr algn="just">
              <a:buFontTx/>
              <a:buChar char="•"/>
              <a:defRPr/>
            </a:pP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Adrià Medina Alegre</a:t>
            </a:r>
          </a:p>
          <a:p>
            <a:pPr algn="just">
              <a:buFontTx/>
              <a:buChar char="•"/>
              <a:defRPr/>
            </a:pPr>
            <a:endParaRPr lang="es-ES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90A966E-94EA-4FEE-BCB2-BC97B1B65DF6}"/>
              </a:ext>
            </a:extLst>
          </p:cNvPr>
          <p:cNvSpPr/>
          <p:nvPr/>
        </p:nvSpPr>
        <p:spPr>
          <a:xfrm>
            <a:off x="5508104" y="1200151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Tx/>
              <a:buChar char="•"/>
              <a:defRPr/>
            </a:pP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Greta Mira Fernández</a:t>
            </a:r>
          </a:p>
          <a:p>
            <a:pPr algn="just">
              <a:buFontTx/>
              <a:buChar char="•"/>
              <a:defRPr/>
            </a:pP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Ruth Mora Soto</a:t>
            </a:r>
          </a:p>
          <a:p>
            <a:pPr algn="just">
              <a:buFontTx/>
              <a:buChar char="•"/>
              <a:defRPr/>
            </a:pPr>
            <a:r>
              <a:rPr lang="es-ES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Paula Muñoz Martí</a:t>
            </a:r>
          </a:p>
          <a:p>
            <a:pPr algn="just">
              <a:buFontTx/>
              <a:buChar char="•"/>
              <a:defRPr/>
            </a:pPr>
            <a:r>
              <a:rPr lang="es-ES" dirty="0"/>
              <a:t>Miguel Ramos-Linares Medina</a:t>
            </a:r>
          </a:p>
          <a:p>
            <a:pPr algn="just">
              <a:buFontTx/>
              <a:buChar char="•"/>
              <a:defRPr/>
            </a:pPr>
            <a:r>
              <a:rPr lang="es-ES" dirty="0"/>
              <a:t>Marta Rodríguez </a:t>
            </a:r>
            <a:r>
              <a:rPr lang="es-ES" dirty="0" err="1"/>
              <a:t>Fernandez</a:t>
            </a:r>
            <a:endParaRPr lang="es-ES" dirty="0"/>
          </a:p>
          <a:p>
            <a:pPr algn="just">
              <a:buFontTx/>
              <a:buChar char="•"/>
              <a:defRPr/>
            </a:pPr>
            <a:r>
              <a:rPr lang="es-ES" dirty="0"/>
              <a:t>Javier Rosell Arsuaga</a:t>
            </a:r>
          </a:p>
          <a:p>
            <a:pPr algn="just">
              <a:buFontTx/>
              <a:buChar char="•"/>
              <a:defRPr/>
            </a:pPr>
            <a:r>
              <a:rPr lang="es-ES" dirty="0" err="1"/>
              <a:t>Dario</a:t>
            </a:r>
            <a:r>
              <a:rPr lang="es-ES" dirty="0"/>
              <a:t> Serrano </a:t>
            </a:r>
            <a:r>
              <a:rPr lang="es-ES" dirty="0" err="1"/>
              <a:t>Tamé</a:t>
            </a:r>
            <a:endParaRPr lang="es-ES" dirty="0"/>
          </a:p>
          <a:p>
            <a:pPr algn="just">
              <a:buFontTx/>
              <a:buChar char="•"/>
              <a:defRPr/>
            </a:pPr>
            <a:r>
              <a:rPr lang="es-ES" dirty="0"/>
              <a:t>Elena Vergé Gras</a:t>
            </a:r>
          </a:p>
          <a:p>
            <a:pPr algn="just">
              <a:buFontTx/>
              <a:buChar char="•"/>
              <a:defRPr/>
            </a:pPr>
            <a:r>
              <a:rPr lang="es-ES" dirty="0" err="1"/>
              <a:t>Zihao</a:t>
            </a:r>
            <a:r>
              <a:rPr lang="es-ES" dirty="0"/>
              <a:t> </a:t>
            </a:r>
            <a:r>
              <a:rPr lang="es-ES" dirty="0" err="1"/>
              <a:t>Weng</a:t>
            </a:r>
            <a:endParaRPr lang="es-ES" dirty="0"/>
          </a:p>
          <a:p>
            <a:pPr algn="just">
              <a:buFontTx/>
              <a:buChar char="•"/>
              <a:defRPr/>
            </a:pPr>
            <a:r>
              <a:rPr lang="es-ES" dirty="0"/>
              <a:t>Marta </a:t>
            </a:r>
            <a:r>
              <a:rPr lang="es-ES" dirty="0" err="1"/>
              <a:t>Zaitsev</a:t>
            </a:r>
            <a:r>
              <a:rPr lang="es-ES" dirty="0"/>
              <a:t> Borrero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BF29849-94BF-4C10-B520-C3CF2916E3EB}"/>
              </a:ext>
            </a:extLst>
          </p:cNvPr>
          <p:cNvSpPr/>
          <p:nvPr/>
        </p:nvSpPr>
        <p:spPr>
          <a:xfrm>
            <a:off x="457200" y="4199395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•"/>
              <a:defRPr/>
            </a:pPr>
            <a:r>
              <a:rPr lang="es-ES" dirty="0"/>
              <a:t>Moderador: Rodrigo Peña</a:t>
            </a:r>
          </a:p>
          <a:p>
            <a:pPr algn="ctr">
              <a:buFontTx/>
              <a:buChar char="•"/>
              <a:defRPr/>
            </a:pPr>
            <a:r>
              <a:rPr lang="es-ES" dirty="0"/>
              <a:t>Secretario: Pablo </a:t>
            </a:r>
            <a:r>
              <a:rPr lang="es-ES" dirty="0" err="1"/>
              <a:t>Baceiredo</a:t>
            </a:r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Fármacos</a:t>
            </a:r>
            <a:endParaRPr/>
          </a:p>
        </p:txBody>
      </p:sp>
      <p:sp>
        <p:nvSpPr>
          <p:cNvPr id="244" name="Google Shape;244;p3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3326" y="1463845"/>
            <a:ext cx="4717341" cy="339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021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25" y="99513"/>
            <a:ext cx="9062349" cy="4944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298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ctrTitle"/>
          </p:nvPr>
        </p:nvSpPr>
        <p:spPr>
          <a:xfrm>
            <a:off x="4373000" y="1812138"/>
            <a:ext cx="44577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¿Qué es necesario para transformar estos proyectos en una realidad?</a:t>
            </a:r>
            <a:endParaRPr/>
          </a:p>
        </p:txBody>
      </p:sp>
      <p:pic>
        <p:nvPicPr>
          <p:cNvPr id="104" name="Google Shape;10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750" y="1154411"/>
            <a:ext cx="3425600" cy="2834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052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ctrTitle"/>
          </p:nvPr>
        </p:nvSpPr>
        <p:spPr>
          <a:xfrm>
            <a:off x="563350" y="266019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Liderazgo e interés</a:t>
            </a:r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1"/>
          </p:nvPr>
        </p:nvSpPr>
        <p:spPr>
          <a:xfrm>
            <a:off x="3254500" y="1644475"/>
            <a:ext cx="3159600" cy="169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único objetivo...</a:t>
            </a:r>
            <a:endParaRPr sz="1800"/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800" y="2271999"/>
            <a:ext cx="3581526" cy="24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4075" y="2272125"/>
            <a:ext cx="3328891" cy="2428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846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ctrTitle"/>
          </p:nvPr>
        </p:nvSpPr>
        <p:spPr>
          <a:xfrm>
            <a:off x="643525" y="108894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Legislación</a:t>
            </a:r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1"/>
          </p:nvPr>
        </p:nvSpPr>
        <p:spPr>
          <a:xfrm>
            <a:off x="924025" y="1043125"/>
            <a:ext cx="7491900" cy="99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/>
              <a:t>Tratados y principios de las Naciones Unidas sobre el espacio ultraterrestre.</a:t>
            </a:r>
            <a:endParaRPr/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575" y="2326829"/>
            <a:ext cx="6400799" cy="2525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006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Pero... ¿Quién se beneficia?</a:t>
            </a:r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587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ctrTitle"/>
          </p:nvPr>
        </p:nvSpPr>
        <p:spPr>
          <a:xfrm>
            <a:off x="685800" y="128269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Capital privado VS humanidad</a:t>
            </a:r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1"/>
          </p:nvPr>
        </p:nvSpPr>
        <p:spPr>
          <a:xfrm>
            <a:off x="1172600" y="2088025"/>
            <a:ext cx="6400800" cy="131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/>
              <a:t>VS</a:t>
            </a:r>
            <a:endParaRPr/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726" y="1438275"/>
            <a:ext cx="3700224" cy="24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0630" y="1438279"/>
            <a:ext cx="3700224" cy="2661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1506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ctrTitle"/>
          </p:nvPr>
        </p:nvSpPr>
        <p:spPr>
          <a:xfrm>
            <a:off x="762325" y="725269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Manda la exploración a la exportación</a:t>
            </a:r>
            <a:endParaRPr/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1200" y="2571747"/>
            <a:ext cx="3641600" cy="203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614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ctrTitle"/>
          </p:nvPr>
        </p:nvSpPr>
        <p:spPr>
          <a:xfrm>
            <a:off x="685800" y="510944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¿Escasez recursos?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¡Tenemos solución!</a:t>
            </a:r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0175" y="2179850"/>
            <a:ext cx="2504400" cy="250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138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subTitle" idx="1"/>
          </p:nvPr>
        </p:nvSpPr>
        <p:spPr>
          <a:xfrm>
            <a:off x="1647175" y="1608450"/>
            <a:ext cx="6400800" cy="131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rgbClr val="000000"/>
                </a:solidFill>
              </a:rPr>
              <a:t>“Expandirnos puede ser lo único que nos salve de nosotros mismos.” - Stephen </a:t>
            </a:r>
            <a:r>
              <a:rPr lang="es-ES" b="1" dirty="0" err="1">
                <a:solidFill>
                  <a:srgbClr val="000000"/>
                </a:solidFill>
              </a:rPr>
              <a:t>Hawking</a:t>
            </a:r>
            <a:endParaRPr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03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535C2-72CC-4CDD-947E-499F49AE7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F9A10B-3780-4C8A-90E2-A76C1380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741418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9600" dirty="0"/>
          </a:p>
        </p:txBody>
      </p:sp>
      <p:pic>
        <p:nvPicPr>
          <p:cNvPr id="3074" name="Picture 2" descr="Resultado de imagen de negro">
            <a:extLst>
              <a:ext uri="{FF2B5EF4-FFF2-40B4-BE49-F238E27FC236}">
                <a16:creationId xmlns:a16="http://schemas.microsoft.com/office/drawing/2014/main" id="{26E0D500-4234-4F1C-8BD7-BD2461931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7618BAA-D062-4EDF-97C6-29F8FC026FAA}"/>
              </a:ext>
            </a:extLst>
          </p:cNvPr>
          <p:cNvSpPr/>
          <p:nvPr/>
        </p:nvSpPr>
        <p:spPr>
          <a:xfrm>
            <a:off x="1331640" y="1563638"/>
            <a:ext cx="67778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600" dirty="0">
                <a:solidFill>
                  <a:schemeClr val="bg1"/>
                </a:solidFill>
              </a:rPr>
              <a:t>5, 4, 3, 2, 1 …</a:t>
            </a:r>
          </a:p>
        </p:txBody>
      </p:sp>
      <p:pic>
        <p:nvPicPr>
          <p:cNvPr id="7" name="Picture 20" descr="Resultado de imagen de gif saturno 5">
            <a:extLst>
              <a:ext uri="{FF2B5EF4-FFF2-40B4-BE49-F238E27FC236}">
                <a16:creationId xmlns:a16="http://schemas.microsoft.com/office/drawing/2014/main" id="{0FA1D506-E31F-479C-8B2D-6553A6AB75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520" y="16560"/>
            <a:ext cx="6840760" cy="51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16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F07ABA-8B08-4299-BB25-470B5597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1489"/>
            <a:ext cx="8229600" cy="857250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F6F098-77B2-487D-B500-A1BDB7712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64" y="231489"/>
            <a:ext cx="8229600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000" b="1" dirty="0">
                <a:latin typeface="Aparajita" panose="020B0502040204020203" pitchFamily="18" charset="0"/>
                <a:cs typeface="Aparajita" panose="020B0502040204020203" pitchFamily="18" charset="0"/>
              </a:rPr>
              <a:t>La conquista de la Luna</a:t>
            </a:r>
          </a:p>
        </p:txBody>
      </p:sp>
      <p:pic>
        <p:nvPicPr>
          <p:cNvPr id="1032" name="Picture 8" descr="Resultado de imagen de alunizaje">
            <a:extLst>
              <a:ext uri="{FF2B5EF4-FFF2-40B4-BE49-F238E27FC236}">
                <a16:creationId xmlns:a16="http://schemas.microsoft.com/office/drawing/2014/main" id="{D1FF8ADD-2757-4161-8E3C-597D2EEA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65" y="915566"/>
            <a:ext cx="5727469" cy="381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2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D045E76-2839-4ACC-9700-ADF531F59D18}"/>
              </a:ext>
            </a:extLst>
          </p:cNvPr>
          <p:cNvSpPr txBox="1"/>
          <p:nvPr/>
        </p:nvSpPr>
        <p:spPr>
          <a:xfrm>
            <a:off x="109997" y="297229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atin typeface="Aparajita" panose="02020603050405020304" pitchFamily="18" charset="0"/>
                <a:cs typeface="Aparajita" panose="02020603050405020304" pitchFamily="18" charset="0"/>
              </a:rPr>
              <a:t>La Tierra se agota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23C1D78-0BE0-444A-A4B7-F4FE9144D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7614"/>
            <a:ext cx="5981650" cy="29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2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3ACFC2-79B9-47B6-AD71-025CA698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latin typeface="Aparajita" panose="02020603050405020304" pitchFamily="18" charset="0"/>
                <a:cs typeface="Aparajita" panose="02020603050405020304" pitchFamily="18" charset="0"/>
              </a:rPr>
              <a:t>Bases autosuficientes</a:t>
            </a:r>
          </a:p>
        </p:txBody>
      </p:sp>
      <p:pic>
        <p:nvPicPr>
          <p:cNvPr id="5" name="Marcador de contenido 4" descr="Imagen que contiene circuito, electrónica&#10;&#10;Descripción generada automáticamente">
            <a:extLst>
              <a:ext uri="{FF2B5EF4-FFF2-40B4-BE49-F238E27FC236}">
                <a16:creationId xmlns:a16="http://schemas.microsoft.com/office/drawing/2014/main" id="{F7875B24-C551-47E8-B14E-6107E9241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7" y="1563638"/>
            <a:ext cx="3935863" cy="2239069"/>
          </a:xfrm>
        </p:spPr>
      </p:pic>
      <p:pic>
        <p:nvPicPr>
          <p:cNvPr id="7" name="Imagen 6" descr="Imagen que contiene pájaro, exterior, suelo, agua&#10;&#10;Descripción generada automáticamente">
            <a:extLst>
              <a:ext uri="{FF2B5EF4-FFF2-40B4-BE49-F238E27FC236}">
                <a16:creationId xmlns:a16="http://schemas.microsoft.com/office/drawing/2014/main" id="{9104108C-EBC8-436B-989B-A9EEE17FE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04" y="1563638"/>
            <a:ext cx="4000500" cy="223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68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32EEA4-3D5D-4602-9FB9-67BAF3D2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510"/>
            <a:ext cx="8229600" cy="857250"/>
          </a:xfrm>
        </p:spPr>
        <p:txBody>
          <a:bodyPr>
            <a:normAutofit/>
          </a:bodyPr>
          <a:lstStyle/>
          <a:p>
            <a:r>
              <a:rPr lang="es-ES" sz="4000" b="1" dirty="0">
                <a:latin typeface="Aparajita" panose="02020603050405020304" pitchFamily="18" charset="0"/>
                <a:cs typeface="Aparajita" panose="02020603050405020304" pitchFamily="18" charset="0"/>
              </a:rPr>
              <a:t>¿Qué es un recurso extraterrestre?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062C3E-1A22-4B5C-8F1B-B85789DF3712}"/>
              </a:ext>
            </a:extLst>
          </p:cNvPr>
          <p:cNvSpPr txBox="1"/>
          <p:nvPr/>
        </p:nvSpPr>
        <p:spPr>
          <a:xfrm>
            <a:off x="1582823" y="1292394"/>
            <a:ext cx="5472608" cy="360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/>
          </a:p>
        </p:txBody>
      </p:sp>
      <p:pic>
        <p:nvPicPr>
          <p:cNvPr id="6" name="Imagen 5" descr="Imagen que contiene agua, animal&#10;&#10;Descripción generada automáticamente">
            <a:extLst>
              <a:ext uri="{FF2B5EF4-FFF2-40B4-BE49-F238E27FC236}">
                <a16:creationId xmlns:a16="http://schemas.microsoft.com/office/drawing/2014/main" id="{CD0B25FF-A3A3-4E79-93F9-6CB512C97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24366"/>
            <a:ext cx="4067608" cy="2084649"/>
          </a:xfrm>
          <a:prstGeom prst="rect">
            <a:avLst/>
          </a:prstGeom>
        </p:spPr>
      </p:pic>
      <p:pic>
        <p:nvPicPr>
          <p:cNvPr id="8" name="Imagen 7" descr="Imagen que contiene suelo, exterior, playa&#10;&#10;Descripción generada automáticamente">
            <a:extLst>
              <a:ext uri="{FF2B5EF4-FFF2-40B4-BE49-F238E27FC236}">
                <a16:creationId xmlns:a16="http://schemas.microsoft.com/office/drawing/2014/main" id="{64CCA50A-13D0-4851-B525-7694A27B6E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74" y="1809478"/>
            <a:ext cx="3787113" cy="208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66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de neil armstrong">
            <a:extLst>
              <a:ext uri="{FF2B5EF4-FFF2-40B4-BE49-F238E27FC236}">
                <a16:creationId xmlns:a16="http://schemas.microsoft.com/office/drawing/2014/main" id="{E7D97C17-7E6E-49D2-A730-DB1034A9F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20" y="339502"/>
            <a:ext cx="2629360" cy="321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B6DE46A-18BE-460F-ACA4-AC598B3E57F3}"/>
              </a:ext>
            </a:extLst>
          </p:cNvPr>
          <p:cNvSpPr txBox="1"/>
          <p:nvPr/>
        </p:nvSpPr>
        <p:spPr>
          <a:xfrm>
            <a:off x="306016" y="3801983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“Hemos ido a la Luna pero no hemos hecho nada mejor”</a:t>
            </a:r>
          </a:p>
          <a:p>
            <a:pPr algn="ctr"/>
            <a:r>
              <a:rPr lang="es-ES" sz="4000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Neil Armstrong</a:t>
            </a:r>
          </a:p>
        </p:txBody>
      </p:sp>
    </p:spTree>
    <p:extLst>
      <p:ext uri="{BB962C8B-B14F-4D97-AF65-F5344CB8AC3E}">
        <p14:creationId xmlns:p14="http://schemas.microsoft.com/office/powerpoint/2010/main" val="4144641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6"/>
          <p:cNvPicPr preferRelativeResize="0"/>
          <p:nvPr/>
        </p:nvPicPr>
        <p:blipFill rotWithShape="1">
          <a:blip r:embed="rId3">
            <a:alphaModFix/>
          </a:blip>
          <a:srcRect l="19576" r="21984"/>
          <a:stretch/>
        </p:blipFill>
        <p:spPr>
          <a:xfrm>
            <a:off x="7052900" y="441500"/>
            <a:ext cx="1736774" cy="16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6"/>
          <p:cNvPicPr preferRelativeResize="0"/>
          <p:nvPr/>
        </p:nvPicPr>
        <p:blipFill rotWithShape="1">
          <a:blip r:embed="rId4">
            <a:alphaModFix/>
          </a:blip>
          <a:srcRect l="18657" r="19461"/>
          <a:stretch/>
        </p:blipFill>
        <p:spPr>
          <a:xfrm>
            <a:off x="507513" y="2613075"/>
            <a:ext cx="2390263" cy="21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74" y="321450"/>
            <a:ext cx="3101212" cy="191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4256" y="378600"/>
            <a:ext cx="2754696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67025" y="2613078"/>
            <a:ext cx="2531700" cy="217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6"/>
          <p:cNvPicPr preferRelativeResize="0"/>
          <p:nvPr/>
        </p:nvPicPr>
        <p:blipFill rotWithShape="1">
          <a:blip r:embed="rId8">
            <a:alphaModFix/>
          </a:blip>
          <a:srcRect b="23564"/>
          <a:stretch/>
        </p:blipFill>
        <p:spPr>
          <a:xfrm>
            <a:off x="3115450" y="2571750"/>
            <a:ext cx="2655126" cy="225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6"/>
          <p:cNvSpPr txBox="1"/>
          <p:nvPr/>
        </p:nvSpPr>
        <p:spPr>
          <a:xfrm>
            <a:off x="1393000" y="1653250"/>
            <a:ext cx="1857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H</a:t>
            </a:r>
            <a:r>
              <a:rPr lang="zh-CN"/>
              <a:t>2</a:t>
            </a:r>
            <a:r>
              <a:rPr lang="zh-CN" sz="2400"/>
              <a:t>O</a:t>
            </a:r>
            <a:endParaRPr sz="2400"/>
          </a:p>
        </p:txBody>
      </p:sp>
      <p:sp>
        <p:nvSpPr>
          <p:cNvPr id="149" name="Google Shape;149;p26"/>
          <p:cNvSpPr txBox="1"/>
          <p:nvPr/>
        </p:nvSpPr>
        <p:spPr>
          <a:xfrm>
            <a:off x="1637975" y="4388075"/>
            <a:ext cx="19050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H</a:t>
            </a:r>
            <a:endParaRPr sz="2400"/>
          </a:p>
        </p:txBody>
      </p:sp>
      <p:sp>
        <p:nvSpPr>
          <p:cNvPr id="150" name="Google Shape;150;p26"/>
          <p:cNvSpPr txBox="1"/>
          <p:nvPr/>
        </p:nvSpPr>
        <p:spPr>
          <a:xfrm>
            <a:off x="3250300" y="4163700"/>
            <a:ext cx="22197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He-3</a:t>
            </a:r>
            <a:endParaRPr sz="2400"/>
          </a:p>
        </p:txBody>
      </p:sp>
      <p:sp>
        <p:nvSpPr>
          <p:cNvPr id="151" name="Google Shape;151;p26"/>
          <p:cNvSpPr txBox="1"/>
          <p:nvPr/>
        </p:nvSpPr>
        <p:spPr>
          <a:xfrm>
            <a:off x="6505925" y="1653275"/>
            <a:ext cx="20928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6"/>
          <p:cNvSpPr txBox="1"/>
          <p:nvPr/>
        </p:nvSpPr>
        <p:spPr>
          <a:xfrm>
            <a:off x="7052900" y="1942850"/>
            <a:ext cx="1857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FFFFFF"/>
                </a:solidFill>
              </a:rPr>
              <a:t>Nitrógeno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6623675" y="4101875"/>
            <a:ext cx="1857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FFFFFF"/>
                </a:solidFill>
              </a:rPr>
              <a:t>Hierro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4" name="Google Shape;154;p26"/>
          <p:cNvSpPr txBox="1"/>
          <p:nvPr/>
        </p:nvSpPr>
        <p:spPr>
          <a:xfrm>
            <a:off x="4444193" y="1560050"/>
            <a:ext cx="1857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FFFFFF"/>
                </a:solidFill>
              </a:rPr>
              <a:t>Silicio</a:t>
            </a:r>
            <a:endParaRPr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62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e Office">
  <a:themeElements>
    <a:clrScheme name="Viajes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Tema de Office">
  <a:themeElements>
    <a:clrScheme name="Viajes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ema de Office">
  <a:themeElements>
    <a:clrScheme name="Viajes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Tema de Office">
  <a:themeElements>
    <a:clrScheme name="Viajes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Tema de Office">
  <a:themeElements>
    <a:clrScheme name="Viajes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Tema de Office">
  <a:themeElements>
    <a:clrScheme name="Viajes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Tema de Office">
  <a:themeElements>
    <a:clrScheme name="Viajes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Tema de Office">
  <a:themeElements>
    <a:clrScheme name="Viajes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264</Words>
  <Application>Microsoft Office PowerPoint</Application>
  <PresentationFormat>全屏显示(16:9)</PresentationFormat>
  <Paragraphs>75</Paragraphs>
  <Slides>29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Aparajita</vt:lpstr>
      <vt:lpstr>Arabic Typesetting</vt:lpstr>
      <vt:lpstr>Arial</vt:lpstr>
      <vt:lpstr>Arial Black</vt:lpstr>
      <vt:lpstr>Calibri</vt:lpstr>
      <vt:lpstr>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9_Tema de Office</vt:lpstr>
      <vt:lpstr>10_Tema de Office</vt:lpstr>
      <vt:lpstr>PowerPoint 演示文稿</vt:lpstr>
      <vt:lpstr>Grupo Investigador</vt:lpstr>
      <vt:lpstr>PowerPoint 演示文稿</vt:lpstr>
      <vt:lpstr> </vt:lpstr>
      <vt:lpstr>PowerPoint 演示文稿</vt:lpstr>
      <vt:lpstr>Bases autosuficientes</vt:lpstr>
      <vt:lpstr>¿Qué es un recurso extraterrestre?</vt:lpstr>
      <vt:lpstr>PowerPoint 演示文稿</vt:lpstr>
      <vt:lpstr>PowerPoint 演示文稿</vt:lpstr>
      <vt:lpstr>Recursos minerales</vt:lpstr>
      <vt:lpstr>Agua</vt:lpstr>
      <vt:lpstr>Medios de transporte: motores</vt:lpstr>
      <vt:lpstr>Gasolinera espacial</vt:lpstr>
      <vt:lpstr>Energía</vt:lpstr>
      <vt:lpstr>Colonización</vt:lpstr>
      <vt:lpstr>In situ resource utilization (ISRU)</vt:lpstr>
      <vt:lpstr>Plantas en el espacio</vt:lpstr>
      <vt:lpstr>MOXIE</vt:lpstr>
      <vt:lpstr>Impresión 3D de componentes</vt:lpstr>
      <vt:lpstr>Fármacos</vt:lpstr>
      <vt:lpstr>PowerPoint 演示文稿</vt:lpstr>
      <vt:lpstr>¿Qué es necesario para transformar estos proyectos en una realidad?</vt:lpstr>
      <vt:lpstr>Liderazgo e interés</vt:lpstr>
      <vt:lpstr>Legislación</vt:lpstr>
      <vt:lpstr>Pero... ¿Quién se beneficia?</vt:lpstr>
      <vt:lpstr>Capital privado VS humanidad</vt:lpstr>
      <vt:lpstr>Manda la exploración a la exportación</vt:lpstr>
      <vt:lpstr>¿Escasez recursos? ¡Tenemos solución!</vt:lpstr>
      <vt:lpstr>PowerPoint 演示文稿</vt:lpstr>
    </vt:vector>
  </TitlesOfParts>
  <Company>Gémina Servicios de Ingeniería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José Alberto</dc:creator>
  <cp:lastModifiedBy>Zihao Weng</cp:lastModifiedBy>
  <cp:revision>28</cp:revision>
  <dcterms:created xsi:type="dcterms:W3CDTF">2016-11-11T10:12:07Z</dcterms:created>
  <dcterms:modified xsi:type="dcterms:W3CDTF">2019-05-11T16:32:14Z</dcterms:modified>
</cp:coreProperties>
</file>