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58" r:id="rId20"/>
    <p:sldId id="261" r:id="rId21"/>
    <p:sldId id="260" r:id="rId22"/>
    <p:sldId id="262" r:id="rId23"/>
    <p:sldId id="263" r:id="rId24"/>
    <p:sldId id="276" r:id="rId25"/>
    <p:sldId id="264" r:id="rId26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6" y="-6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9478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pPr/>
              <a:t>19/05/2018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google.es/url?sa=i&amp;source=images&amp;cd=&amp;cad=rja&amp;uact=8&amp;ved=2ahUKEwj17ODm5pHbAhVEsxQKHVwYAa4QjRx6BAgBEAU&amp;url=http://www.elmundo.es/ciencia/2015/11/11/563a5cad22601dcc418b456d.html&amp;psig=AOvVaw0Er3Z-f02Ww648coLiK3qZ&amp;ust=152682024865721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google.es/url?sa=i&amp;source=images&amp;cd=&amp;cad=rja&amp;uact=8&amp;ved=2ahUKEwiOoMj65pHbAhVDOBQKHXa_CTQQjRx6BAgBEAU&amp;url=https://elpais.com/elpais/2016/08/05/el_aleph/1470398116_486699.html&amp;psig=AOvVaw2JKc6-vBj2NAeRa-ONIQ1j&amp;ust=152682027850808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6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85918" y="1643056"/>
            <a:ext cx="69000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pPr algn="r"/>
            <a:r>
              <a:rPr lang="es-ES" dirty="0" smtClean="0">
                <a:latin typeface="Arial Black" pitchFamily="34" charset="0"/>
              </a:rPr>
              <a:t>CIENCIAS DEL ESPACIO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n-US" dirty="0" err="1" smtClean="0">
                <a:latin typeface="Arial Black" pitchFamily="34" charset="0"/>
              </a:rPr>
              <a:t>Basura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espacial</a:t>
            </a:r>
            <a:endParaRPr lang="es-ES" dirty="0">
              <a:latin typeface="Arial Black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smtClean="0">
                <a:latin typeface="Arial Black" pitchFamily="34" charset="0"/>
              </a:rPr>
              <a:t>IX CONGRESO INVESTIGA </a:t>
            </a:r>
            <a:r>
              <a:rPr lang="es-ES" dirty="0" err="1" smtClean="0">
                <a:latin typeface="Arial Black" pitchFamily="34" charset="0"/>
              </a:rPr>
              <a:t>I+D+i</a:t>
            </a:r>
            <a:endParaRPr lang="es-ES" dirty="0" smtClean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</p:txBody>
      </p:sp>
      <p:pic>
        <p:nvPicPr>
          <p:cNvPr id="13" name="Picture 2" descr="C:\Users\Jose Alberto\Documents\INVESTIGA ED 7\LOGOS\CSI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00444"/>
            <a:ext cx="1357322" cy="582503"/>
          </a:xfrm>
          <a:prstGeom prst="rect">
            <a:avLst/>
          </a:prstGeom>
          <a:noFill/>
        </p:spPr>
      </p:pic>
      <p:pic>
        <p:nvPicPr>
          <p:cNvPr id="14" name="Picture 4" descr="C:\Users\Jose Alberto\Documents\INVESTIGA ED 7\LOGOS\CIEMA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7" y="4491621"/>
            <a:ext cx="1013228" cy="474098"/>
          </a:xfrm>
          <a:prstGeom prst="rect">
            <a:avLst/>
          </a:prstGeom>
          <a:noFill/>
        </p:spPr>
      </p:pic>
      <p:pic>
        <p:nvPicPr>
          <p:cNvPr id="15" name="Picture 5" descr="C:\Users\Jose Alberto\Documents\INVESTIGA ED 7\LOGOS\IN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6741" y="4485100"/>
            <a:ext cx="1445371" cy="484588"/>
          </a:xfrm>
          <a:prstGeom prst="rect">
            <a:avLst/>
          </a:prstGeom>
          <a:noFill/>
        </p:spPr>
      </p:pic>
      <p:pic>
        <p:nvPicPr>
          <p:cNvPr id="16" name="Picture 6" descr="C:\Users\Jose Alberto\Documents\INVESTIGA ED 7\LOGOS\INT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2565" y="4426418"/>
            <a:ext cx="576889" cy="578987"/>
          </a:xfrm>
          <a:prstGeom prst="rect">
            <a:avLst/>
          </a:prstGeom>
          <a:noFill/>
        </p:spPr>
      </p:pic>
      <p:pic>
        <p:nvPicPr>
          <p:cNvPr id="17" name="Picture 7" descr="C:\Users\Jose Alberto\Documents\INVESTIGA ED 7\LOGOS\ISCII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6948" y="4316879"/>
            <a:ext cx="570596" cy="755201"/>
          </a:xfrm>
          <a:prstGeom prst="rect">
            <a:avLst/>
          </a:prstGeom>
          <a:noFill/>
        </p:spPr>
      </p:pic>
      <p:pic>
        <p:nvPicPr>
          <p:cNvPr id="18" name="Picture 2" descr="C:\Users\Jose Alberto\Documents\INVESTIGA EVOLUCION\LOGOS\iberdrol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5" y="3500444"/>
            <a:ext cx="1289296" cy="723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462634-D520-324F-92A0-0BE74BA5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88" y="0"/>
            <a:ext cx="8229600" cy="809073"/>
          </a:xfrm>
        </p:spPr>
        <p:txBody>
          <a:bodyPr>
            <a:normAutofit/>
          </a:bodyPr>
          <a:lstStyle/>
          <a:p>
            <a:r>
              <a:rPr lang="es-ES" dirty="0"/>
              <a:t>MECÁNICA ORBITAL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9BD4C019-6415-B947-B966-292CA1C8B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42" y="1257287"/>
            <a:ext cx="2758383" cy="27583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81EA122-B530-5048-A9EA-9A54DD2785D0}"/>
              </a:ext>
            </a:extLst>
          </p:cNvPr>
          <p:cNvSpPr txBox="1"/>
          <p:nvPr/>
        </p:nvSpPr>
        <p:spPr>
          <a:xfrm>
            <a:off x="2057154" y="698847"/>
            <a:ext cx="516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1" dirty="0"/>
              <a:t>¿Por qué se mantiene en órbita la basura espacial?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732EFD8-D891-6E43-8FC8-8770BFE3AD76}"/>
              </a:ext>
            </a:extLst>
          </p:cNvPr>
          <p:cNvSpPr txBox="1"/>
          <p:nvPr/>
        </p:nvSpPr>
        <p:spPr>
          <a:xfrm>
            <a:off x="522589" y="4021614"/>
            <a:ext cx="822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800" dirty="0"/>
              <a:t>2 fuerzas: gravitatoria y centrífuga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800" dirty="0"/>
              <a:t>Satélites estables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A1DD173-ED4F-CA4C-A822-8FFB5377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972" y="1410507"/>
            <a:ext cx="5561226" cy="26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09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296000" y="205920"/>
            <a:ext cx="679788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2400" b="1">
                <a:latin typeface="Cambria"/>
              </a:rPr>
              <a:t>MAGNITUD DEL PROBLEMA</a:t>
            </a:r>
            <a:endParaRPr/>
          </a:p>
        </p:txBody>
      </p:sp>
      <p:sp>
        <p:nvSpPr>
          <p:cNvPr id="91" name="TextShape 2"/>
          <p:cNvSpPr txBox="1"/>
          <p:nvPr/>
        </p:nvSpPr>
        <p:spPr>
          <a:xfrm>
            <a:off x="2016000" y="3744000"/>
            <a:ext cx="5278320" cy="1131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ca-ES" sz="2200">
                <a:latin typeface="Cambria"/>
              </a:rPr>
              <a:t>VELOCIDAD DE LOS RESIDUOS: 7 km/s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ca-ES" sz="2200">
                <a:latin typeface="Cambria"/>
              </a:rPr>
              <a:t>SÍNDROME DE KESSLER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ca-ES" sz="2200">
                <a:latin typeface="Cambria"/>
              </a:rPr>
              <a:t>BASURA EN OTROS CUERPOS CELESTES</a:t>
            </a:r>
            <a:endParaRPr/>
          </a:p>
        </p:txBody>
      </p:sp>
      <p:pic>
        <p:nvPicPr>
          <p:cNvPr id="92" name="91 Imagen"/>
          <p:cNvPicPr/>
          <p:nvPr/>
        </p:nvPicPr>
        <p:blipFill>
          <a:blip r:embed="rId2"/>
          <a:stretch/>
        </p:blipFill>
        <p:spPr>
          <a:xfrm>
            <a:off x="2556360" y="1068480"/>
            <a:ext cx="4211640" cy="2387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3590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576000"/>
            <a:ext cx="8229240" cy="4018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2400" b="1">
                <a:latin typeface="Cambria"/>
              </a:rPr>
              <a:t>PROBLEMAS TECNOLÓGICOS: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200">
                <a:latin typeface="Cambria"/>
              </a:rPr>
              <a:t>Interferencia Telecomunicaciones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200">
                <a:latin typeface="Cambria"/>
              </a:rPr>
              <a:t>Nuevas misiones espaciales</a:t>
            </a:r>
            <a:endParaRPr/>
          </a:p>
        </p:txBody>
      </p:sp>
      <p:pic>
        <p:nvPicPr>
          <p:cNvPr id="94" name="93 Imagen"/>
          <p:cNvPicPr/>
          <p:nvPr/>
        </p:nvPicPr>
        <p:blipFill>
          <a:blip r:embed="rId2"/>
          <a:stretch/>
        </p:blipFill>
        <p:spPr>
          <a:xfrm>
            <a:off x="5033160" y="2088000"/>
            <a:ext cx="3534840" cy="2651040"/>
          </a:xfrm>
          <a:prstGeom prst="rect">
            <a:avLst/>
          </a:prstGeom>
          <a:ln>
            <a:noFill/>
          </a:ln>
        </p:spPr>
      </p:pic>
      <p:pic>
        <p:nvPicPr>
          <p:cNvPr id="95" name="94 Imagen"/>
          <p:cNvPicPr/>
          <p:nvPr/>
        </p:nvPicPr>
        <p:blipFill>
          <a:blip r:embed="rId3"/>
          <a:stretch/>
        </p:blipFill>
        <p:spPr>
          <a:xfrm>
            <a:off x="561240" y="2376000"/>
            <a:ext cx="3686760" cy="237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138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36000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es-ES" sz="2400" b="1">
                <a:latin typeface="Cambria"/>
              </a:rPr>
              <a:t>PROBLEMAS MEDIOAMBIENTALES:</a:t>
            </a:r>
            <a:endParaRPr/>
          </a:p>
        </p:txBody>
      </p:sp>
      <p:sp>
        <p:nvSpPr>
          <p:cNvPr id="97" name="TextShape 2"/>
          <p:cNvSpPr txBox="1"/>
          <p:nvPr/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buSzPct val="75000"/>
              <a:buFont typeface="StarSymbol"/>
              <a:buChar char=""/>
            </a:pPr>
            <a:r>
              <a:rPr lang="es-ES" sz="2200">
                <a:latin typeface="Cambria"/>
              </a:rPr>
              <a:t>Radiación (URSS/EEUU)</a:t>
            </a: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</p:txBody>
      </p:sp>
      <p:pic>
        <p:nvPicPr>
          <p:cNvPr id="98" name="97 Imagen"/>
          <p:cNvPicPr/>
          <p:nvPr/>
        </p:nvPicPr>
        <p:blipFill>
          <a:blip r:embed="rId2"/>
          <a:stretch/>
        </p:blipFill>
        <p:spPr>
          <a:xfrm>
            <a:off x="576000" y="1872000"/>
            <a:ext cx="4318560" cy="2808000"/>
          </a:xfrm>
          <a:prstGeom prst="rect">
            <a:avLst/>
          </a:prstGeom>
          <a:ln>
            <a:noFill/>
          </a:ln>
        </p:spPr>
      </p:pic>
      <p:pic>
        <p:nvPicPr>
          <p:cNvPr id="99" name="98 Imagen"/>
          <p:cNvPicPr/>
          <p:nvPr/>
        </p:nvPicPr>
        <p:blipFill>
          <a:blip r:embed="rId3"/>
          <a:stretch/>
        </p:blipFill>
        <p:spPr>
          <a:xfrm>
            <a:off x="5458320" y="1642320"/>
            <a:ext cx="3037680" cy="3037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4213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57200" y="36720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2400" b="1">
                <a:latin typeface="Cambria"/>
              </a:rPr>
              <a:t>LEGISLACIÓN</a:t>
            </a:r>
            <a:endParaRPr/>
          </a:p>
        </p:txBody>
      </p:sp>
      <p:pic>
        <p:nvPicPr>
          <p:cNvPr id="101" name="100 Imagen"/>
          <p:cNvPicPr/>
          <p:nvPr/>
        </p:nvPicPr>
        <p:blipFill>
          <a:blip r:embed="rId2"/>
          <a:stretch/>
        </p:blipFill>
        <p:spPr>
          <a:xfrm>
            <a:off x="504000" y="1656000"/>
            <a:ext cx="3780000" cy="2160000"/>
          </a:xfrm>
          <a:prstGeom prst="rect">
            <a:avLst/>
          </a:prstGeom>
          <a:ln>
            <a:noFill/>
          </a:ln>
        </p:spPr>
      </p:pic>
      <p:pic>
        <p:nvPicPr>
          <p:cNvPr id="102" name="101 Imagen"/>
          <p:cNvPicPr/>
          <p:nvPr/>
        </p:nvPicPr>
        <p:blipFill>
          <a:blip r:embed="rId3"/>
          <a:stretch/>
        </p:blipFill>
        <p:spPr>
          <a:xfrm>
            <a:off x="4896000" y="1656000"/>
            <a:ext cx="3397680" cy="21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892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2400" b="1">
                <a:latin typeface="Cambria"/>
              </a:rPr>
              <a:t>SOLUCIONES PLANTEADAS POR AGENCIAS ESPACIALES</a:t>
            </a:r>
            <a:endParaRPr/>
          </a:p>
        </p:txBody>
      </p:sp>
      <p:sp>
        <p:nvSpPr>
          <p:cNvPr id="104" name="TextShape 2"/>
          <p:cNvSpPr txBox="1"/>
          <p:nvPr/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2200">
                <a:latin typeface="Cambria"/>
              </a:rPr>
              <a:t>PREVENCIÓN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105" name="104 Imagen"/>
          <p:cNvPicPr/>
          <p:nvPr/>
        </p:nvPicPr>
        <p:blipFill>
          <a:blip r:embed="rId2"/>
          <a:stretch/>
        </p:blipFill>
        <p:spPr>
          <a:xfrm>
            <a:off x="4824000" y="1820160"/>
            <a:ext cx="3716640" cy="2085480"/>
          </a:xfrm>
          <a:prstGeom prst="rect">
            <a:avLst/>
          </a:prstGeom>
          <a:ln>
            <a:noFill/>
          </a:ln>
        </p:spPr>
      </p:pic>
      <p:pic>
        <p:nvPicPr>
          <p:cNvPr id="106" name="105 Imagen"/>
          <p:cNvPicPr/>
          <p:nvPr/>
        </p:nvPicPr>
        <p:blipFill>
          <a:blip r:embed="rId3"/>
          <a:stretch/>
        </p:blipFill>
        <p:spPr>
          <a:xfrm>
            <a:off x="576000" y="1808280"/>
            <a:ext cx="3770640" cy="2079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8194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576000"/>
            <a:ext cx="8229240" cy="4018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2200">
                <a:latin typeface="Cambria"/>
              </a:rPr>
              <a:t>SOLUCIÓN (e.Deorbit)</a:t>
            </a:r>
            <a:endParaRPr/>
          </a:p>
        </p:txBody>
      </p:sp>
      <p:pic>
        <p:nvPicPr>
          <p:cNvPr id="108" name="107 Imagen"/>
          <p:cNvPicPr/>
          <p:nvPr/>
        </p:nvPicPr>
        <p:blipFill>
          <a:blip r:embed="rId2"/>
          <a:stretch/>
        </p:blipFill>
        <p:spPr>
          <a:xfrm>
            <a:off x="331200" y="1584000"/>
            <a:ext cx="3916800" cy="2448000"/>
          </a:xfrm>
          <a:prstGeom prst="rect">
            <a:avLst/>
          </a:prstGeom>
          <a:ln>
            <a:noFill/>
          </a:ln>
        </p:spPr>
      </p:pic>
      <p:pic>
        <p:nvPicPr>
          <p:cNvPr id="109" name="108 Imagen"/>
          <p:cNvPicPr/>
          <p:nvPr/>
        </p:nvPicPr>
        <p:blipFill>
          <a:blip r:embed="rId3"/>
          <a:stretch/>
        </p:blipFill>
        <p:spPr>
          <a:xfrm>
            <a:off x="4464000" y="1440000"/>
            <a:ext cx="4261320" cy="2664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1143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sz="2200">
                <a:latin typeface="Cambria"/>
              </a:rPr>
              <a:t>SOLUCIÓN (Rayo Láser)</a:t>
            </a:r>
            <a:endParaRPr/>
          </a:p>
        </p:txBody>
      </p:sp>
      <p:sp>
        <p:nvSpPr>
          <p:cNvPr id="111" name="TextShape 2"/>
          <p:cNvSpPr txBox="1"/>
          <p:nvPr/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12" name="111 Imagen"/>
          <p:cNvPicPr/>
          <p:nvPr/>
        </p:nvPicPr>
        <p:blipFill>
          <a:blip r:embed="rId2"/>
          <a:stretch/>
        </p:blipFill>
        <p:spPr>
          <a:xfrm>
            <a:off x="1224000" y="1283760"/>
            <a:ext cx="6672240" cy="3252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9008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sz="2200">
                <a:latin typeface="Cambria"/>
              </a:rPr>
              <a:t>SOLUCIÓN (Punto Nemo)</a:t>
            </a:r>
            <a:endParaRPr/>
          </a:p>
        </p:txBody>
      </p:sp>
      <p:sp>
        <p:nvSpPr>
          <p:cNvPr id="114" name="TextShape 2"/>
          <p:cNvSpPr txBox="1"/>
          <p:nvPr/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15" name="114 Imagen"/>
          <p:cNvPicPr/>
          <p:nvPr/>
        </p:nvPicPr>
        <p:blipFill>
          <a:blip r:embed="rId2"/>
          <a:stretch/>
        </p:blipFill>
        <p:spPr>
          <a:xfrm>
            <a:off x="2013120" y="1224360"/>
            <a:ext cx="4754880" cy="352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662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0632"/>
            <a:ext cx="3960785" cy="259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 las imágenes de ori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7654"/>
            <a:ext cx="3700718" cy="29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E64BE0-D12D-124F-976C-5FE65F04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GRUPO INVESTIGADOR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B6DA073-53AA-0E43-8F20-69FF5F18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67" y="1367745"/>
            <a:ext cx="4069533" cy="3394472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Pablo </a:t>
            </a:r>
            <a:r>
              <a:rPr lang="es-ES" dirty="0" err="1"/>
              <a:t>Baceiredo</a:t>
            </a:r>
            <a:r>
              <a:rPr lang="es-ES" dirty="0"/>
              <a:t> Macho</a:t>
            </a:r>
          </a:p>
          <a:p>
            <a:r>
              <a:rPr lang="es-ES" dirty="0"/>
              <a:t>Ana </a:t>
            </a:r>
            <a:r>
              <a:rPr lang="es-ES" dirty="0" err="1"/>
              <a:t>Bañobre</a:t>
            </a:r>
            <a:r>
              <a:rPr lang="es-ES" dirty="0"/>
              <a:t> Martínez</a:t>
            </a:r>
          </a:p>
          <a:p>
            <a:r>
              <a:rPr lang="es-ES" dirty="0"/>
              <a:t>Elsa Blanco </a:t>
            </a:r>
            <a:r>
              <a:rPr lang="es-ES" dirty="0" err="1"/>
              <a:t>Bausela</a:t>
            </a:r>
            <a:endParaRPr lang="es-ES" dirty="0"/>
          </a:p>
          <a:p>
            <a:r>
              <a:rPr lang="es-ES" dirty="0"/>
              <a:t>David </a:t>
            </a:r>
            <a:r>
              <a:rPr lang="es-ES" dirty="0" err="1"/>
              <a:t>Boces</a:t>
            </a:r>
            <a:r>
              <a:rPr lang="es-ES" dirty="0"/>
              <a:t> Obis</a:t>
            </a:r>
          </a:p>
          <a:p>
            <a:r>
              <a:rPr lang="es-ES" dirty="0"/>
              <a:t>Beatriz Cerezo </a:t>
            </a:r>
            <a:r>
              <a:rPr lang="es-ES" dirty="0" err="1"/>
              <a:t>Albaladejo</a:t>
            </a:r>
            <a:endParaRPr lang="es-ES" dirty="0"/>
          </a:p>
          <a:p>
            <a:r>
              <a:rPr lang="es-ES" dirty="0"/>
              <a:t>Sofía de los Reyes Cañadas</a:t>
            </a:r>
          </a:p>
          <a:p>
            <a:r>
              <a:rPr lang="es-ES" dirty="0" err="1"/>
              <a:t>Linette</a:t>
            </a:r>
            <a:r>
              <a:rPr lang="es-ES" dirty="0"/>
              <a:t> Delgado </a:t>
            </a:r>
            <a:r>
              <a:rPr lang="es-ES" dirty="0" err="1"/>
              <a:t>Meana</a:t>
            </a:r>
            <a:endParaRPr lang="es-ES" dirty="0"/>
          </a:p>
          <a:p>
            <a:r>
              <a:rPr lang="es-ES" dirty="0"/>
              <a:t>María Díez Alcaraz</a:t>
            </a:r>
          </a:p>
          <a:p>
            <a:r>
              <a:rPr lang="es-ES" dirty="0"/>
              <a:t>Ruth </a:t>
            </a:r>
            <a:r>
              <a:rPr lang="es-ES" dirty="0" err="1"/>
              <a:t>Garnatcha</a:t>
            </a:r>
            <a:r>
              <a:rPr lang="es-ES" dirty="0"/>
              <a:t> Cardó</a:t>
            </a:r>
          </a:p>
          <a:p>
            <a:r>
              <a:rPr lang="es-ES" dirty="0"/>
              <a:t>Alberto González Rodríguez</a:t>
            </a:r>
          </a:p>
          <a:p>
            <a:r>
              <a:rPr lang="es-ES" dirty="0"/>
              <a:t>Secretario: Fermín Rey Fernández </a:t>
            </a:r>
          </a:p>
          <a:p>
            <a:r>
              <a:rPr lang="es-ES" dirty="0"/>
              <a:t>Moderadora: Eva García Martínez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D89E29C-C717-3E44-AF24-8E2833283093}"/>
              </a:ext>
            </a:extLst>
          </p:cNvPr>
          <p:cNvSpPr txBox="1"/>
          <p:nvPr/>
        </p:nvSpPr>
        <p:spPr>
          <a:xfrm>
            <a:off x="4431418" y="1218322"/>
            <a:ext cx="4255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Virginia Llena Velarde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Jaime López Galán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Pablo Mateo </a:t>
            </a:r>
            <a:r>
              <a:rPr lang="es-ES" dirty="0" err="1"/>
              <a:t>Arconada</a:t>
            </a:r>
            <a:endParaRPr lang="es-E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 err="1"/>
              <a:t>Eneko</a:t>
            </a:r>
            <a:r>
              <a:rPr lang="es-ES" dirty="0"/>
              <a:t> Pascual </a:t>
            </a:r>
            <a:r>
              <a:rPr lang="es-ES" dirty="0" err="1"/>
              <a:t>Perrino</a:t>
            </a:r>
            <a:endParaRPr lang="es-E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María Pérez Losada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José Carlos Riego Mozas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Óscar Rodríguez García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 err="1"/>
              <a:t>Rongshen</a:t>
            </a:r>
            <a:r>
              <a:rPr lang="es-ES" dirty="0"/>
              <a:t> Wang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Ignacio </a:t>
            </a:r>
            <a:r>
              <a:rPr lang="es-ES" dirty="0" err="1"/>
              <a:t>Zugasti</a:t>
            </a:r>
            <a:r>
              <a:rPr lang="es-ES" dirty="0"/>
              <a:t> Martín</a:t>
            </a: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251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936" y="2931790"/>
            <a:ext cx="3610744" cy="857250"/>
          </a:xfrm>
        </p:spPr>
        <p:txBody>
          <a:bodyPr>
            <a:normAutofit/>
          </a:bodyPr>
          <a:lstStyle/>
          <a:p>
            <a:pPr algn="l"/>
            <a:r>
              <a:rPr lang="es-ES" sz="2000" i="1" dirty="0" smtClean="0"/>
              <a:t>Compact </a:t>
            </a:r>
            <a:r>
              <a:rPr lang="es-ES" sz="2000" i="1" dirty="0" err="1" smtClean="0"/>
              <a:t>Debris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Magnetic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Device</a:t>
            </a:r>
            <a:endParaRPr lang="es-ES" sz="2000" i="1" dirty="0"/>
          </a:p>
        </p:txBody>
      </p:sp>
      <p:sp>
        <p:nvSpPr>
          <p:cNvPr id="4" name="AutoShape 2" descr="https://mail.google.com/mail/u/0/?ui=2&amp;ik=ddec411760&amp;view=fimg&amp;th=163785e902cd9ce8&amp;attid=0.1.1&amp;disp=emb&amp;attbid=ANGjdJ_MLmRfoRqJwiZx6-1vPDTtMJiGlYA2wjDG8pZxpghfOnXHoqq_hrN1sdEteEtGCBPZ2v12TCORxWk9WSvpwbZjE1EI1LjnSDPFYxEVIy7wQzkvWzb0bPi6dIk&amp;sz=s0-l75-ft&amp;ats=1526732910385&amp;rm=163785e902cd9ce8&amp;zw&amp;atsh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https://mail.google.com/mail/u/0/?ui=2&amp;ik=ddec411760&amp;view=fimg&amp;th=163785e902cd9ce8&amp;attid=0.1.1&amp;disp=emb&amp;attbid=ANGjdJ_MLmRfoRqJwiZx6-1vPDTtMJiGlYA2wjDG8pZxpghfOnXHoqq_hrN1sdEteEtGCBPZ2v12TCORxWk9WSvpwbZjE1EI1LjnSDPFYxEVIy7wQzkvWzb0bPi6dIk&amp;sz=s0-l75-ft&amp;ats=1526732910385&amp;rm=163785e902cd9ce8&amp;zw&amp;atsh=1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837" y="-15403"/>
            <a:ext cx="3857625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724128" y="1995686"/>
            <a:ext cx="32403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dirty="0" smtClean="0"/>
              <a:t>CDMD</a:t>
            </a:r>
            <a:endParaRPr lang="es-ES" sz="8800" dirty="0"/>
          </a:p>
        </p:txBody>
      </p:sp>
    </p:spTree>
    <p:extLst>
      <p:ext uri="{BB962C8B-B14F-4D97-AF65-F5344CB8AC3E}">
        <p14:creationId xmlns:p14="http://schemas.microsoft.com/office/powerpoint/2010/main" val="11264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3784" y="1995686"/>
            <a:ext cx="2818656" cy="857250"/>
          </a:xfrm>
        </p:spPr>
        <p:txBody>
          <a:bodyPr>
            <a:noAutofit/>
          </a:bodyPr>
          <a:lstStyle/>
          <a:p>
            <a:r>
              <a:rPr lang="es-ES" sz="8800" dirty="0" smtClean="0"/>
              <a:t>ODAS</a:t>
            </a:r>
            <a:endParaRPr lang="es-ES" sz="8800" dirty="0"/>
          </a:p>
        </p:txBody>
      </p:sp>
      <p:pic>
        <p:nvPicPr>
          <p:cNvPr id="4" name="image7.pn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67744" y="843558"/>
            <a:ext cx="3024336" cy="332117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538936" y="2931790"/>
            <a:ext cx="36107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i="1" dirty="0" err="1" smtClean="0"/>
              <a:t>Orbiting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Debris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Arresting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System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22665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la tierra con basur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4657"/>
            <a:ext cx="4964778" cy="43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la tierr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158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411510"/>
            <a:ext cx="8136904" cy="4464496"/>
          </a:xfrm>
        </p:spPr>
        <p:txBody>
          <a:bodyPr>
            <a:normAutofit/>
          </a:bodyPr>
          <a:lstStyle/>
          <a:p>
            <a:r>
              <a:rPr lang="es-ES" sz="7200" dirty="0"/>
              <a:t>¡</a:t>
            </a:r>
            <a:r>
              <a:rPr lang="es-ES" sz="7200" dirty="0" smtClean="0"/>
              <a:t>MUCHAS GRACIAS!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717415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88" y="0"/>
            <a:ext cx="36596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HISTORIA</a:t>
            </a: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D97636FB-F79C-5B47-AD63-C7EEEBFF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30174" r="2147" b="16822"/>
          <a:stretch/>
        </p:blipFill>
        <p:spPr>
          <a:xfrm>
            <a:off x="709979" y="1379072"/>
            <a:ext cx="7724041" cy="31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7CC9535-B071-B740-8082-3F439C2CE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69" y="156898"/>
            <a:ext cx="8417962" cy="449557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/>
              <a:t>Carrera espacial 1967-1975</a:t>
            </a:r>
          </a:p>
          <a:p>
            <a:pPr marL="0" indent="0" algn="just">
              <a:buNone/>
            </a:pPr>
            <a:r>
              <a:rPr lang="es-ES" sz="2400" dirty="0"/>
              <a:t>En plena guerra fría las potencias de EEUU y la URSS tenían como objetivo conquistar el espacio</a:t>
            </a:r>
          </a:p>
          <a:p>
            <a:pPr marL="0" indent="0" algn="just">
              <a:buNone/>
            </a:pPr>
            <a:r>
              <a:rPr lang="es-ES" sz="2400" dirty="0" err="1"/>
              <a:t>Sputnik</a:t>
            </a:r>
            <a:r>
              <a:rPr lang="es-ES" sz="2400" dirty="0"/>
              <a:t> I:</a:t>
            </a:r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276EFF0-5EDD-F644-B461-05909F5E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9" y="2038830"/>
            <a:ext cx="4283739" cy="25412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28E99D0-D94A-A647-A8B5-10084CB0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58" y="1421262"/>
            <a:ext cx="2525490" cy="33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9A50B1-4AC3-1F4B-AA6B-EB1BAE1E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14" y="226115"/>
            <a:ext cx="8687699" cy="4742831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Sputnik</a:t>
            </a:r>
            <a:r>
              <a:rPr lang="es-ES" dirty="0"/>
              <a:t> II: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FBBC277-D64F-DF4E-9603-ECCF2FC50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96" y="1275606"/>
            <a:ext cx="3344752" cy="22309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BC8D4A0-ED7F-164F-93A8-4363C0538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22"/>
          <a:stretch/>
        </p:blipFill>
        <p:spPr>
          <a:xfrm>
            <a:off x="4658207" y="298817"/>
            <a:ext cx="3288725" cy="22987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9CC6460-7533-4240-A1C3-996A701C1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95"/>
          <a:stretch/>
        </p:blipFill>
        <p:spPr>
          <a:xfrm>
            <a:off x="3985035" y="2786386"/>
            <a:ext cx="3109712" cy="19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7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505E632-C7DB-2644-A51D-48358658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3" y="357676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Apolo XI: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BEE254D-1EA1-2E41-906F-737B310E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85" y="1061895"/>
            <a:ext cx="3191518" cy="35151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590C43C-B692-AE46-8CDE-6D5E814B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024" y="357676"/>
            <a:ext cx="3349782" cy="26630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D37986E-1AD9-B048-828F-23A3BA97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84" y="3108772"/>
            <a:ext cx="1704462" cy="17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2C25B37-D747-424F-95F5-8261E3473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34" y="307379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Voyager 9: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028E20F-E94E-8C45-BBB1-FCEF1607B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5" r="23619"/>
          <a:stretch/>
        </p:blipFill>
        <p:spPr>
          <a:xfrm>
            <a:off x="528216" y="1256369"/>
            <a:ext cx="3638006" cy="26063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8EDDFA-1398-CB42-BF1A-72CAF9C8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70" y="971245"/>
            <a:ext cx="4052860" cy="31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4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47BDFB-FF63-8445-AED3-F3C5D45B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48"/>
            <a:ext cx="8229600" cy="857250"/>
          </a:xfrm>
        </p:spPr>
        <p:txBody>
          <a:bodyPr/>
          <a:lstStyle/>
          <a:p>
            <a:r>
              <a:rPr lang="es-ES" dirty="0"/>
              <a:t>¿Qué 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4767521-296E-454E-9113-805515F5E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0862"/>
            <a:ext cx="8229600" cy="1074394"/>
          </a:xfrm>
        </p:spPr>
        <p:txBody>
          <a:bodyPr/>
          <a:lstStyle/>
          <a:p>
            <a:r>
              <a:rPr lang="es-ES" sz="3000" dirty="0"/>
              <a:t>Material artificial (satélites, restos de otras misiones, </a:t>
            </a:r>
            <a:r>
              <a:rPr lang="es-ES" sz="3000" dirty="0" err="1"/>
              <a:t>etc</a:t>
            </a:r>
            <a:r>
              <a:rPr lang="es-ES" sz="3000" dirty="0"/>
              <a:t>)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5F2F05A-C036-0A41-8650-FEAE61FB4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676" t="-2528" r="-13096" b="-13766"/>
          <a:stretch/>
        </p:blipFill>
        <p:spPr>
          <a:xfrm>
            <a:off x="4395961" y="685720"/>
            <a:ext cx="5108951" cy="35778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ADFB76A-25B6-1444-B384-A91AF038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51" y="1198843"/>
            <a:ext cx="4529498" cy="25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824376-74E3-794E-855D-7E1DD3C1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17" y="281425"/>
            <a:ext cx="8229600" cy="857250"/>
          </a:xfrm>
        </p:spPr>
        <p:txBody>
          <a:bodyPr/>
          <a:lstStyle/>
          <a:p>
            <a:r>
              <a:rPr lang="es-ES" dirty="0"/>
              <a:t>¿Dónde se encuentra?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3C91C6-1B81-AB47-A05C-BC9CD9466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17" y="1378153"/>
            <a:ext cx="4773691" cy="3638978"/>
          </a:xfrm>
        </p:spPr>
        <p:txBody>
          <a:bodyPr/>
          <a:lstStyle/>
          <a:p>
            <a:r>
              <a:rPr lang="es-ES" b="1" dirty="0"/>
              <a:t>LEO:</a:t>
            </a:r>
            <a:r>
              <a:rPr lang="es-ES" dirty="0"/>
              <a:t> </a:t>
            </a:r>
            <a:r>
              <a:rPr lang="es-ES" b="0" i="0" dirty="0">
                <a:solidFill>
                  <a:srgbClr val="333333"/>
                </a:solidFill>
                <a:effectLst/>
              </a:rPr>
              <a:t> 2000 Km</a:t>
            </a:r>
            <a:endParaRPr lang="es-ES" dirty="0"/>
          </a:p>
          <a:p>
            <a:r>
              <a:rPr lang="es-ES" b="1" dirty="0"/>
              <a:t>MEO:</a:t>
            </a:r>
            <a:r>
              <a:rPr lang="es-ES" dirty="0"/>
              <a:t> 2000 -3600 Km</a:t>
            </a:r>
          </a:p>
          <a:p>
            <a:r>
              <a:rPr lang="es-ES" b="1" dirty="0"/>
              <a:t>GEO:</a:t>
            </a:r>
            <a:r>
              <a:rPr lang="es-ES" dirty="0"/>
              <a:t> </a:t>
            </a:r>
            <a:r>
              <a:rPr lang="es-ES" b="0" i="0" dirty="0">
                <a:solidFill>
                  <a:srgbClr val="333333"/>
                </a:solidFill>
                <a:effectLst/>
                <a:latin typeface="Helvetica Neue Light" panose="02000503000000020004" pitchFamily="2"/>
              </a:rPr>
              <a:t> </a:t>
            </a:r>
            <a:r>
              <a:rPr lang="es-ES" b="0" i="0" dirty="0">
                <a:solidFill>
                  <a:srgbClr val="333333"/>
                </a:solidFill>
                <a:effectLst/>
              </a:rPr>
              <a:t>35.786 Km</a:t>
            </a:r>
            <a:r>
              <a:rPr lang="es-ES" b="0" i="0" dirty="0">
                <a:solidFill>
                  <a:srgbClr val="333333"/>
                </a:solidFill>
                <a:effectLst/>
                <a:latin typeface="Helvetica Neue Light" panose="02000503000000020004" pitchFamily="2"/>
              </a:rPr>
              <a:t> 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C2310CB-E74B-A548-AA4E-D619E394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869" y="1295150"/>
            <a:ext cx="4351852" cy="36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8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225</Words>
  <Application>Microsoft Office PowerPoint</Application>
  <PresentationFormat>Presentación en pantalla (16:9)</PresentationFormat>
  <Paragraphs>67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GRUPO INVESTIGADOR</vt:lpstr>
      <vt:lpstr>HISTORIA</vt:lpstr>
      <vt:lpstr>Presentación de PowerPoint</vt:lpstr>
      <vt:lpstr>Presentación de PowerPoint</vt:lpstr>
      <vt:lpstr>Presentación de PowerPoint</vt:lpstr>
      <vt:lpstr>Presentación de PowerPoint</vt:lpstr>
      <vt:lpstr>¿Qué es?</vt:lpstr>
      <vt:lpstr>¿Dónde se encuentra?</vt:lpstr>
      <vt:lpstr>MECÁNICA ORBITAL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Compact Debris Magnetic Device</vt:lpstr>
      <vt:lpstr>ODAS</vt:lpstr>
      <vt:lpstr>Presentación de PowerPoint</vt:lpstr>
      <vt:lpstr>Presentación de PowerPoint</vt:lpstr>
      <vt:lpstr>¡MUCHAS GRACIAS!</vt:lpstr>
      <vt:lpstr>Presentación de PowerPoint</vt:lpstr>
    </vt:vector>
  </TitlesOfParts>
  <Company>Gémina Servicios de Ingeniería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Escuela</cp:lastModifiedBy>
  <cp:revision>19</cp:revision>
  <dcterms:created xsi:type="dcterms:W3CDTF">2016-11-11T10:12:07Z</dcterms:created>
  <dcterms:modified xsi:type="dcterms:W3CDTF">2018-05-19T16:09:59Z</dcterms:modified>
</cp:coreProperties>
</file>